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3E3883-3772-4D59-8173-F40EDF1216F8}">
  <a:tblStyle styleId="{043E3883-3772-4D59-8173-F40EDF1216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1f47b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1f47b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36d61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36d61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library provides regularizing gradient boosting</a:t>
            </a:r>
            <a:endParaRPr/>
          </a:p>
          <a:p>
            <a:pPr indent="0" lvl="0" marL="0" rtl="0" algn="l">
              <a:spcBef>
                <a:spcPts val="0"/>
              </a:spcBef>
              <a:spcAft>
                <a:spcPts val="0"/>
              </a:spcAft>
              <a:buNone/>
            </a:pPr>
            <a:r>
              <a:rPr lang="en"/>
              <a:t>Algorithm of choice for machine learning competitions</a:t>
            </a:r>
            <a:endParaRPr/>
          </a:p>
          <a:p>
            <a:pPr indent="0" lvl="0" marL="0" rtl="0" algn="l">
              <a:spcBef>
                <a:spcPts val="0"/>
              </a:spcBef>
              <a:spcAft>
                <a:spcPts val="0"/>
              </a:spcAft>
              <a:buNone/>
            </a:pPr>
            <a:r>
              <a:rPr lang="en"/>
              <a:t>Can use with several Apache softwares</a:t>
            </a:r>
            <a:endParaRPr/>
          </a:p>
          <a:p>
            <a:pPr indent="0" lvl="0" marL="0" rtl="0" algn="l">
              <a:spcBef>
                <a:spcPts val="0"/>
              </a:spcBef>
              <a:spcAft>
                <a:spcPts val="0"/>
              </a:spcAft>
              <a:buNone/>
            </a:pPr>
            <a:r>
              <a:rPr lang="en"/>
              <a:t>Difficult to interpret</a:t>
            </a:r>
            <a:endParaRPr/>
          </a:p>
          <a:p>
            <a:pPr indent="0" lvl="0" marL="0" rtl="0" algn="l">
              <a:spcBef>
                <a:spcPts val="0"/>
              </a:spcBef>
              <a:spcAft>
                <a:spcPts val="0"/>
              </a:spcAft>
              <a:buNone/>
            </a:pPr>
            <a:r>
              <a:rPr lang="en"/>
              <a:t>Sacrifice interpretability for accuracy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b36d61b0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b36d61b0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compress thousands of trees into one</a:t>
            </a:r>
            <a:endParaRPr/>
          </a:p>
          <a:p>
            <a:pPr indent="0" lvl="0" marL="0" rtl="0" algn="l">
              <a:spcBef>
                <a:spcPts val="0"/>
              </a:spcBef>
              <a:spcAft>
                <a:spcPts val="0"/>
              </a:spcAft>
              <a:buNone/>
            </a:pPr>
            <a:r>
              <a:rPr lang="en"/>
              <a:t>Approximates the same decision function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b36d61b0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b36d61b0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b36d61b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b36d61b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b36d61b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b36d61b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Log-loss is </a:t>
            </a:r>
            <a:r>
              <a:rPr b="1" lang="en" sz="1200">
                <a:solidFill>
                  <a:srgbClr val="202124"/>
                </a:solidFill>
                <a:highlight>
                  <a:srgbClr val="FFFFFF"/>
                </a:highlight>
                <a:latin typeface="Roboto"/>
                <a:ea typeface="Roboto"/>
                <a:cs typeface="Roboto"/>
                <a:sym typeface="Roboto"/>
              </a:rPr>
              <a:t>indicative of how close the prediction probability is to the corresponding actual/true value</a:t>
            </a:r>
            <a:r>
              <a:rPr lang="en" sz="1200">
                <a:solidFill>
                  <a:srgbClr val="202124"/>
                </a:solidFill>
                <a:highlight>
                  <a:srgbClr val="FFFFFF"/>
                </a:highlight>
                <a:latin typeface="Roboto"/>
                <a:ea typeface="Roboto"/>
                <a:cs typeface="Roboto"/>
                <a:sym typeface="Roboto"/>
              </a:rPr>
              <a:t> (0 or 1 in case of binary classification). The more the predicted probability diverges from the actual value, the higher is the log-loss value.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b36d61b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b36d61b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393500" y="2777350"/>
            <a:ext cx="63570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Apartement Interest Level</a:t>
            </a:r>
            <a:endParaRPr/>
          </a:p>
        </p:txBody>
      </p:sp>
      <p:sp>
        <p:nvSpPr>
          <p:cNvPr id="86" name="Google Shape;86;p13"/>
          <p:cNvSpPr txBox="1"/>
          <p:nvPr>
            <p:ph idx="1" type="subTitle"/>
          </p:nvPr>
        </p:nvSpPr>
        <p:spPr>
          <a:xfrm>
            <a:off x="2186920" y="3706250"/>
            <a:ext cx="50445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Ryan Santilli, Carson Hines, Aidan MacCuish</a:t>
            </a:r>
            <a:endParaRPr/>
          </a:p>
        </p:txBody>
      </p:sp>
      <p:pic>
        <p:nvPicPr>
          <p:cNvPr id="87" name="Google Shape;87;p13"/>
          <p:cNvPicPr preferRelativeResize="0"/>
          <p:nvPr/>
        </p:nvPicPr>
        <p:blipFill rotWithShape="1">
          <a:blip r:embed="rId3">
            <a:alphaModFix/>
          </a:blip>
          <a:srcRect b="12689" l="-860" r="859" t="-12690"/>
          <a:stretch/>
        </p:blipFill>
        <p:spPr>
          <a:xfrm>
            <a:off x="2092438" y="920725"/>
            <a:ext cx="5340877" cy="1689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Competition Introduction</a:t>
            </a:r>
            <a:endParaRPr/>
          </a:p>
        </p:txBody>
      </p:sp>
      <p:sp>
        <p:nvSpPr>
          <p:cNvPr id="93" name="Google Shape;93;p14"/>
          <p:cNvSpPr txBox="1"/>
          <p:nvPr>
            <p:ph idx="1" type="body"/>
          </p:nvPr>
        </p:nvSpPr>
        <p:spPr>
          <a:xfrm>
            <a:off x="226800" y="1017800"/>
            <a:ext cx="8397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RentHop is a platform which strives to add insight to apartment searchers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Dataset similar to zillow dataset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Not engineered for Machine Learning - user focussed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Evaluation metric of the models is multiclass log loss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t>
            </a:r>
            <a:r>
              <a:rPr lang="en">
                <a:solidFill>
                  <a:schemeClr val="lt1"/>
                </a:solidFill>
              </a:rPr>
              <a:t>Kagglers will predict the number of inquiries a new listing receives based on the listing’s creation date and other features. Doing so will help RentHop better handle fraud control, identify potential listing quality issues, and allow owners and agents to better understand renters’ needs and preferences.”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Measured in terms of High, Medium and Low interest level</a:t>
            </a:r>
            <a:endParaRPr>
              <a:solidFill>
                <a:schemeClr val="lt1"/>
              </a:solidFill>
            </a:endParaRPr>
          </a:p>
        </p:txBody>
      </p:sp>
      <p:pic>
        <p:nvPicPr>
          <p:cNvPr id="94" name="Google Shape;94;p14"/>
          <p:cNvPicPr preferRelativeResize="0"/>
          <p:nvPr/>
        </p:nvPicPr>
        <p:blipFill>
          <a:blip r:embed="rId3">
            <a:alphaModFix/>
          </a:blip>
          <a:stretch>
            <a:fillRect/>
          </a:stretch>
        </p:blipFill>
        <p:spPr>
          <a:xfrm>
            <a:off x="4797000" y="3822375"/>
            <a:ext cx="4347001" cy="106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 Critiques</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lt1"/>
              </a:buClr>
              <a:buSzPts val="1800"/>
              <a:buChar char="●"/>
            </a:pPr>
            <a:r>
              <a:rPr lang="en">
                <a:solidFill>
                  <a:schemeClr val="lt1"/>
                </a:solidFill>
              </a:rPr>
              <a:t>Best Submissions used the XGBoost library in Python or R</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Hard to Reproduce</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Sacrifice interpretability for accuracy</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Extensive Feature Engineering</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Multiclass Logarithmic Loss results around 0.5</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20000"/>
          </a:bodyPr>
          <a:lstStyle/>
          <a:p>
            <a:pPr indent="0" lvl="0" marL="0" rtl="0" algn="l">
              <a:lnSpc>
                <a:spcPct val="90000"/>
              </a:lnSpc>
              <a:spcBef>
                <a:spcPts val="1000"/>
              </a:spcBef>
              <a:spcAft>
                <a:spcPts val="0"/>
              </a:spcAft>
              <a:buNone/>
            </a:pPr>
            <a:r>
              <a:rPr lang="en" sz="2800">
                <a:solidFill>
                  <a:srgbClr val="FFFFFF"/>
                </a:solidFill>
                <a:latin typeface="Trebuchet MS"/>
                <a:ea typeface="Trebuchet MS"/>
                <a:cs typeface="Trebuchet MS"/>
                <a:sym typeface="Trebuchet MS"/>
              </a:rPr>
              <a:t>Mod= </a:t>
            </a:r>
            <a:r>
              <a:rPr lang="en" sz="2800">
                <a:solidFill>
                  <a:srgbClr val="FFFF00"/>
                </a:solidFill>
                <a:latin typeface="Trebuchet MS"/>
                <a:ea typeface="Trebuchet MS"/>
                <a:cs typeface="Trebuchet MS"/>
                <a:sym typeface="Trebuchet MS"/>
              </a:rPr>
              <a:t>xgboost </a:t>
            </a:r>
            <a:r>
              <a:rPr lang="en" sz="2800">
                <a:solidFill>
                  <a:srgbClr val="FFFFFF"/>
                </a:solidFill>
                <a:latin typeface="Trebuchet MS"/>
                <a:ea typeface="Trebuchet MS"/>
                <a:cs typeface="Trebuchet MS"/>
                <a:sym typeface="Trebuchet MS"/>
              </a:rPr>
              <a:t>( data = Train.X, </a:t>
            </a:r>
            <a:r>
              <a:rPr lang="en" sz="2800">
                <a:solidFill>
                  <a:srgbClr val="92D050"/>
                </a:solidFill>
                <a:latin typeface="Trebuchet MS"/>
                <a:ea typeface="Trebuchet MS"/>
                <a:cs typeface="Trebuchet MS"/>
                <a:sym typeface="Trebuchet MS"/>
              </a:rPr>
              <a:t>#</a:t>
            </a:r>
            <a:r>
              <a:rPr lang="en" sz="2800">
                <a:solidFill>
                  <a:srgbClr val="FFFFFF"/>
                </a:solidFill>
                <a:latin typeface="Trebuchet MS"/>
                <a:ea typeface="Trebuchet MS"/>
                <a:cs typeface="Trebuchet MS"/>
                <a:sym typeface="Trebuchet MS"/>
              </a:rPr>
              <a:t> </a:t>
            </a:r>
            <a:r>
              <a:rPr lang="en" sz="2800">
                <a:solidFill>
                  <a:srgbClr val="92D050"/>
                </a:solidFill>
                <a:latin typeface="Trebuchet MS"/>
                <a:ea typeface="Trebuchet MS"/>
                <a:cs typeface="Trebuchet MS"/>
                <a:sym typeface="Trebuchet MS"/>
              </a:rPr>
              <a:t>X features in matrix form</a:t>
            </a:r>
            <a:endParaRPr sz="2800">
              <a:solidFill>
                <a:srgbClr val="92D050"/>
              </a:solidFill>
              <a:latin typeface="Trebuchet MS"/>
              <a:ea typeface="Trebuchet MS"/>
              <a:cs typeface="Trebuchet MS"/>
              <a:sym typeface="Trebuchet MS"/>
            </a:endParaRPr>
          </a:p>
          <a:p>
            <a:pPr indent="0" lvl="0" marL="0" rtl="0" algn="l">
              <a:lnSpc>
                <a:spcPct val="90000"/>
              </a:lnSpc>
              <a:spcBef>
                <a:spcPts val="1000"/>
              </a:spcBef>
              <a:spcAft>
                <a:spcPts val="0"/>
              </a:spcAft>
              <a:buNone/>
            </a:pPr>
            <a:r>
              <a:rPr lang="en" sz="2800">
                <a:solidFill>
                  <a:srgbClr val="FFFFFF"/>
                </a:solidFill>
                <a:latin typeface="Trebuchet MS"/>
                <a:ea typeface="Trebuchet MS"/>
                <a:cs typeface="Trebuchet MS"/>
                <a:sym typeface="Trebuchet MS"/>
              </a:rPr>
              <a:t>                   	label = Train.Y, </a:t>
            </a:r>
            <a:r>
              <a:rPr lang="en" sz="2800">
                <a:solidFill>
                  <a:srgbClr val="92D050"/>
                </a:solidFill>
                <a:latin typeface="Trebuchet MS"/>
                <a:ea typeface="Trebuchet MS"/>
                <a:cs typeface="Trebuchet MS"/>
                <a:sym typeface="Trebuchet MS"/>
              </a:rPr>
              <a:t># Y is a vector</a:t>
            </a:r>
            <a:endParaRPr sz="2800">
              <a:solidFill>
                <a:srgbClr val="92D050"/>
              </a:solidFill>
              <a:latin typeface="Trebuchet MS"/>
              <a:ea typeface="Trebuchet MS"/>
              <a:cs typeface="Trebuchet MS"/>
              <a:sym typeface="Trebuchet MS"/>
            </a:endParaRPr>
          </a:p>
          <a:p>
            <a:pPr indent="0" lvl="0" marL="0" rtl="0" algn="l">
              <a:lnSpc>
                <a:spcPct val="90000"/>
              </a:lnSpc>
              <a:spcBef>
                <a:spcPts val="1000"/>
              </a:spcBef>
              <a:spcAft>
                <a:spcPts val="0"/>
              </a:spcAft>
              <a:buNone/>
            </a:pPr>
            <a:r>
              <a:rPr lang="en" sz="2800">
                <a:solidFill>
                  <a:srgbClr val="FFFFFF"/>
                </a:solidFill>
                <a:latin typeface="Trebuchet MS"/>
                <a:ea typeface="Trebuchet MS"/>
                <a:cs typeface="Trebuchet MS"/>
                <a:sym typeface="Trebuchet MS"/>
              </a:rPr>
              <a:t>                   	eta = .5, </a:t>
            </a:r>
            <a:r>
              <a:rPr lang="en" sz="2800">
                <a:solidFill>
                  <a:srgbClr val="92D050"/>
                </a:solidFill>
                <a:latin typeface="Trebuchet MS"/>
                <a:ea typeface="Trebuchet MS"/>
                <a:cs typeface="Trebuchet MS"/>
                <a:sym typeface="Trebuchet MS"/>
              </a:rPr>
              <a:t># learning rate</a:t>
            </a:r>
            <a:endParaRPr sz="2800">
              <a:solidFill>
                <a:srgbClr val="92D050"/>
              </a:solidFill>
              <a:latin typeface="Trebuchet MS"/>
              <a:ea typeface="Trebuchet MS"/>
              <a:cs typeface="Trebuchet MS"/>
              <a:sym typeface="Trebuchet MS"/>
            </a:endParaRPr>
          </a:p>
          <a:p>
            <a:pPr indent="0" lvl="0" marL="0" rtl="0" algn="l">
              <a:lnSpc>
                <a:spcPct val="90000"/>
              </a:lnSpc>
              <a:spcBef>
                <a:spcPts val="1000"/>
              </a:spcBef>
              <a:spcAft>
                <a:spcPts val="0"/>
              </a:spcAft>
              <a:buNone/>
            </a:pPr>
            <a:r>
              <a:rPr lang="en" sz="2800">
                <a:solidFill>
                  <a:srgbClr val="FFFFFF"/>
                </a:solidFill>
                <a:latin typeface="Trebuchet MS"/>
                <a:ea typeface="Trebuchet MS"/>
                <a:cs typeface="Trebuchet MS"/>
                <a:sym typeface="Trebuchet MS"/>
              </a:rPr>
              <a:t>                   	nthread = 1, </a:t>
            </a:r>
            <a:r>
              <a:rPr lang="en" sz="2800">
                <a:solidFill>
                  <a:srgbClr val="92D050"/>
                </a:solidFill>
                <a:latin typeface="Trebuchet MS"/>
                <a:ea typeface="Trebuchet MS"/>
                <a:cs typeface="Trebuchet MS"/>
                <a:sym typeface="Trebuchet MS"/>
              </a:rPr>
              <a:t># number of parallel threads</a:t>
            </a:r>
            <a:endParaRPr sz="2800">
              <a:solidFill>
                <a:srgbClr val="92D050"/>
              </a:solidFill>
              <a:latin typeface="Trebuchet MS"/>
              <a:ea typeface="Trebuchet MS"/>
              <a:cs typeface="Trebuchet MS"/>
              <a:sym typeface="Trebuchet MS"/>
            </a:endParaRPr>
          </a:p>
          <a:p>
            <a:pPr indent="0" lvl="0" marL="0" rtl="0" algn="l">
              <a:lnSpc>
                <a:spcPct val="90000"/>
              </a:lnSpc>
              <a:spcBef>
                <a:spcPts val="1000"/>
              </a:spcBef>
              <a:spcAft>
                <a:spcPts val="0"/>
              </a:spcAft>
              <a:buNone/>
            </a:pPr>
            <a:r>
              <a:rPr lang="en" sz="2800">
                <a:solidFill>
                  <a:srgbClr val="FFFFFF"/>
                </a:solidFill>
                <a:latin typeface="Trebuchet MS"/>
                <a:ea typeface="Trebuchet MS"/>
                <a:cs typeface="Trebuchet MS"/>
                <a:sym typeface="Trebuchet MS"/>
              </a:rPr>
              <a:t>                   	nround = 5, </a:t>
            </a:r>
            <a:r>
              <a:rPr lang="en" sz="2800">
                <a:solidFill>
                  <a:srgbClr val="92D050"/>
                </a:solidFill>
                <a:latin typeface="Trebuchet MS"/>
                <a:ea typeface="Trebuchet MS"/>
                <a:cs typeface="Trebuchet MS"/>
                <a:sym typeface="Trebuchet MS"/>
              </a:rPr>
              <a:t># number of rounds of predictions</a:t>
            </a:r>
            <a:endParaRPr sz="2800">
              <a:solidFill>
                <a:srgbClr val="92D050"/>
              </a:solidFill>
              <a:latin typeface="Trebuchet MS"/>
              <a:ea typeface="Trebuchet MS"/>
              <a:cs typeface="Trebuchet MS"/>
              <a:sym typeface="Trebuchet MS"/>
            </a:endParaRPr>
          </a:p>
          <a:p>
            <a:pPr indent="0" lvl="0" marL="0" rtl="0" algn="l">
              <a:lnSpc>
                <a:spcPct val="90000"/>
              </a:lnSpc>
              <a:spcBef>
                <a:spcPts val="1000"/>
              </a:spcBef>
              <a:spcAft>
                <a:spcPts val="0"/>
              </a:spcAft>
              <a:buNone/>
            </a:pPr>
            <a:r>
              <a:rPr lang="en" sz="2800">
                <a:solidFill>
                  <a:srgbClr val="FFFFFF"/>
                </a:solidFill>
                <a:latin typeface="Trebuchet MS"/>
                <a:ea typeface="Trebuchet MS"/>
                <a:cs typeface="Trebuchet MS"/>
                <a:sym typeface="Trebuchet MS"/>
              </a:rPr>
              <a:t>                   	object = "reg:linear", </a:t>
            </a:r>
            <a:r>
              <a:rPr lang="en" sz="2800">
                <a:solidFill>
                  <a:srgbClr val="92D050"/>
                </a:solidFill>
                <a:latin typeface="Trebuchet MS"/>
                <a:ea typeface="Trebuchet MS"/>
                <a:cs typeface="Trebuchet MS"/>
                <a:sym typeface="Trebuchet MS"/>
              </a:rPr>
              <a:t># regression</a:t>
            </a:r>
            <a:r>
              <a:rPr lang="en" sz="2800">
                <a:solidFill>
                  <a:srgbClr val="FFFFFF"/>
                </a:solidFill>
                <a:latin typeface="Trebuchet MS"/>
                <a:ea typeface="Trebuchet MS"/>
                <a:cs typeface="Trebuchet MS"/>
                <a:sym typeface="Trebuchet MS"/>
              </a:rPr>
              <a:t>                   	           n.trees = 500, </a:t>
            </a:r>
            <a:r>
              <a:rPr lang="en" sz="2800">
                <a:solidFill>
                  <a:srgbClr val="92D050"/>
                </a:solidFill>
                <a:latin typeface="Trebuchet MS"/>
                <a:ea typeface="Trebuchet MS"/>
                <a:cs typeface="Trebuchet MS"/>
                <a:sym typeface="Trebuchet MS"/>
              </a:rPr>
              <a:t># number of trees</a:t>
            </a:r>
            <a:endParaRPr sz="2800">
              <a:solidFill>
                <a:srgbClr val="92D050"/>
              </a:solidFill>
              <a:latin typeface="Trebuchet MS"/>
              <a:ea typeface="Trebuchet MS"/>
              <a:cs typeface="Trebuchet MS"/>
              <a:sym typeface="Trebuchet MS"/>
            </a:endParaRPr>
          </a:p>
          <a:p>
            <a:pPr indent="0" lvl="0" marL="0" rtl="0" algn="l">
              <a:lnSpc>
                <a:spcPct val="90000"/>
              </a:lnSpc>
              <a:spcBef>
                <a:spcPts val="1000"/>
              </a:spcBef>
              <a:spcAft>
                <a:spcPts val="0"/>
              </a:spcAft>
              <a:buNone/>
            </a:pPr>
            <a:r>
              <a:rPr lang="en" sz="2800">
                <a:solidFill>
                  <a:srgbClr val="FFFFFF"/>
                </a:solidFill>
                <a:latin typeface="Trebuchet MS"/>
                <a:ea typeface="Trebuchet MS"/>
                <a:cs typeface="Trebuchet MS"/>
                <a:sym typeface="Trebuchet MS"/>
              </a:rPr>
              <a:t>                   	max.depth = 2, </a:t>
            </a:r>
            <a:r>
              <a:rPr lang="en" sz="2800">
                <a:solidFill>
                  <a:srgbClr val="92D050"/>
                </a:solidFill>
                <a:latin typeface="Trebuchet MS"/>
                <a:ea typeface="Trebuchet MS"/>
                <a:cs typeface="Trebuchet MS"/>
                <a:sym typeface="Trebuchet MS"/>
              </a:rPr>
              <a:t># number of splits</a:t>
            </a:r>
            <a:endParaRPr sz="2800">
              <a:solidFill>
                <a:srgbClr val="92D050"/>
              </a:solidFill>
              <a:latin typeface="Trebuchet MS"/>
              <a:ea typeface="Trebuchet MS"/>
              <a:cs typeface="Trebuchet MS"/>
              <a:sym typeface="Trebuchet MS"/>
            </a:endParaRPr>
          </a:p>
          <a:p>
            <a:pPr indent="0" lvl="0" marL="0" rtl="0" algn="l">
              <a:spcBef>
                <a:spcPts val="0"/>
              </a:spcBef>
              <a:spcAft>
                <a:spcPts val="1200"/>
              </a:spcAft>
              <a:buNone/>
            </a:pPr>
            <a:r>
              <a:rPr lang="en" sz="2800">
                <a:solidFill>
                  <a:srgbClr val="FFFFFF"/>
                </a:solidFill>
                <a:latin typeface="Trebuchet MS"/>
                <a:ea typeface="Trebuchet MS"/>
                <a:cs typeface="Trebuchet MS"/>
                <a:sym typeface="Trebuchet MS"/>
              </a:rPr>
              <a:t>                   	verbose = 1) </a:t>
            </a:r>
            <a:r>
              <a:rPr lang="en" sz="2800">
                <a:solidFill>
                  <a:srgbClr val="92D050"/>
                </a:solidFill>
                <a:latin typeface="Trebuchet MS"/>
                <a:ea typeface="Trebuchet MS"/>
                <a:cs typeface="Trebuchet MS"/>
                <a:sym typeface="Trebuchet MS"/>
              </a:rPr>
              <a:t># print training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Produced</a:t>
            </a:r>
            <a:endParaRPr/>
          </a:p>
        </p:txBody>
      </p:sp>
      <p:sp>
        <p:nvSpPr>
          <p:cNvPr id="112" name="Google Shape;112;p17"/>
          <p:cNvSpPr txBox="1"/>
          <p:nvPr>
            <p:ph idx="1" type="body"/>
          </p:nvPr>
        </p:nvSpPr>
        <p:spPr>
          <a:xfrm>
            <a:off x="217425" y="1229875"/>
            <a:ext cx="4260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K Nearest Neighbors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Capable of succeeding in multiclass classification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Tune with Support Vector Machines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Finds the best model in a cost grid</a:t>
            </a:r>
            <a:endParaRPr>
              <a:solidFill>
                <a:schemeClr val="lt1"/>
              </a:solidFill>
            </a:endParaRPr>
          </a:p>
          <a:p>
            <a:pPr indent="-317500" lvl="1" marL="914400" rtl="0" algn="l">
              <a:spcBef>
                <a:spcPts val="0"/>
              </a:spcBef>
              <a:spcAft>
                <a:spcPts val="0"/>
              </a:spcAft>
              <a:buClr>
                <a:schemeClr val="lt1"/>
              </a:buClr>
              <a:buSzPts val="1400"/>
              <a:buChar char="○"/>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RandomForest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Effective for multiclass classification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Does not rely on a single strong predictor</a:t>
            </a:r>
            <a:endParaRPr>
              <a:solidFill>
                <a:schemeClr val="lt1"/>
              </a:solidFill>
            </a:endParaRPr>
          </a:p>
        </p:txBody>
      </p:sp>
      <p:pic>
        <p:nvPicPr>
          <p:cNvPr id="113" name="Google Shape;113;p17"/>
          <p:cNvPicPr preferRelativeResize="0"/>
          <p:nvPr/>
        </p:nvPicPr>
        <p:blipFill rotWithShape="1">
          <a:blip r:embed="rId3">
            <a:alphaModFix/>
          </a:blip>
          <a:srcRect b="0" l="19297" r="19285" t="0"/>
          <a:stretch/>
        </p:blipFill>
        <p:spPr>
          <a:xfrm>
            <a:off x="4477725" y="1229875"/>
            <a:ext cx="4551051" cy="228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119" name="Google Shape;119;p18"/>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Data Cleaning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JSON format differs greatly from our </a:t>
            </a:r>
            <a:r>
              <a:rPr lang="en">
                <a:solidFill>
                  <a:schemeClr val="lt1"/>
                </a:solidFill>
              </a:rPr>
              <a:t>usual model data</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Reduce the dataset size to run models more efficiently</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Random Forest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Has some trees avoid strong predictors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Houses have strong predictors</a:t>
            </a:r>
            <a:endParaRPr>
              <a:solidFill>
                <a:schemeClr val="lt1"/>
              </a:solidFill>
            </a:endParaRPr>
          </a:p>
        </p:txBody>
      </p:sp>
      <p:pic>
        <p:nvPicPr>
          <p:cNvPr id="120" name="Google Shape;120;p18"/>
          <p:cNvPicPr preferRelativeResize="0"/>
          <p:nvPr/>
        </p:nvPicPr>
        <p:blipFill>
          <a:blip r:embed="rId3">
            <a:alphaModFix/>
          </a:blip>
          <a:stretch>
            <a:fillRect/>
          </a:stretch>
        </p:blipFill>
        <p:spPr>
          <a:xfrm>
            <a:off x="4724400" y="1170200"/>
            <a:ext cx="4267199" cy="2666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6" name="Google Shape;126;p19"/>
          <p:cNvSpPr txBox="1"/>
          <p:nvPr>
            <p:ph idx="1" type="body"/>
          </p:nvPr>
        </p:nvSpPr>
        <p:spPr>
          <a:xfrm>
            <a:off x="311700" y="1229875"/>
            <a:ext cx="4523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Best Model vs kaggle competitors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Measured in terms of log loss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Log Loss of 0.78498</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Higher LL is less accurate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More classes a worse LL</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Shows pred probability vs value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Accuracy of 0.67</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Real world data</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Not the main focus</a:t>
            </a:r>
            <a:endParaRPr>
              <a:solidFill>
                <a:schemeClr val="lt1"/>
              </a:solidFill>
            </a:endParaRPr>
          </a:p>
        </p:txBody>
      </p:sp>
      <p:graphicFrame>
        <p:nvGraphicFramePr>
          <p:cNvPr id="127" name="Google Shape;127;p19"/>
          <p:cNvGraphicFramePr/>
          <p:nvPr/>
        </p:nvGraphicFramePr>
        <p:xfrm>
          <a:off x="4834800" y="1779325"/>
          <a:ext cx="3000000" cy="3000000"/>
        </p:xfrm>
        <a:graphic>
          <a:graphicData uri="http://schemas.openxmlformats.org/drawingml/2006/table">
            <a:tbl>
              <a:tblPr>
                <a:noFill/>
                <a:tableStyleId>{043E3883-3772-4D59-8173-F40EDF1216F8}</a:tableStyleId>
              </a:tblPr>
              <a:tblGrid>
                <a:gridCol w="999375"/>
                <a:gridCol w="999375"/>
                <a:gridCol w="999375"/>
                <a:gridCol w="999375"/>
              </a:tblGrid>
              <a:tr h="396200">
                <a:tc>
                  <a:txBody>
                    <a:bodyPr/>
                    <a:lstStyle/>
                    <a:p>
                      <a:pPr indent="0" lvl="0" marL="0" rtl="0" algn="ctr">
                        <a:spcBef>
                          <a:spcPts val="0"/>
                        </a:spcBef>
                        <a:spcAft>
                          <a:spcPts val="0"/>
                        </a:spcAft>
                        <a:buNone/>
                      </a:pPr>
                      <a:r>
                        <a:rPr lang="en">
                          <a:solidFill>
                            <a:schemeClr val="lt1"/>
                          </a:solidFill>
                        </a:rPr>
                        <a:t>Predicted</a:t>
                      </a:r>
                      <a:endParaRPr>
                        <a:solidFill>
                          <a:schemeClr val="l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high</a:t>
                      </a:r>
                      <a:endParaRPr>
                        <a:solidFill>
                          <a:schemeClr val="l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low</a:t>
                      </a:r>
                      <a:endParaRPr>
                        <a:solidFill>
                          <a:schemeClr val="l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medium</a:t>
                      </a:r>
                      <a:endParaRPr>
                        <a:solidFill>
                          <a:schemeClr val="l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lt1"/>
                          </a:solidFill>
                        </a:rPr>
                        <a:t>h</a:t>
                      </a:r>
                      <a:r>
                        <a:rPr lang="en">
                          <a:solidFill>
                            <a:schemeClr val="lt1"/>
                          </a:solidFill>
                        </a:rPr>
                        <a:t>igh</a:t>
                      </a:r>
                      <a:endParaRPr>
                        <a:solidFill>
                          <a:schemeClr val="l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3</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5</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3</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lt1"/>
                          </a:solidFill>
                        </a:rPr>
                        <a:t>low</a:t>
                      </a:r>
                      <a:endParaRPr>
                        <a:solidFill>
                          <a:schemeClr val="l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26</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371</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119</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lt1"/>
                          </a:solidFill>
                        </a:rPr>
                        <a:t>medium</a:t>
                      </a:r>
                      <a:endParaRPr>
                        <a:solidFill>
                          <a:schemeClr val="l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10</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33</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92D050"/>
                          </a:solidFill>
                        </a:rPr>
                        <a:t>30</a:t>
                      </a:r>
                      <a:endParaRPr>
                        <a:solidFill>
                          <a:srgbClr val="92D050"/>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598100" y="18771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133" name="Google Shape;133;p20"/>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