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745EC5-B271-414B-A3B3-050A3B152BA0}">
  <a:tblStyle styleId="{CE745EC5-B271-414B-A3B3-050A3B152B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dan MacCuish" userId="aca1eb8fb9992b21" providerId="LiveId" clId="{4AAD7820-3D85-47DB-A4B5-C3CD7FCEC7E3}"/>
    <pc:docChg chg="delSld">
      <pc:chgData name="Aidan MacCuish" userId="aca1eb8fb9992b21" providerId="LiveId" clId="{4AAD7820-3D85-47DB-A4B5-C3CD7FCEC7E3}" dt="2022-03-10T12:42:13.994" v="3" actId="47"/>
      <pc:docMkLst>
        <pc:docMk/>
      </pc:docMkLst>
      <pc:sldChg chg="del">
        <pc:chgData name="Aidan MacCuish" userId="aca1eb8fb9992b21" providerId="LiveId" clId="{4AAD7820-3D85-47DB-A4B5-C3CD7FCEC7E3}" dt="2022-03-10T12:42:13.994" v="3" actId="47"/>
        <pc:sldMkLst>
          <pc:docMk/>
          <pc:sldMk cId="0" sldId="266"/>
        </pc:sldMkLst>
      </pc:sldChg>
      <pc:sldChg chg="del">
        <pc:chgData name="Aidan MacCuish" userId="aca1eb8fb9992b21" providerId="LiveId" clId="{4AAD7820-3D85-47DB-A4B5-C3CD7FCEC7E3}" dt="2022-03-10T12:42:04.861" v="2" actId="47"/>
        <pc:sldMkLst>
          <pc:docMk/>
          <pc:sldMk cId="0" sldId="268"/>
        </pc:sldMkLst>
      </pc:sldChg>
      <pc:sldChg chg="del">
        <pc:chgData name="Aidan MacCuish" userId="aca1eb8fb9992b21" providerId="LiveId" clId="{4AAD7820-3D85-47DB-A4B5-C3CD7FCEC7E3}" dt="2022-03-10T12:42:04.207" v="1" actId="47"/>
        <pc:sldMkLst>
          <pc:docMk/>
          <pc:sldMk cId="0" sldId="269"/>
        </pc:sldMkLst>
      </pc:sldChg>
      <pc:sldChg chg="del">
        <pc:chgData name="Aidan MacCuish" userId="aca1eb8fb9992b21" providerId="LiveId" clId="{4AAD7820-3D85-47DB-A4B5-C3CD7FCEC7E3}" dt="2022-03-10T12:42:03.467" v="0" actId="47"/>
        <pc:sldMkLst>
          <pc:docMk/>
          <pc:sldMk cId="0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to Aiden’s question about predicting training data in question (f): We are supposed to be predicting the training error as we are training the model.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94e755cb7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94e755cb7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9854d4a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9854d4a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94e755cb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94e755cb7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and Bayes Classifier are early and worth covering if we have time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of the professors main ideas was to focus on comparing the models and the differences for them than on describing the full model.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 advises having a similar discussion pattern for various models. I,E. if you discuss the mathematical underpinnings of one model, you should for the other models.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94e755c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94e755c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94e755cb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94e755cb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slides are primarily review so focus on the differences and when should you use what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Probability density function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on what separates the different categories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cover the math under functions we need to do all of our functions. Including LDA QDA KNN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should have similar bullet points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8f65ff65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8f65ff65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94e755cb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94e755cb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Probably want to define nonparametric data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97b9b939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97b9b9391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qualitative so binary or multinomial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attempting to predict a variable with more classes, use a different classification method.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Linearity of the logit the relationship between the logit (aka log-odds) of the outcome and each continuous independent variable is linear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Multicollinearity refers to an independent variable being able to accurately predict other “independent variables” this means that these variables are actually not independent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Extremely influential outliers make predictions often have vast differences between predictions and outcomes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there are duplicate responses in the data or measures have correlated outcomes, the model will find errors that are similarly correlated.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94e755cb7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94e755cb7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94e755cb7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94e755cb7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For classification, use a confusion matrix to find Test Error Rate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36 values, Mango is most prevalent class.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ith Graphic">
  <p:cSld name="Title and Content with Graphic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rtl="0"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ith Graphic">
  <p:cSld name="Title Only with Graphic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82296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3575050" y="1076326"/>
            <a:ext cx="51117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2654638"/>
            <a:ext cx="5486400" cy="2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649605" y="1390769"/>
            <a:ext cx="7854300" cy="1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Team 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03900" cy="3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3188" algn="l" rtl="0">
              <a:spcBef>
                <a:spcPts val="640"/>
              </a:spcBef>
              <a:spcAft>
                <a:spcPts val="0"/>
              </a:spcAft>
              <a:buSzPts val="2592"/>
              <a:buChar char="•"/>
            </a:pPr>
            <a:r>
              <a:rPr lang="en" sz="2591"/>
              <a:t>The Confusion matrix</a:t>
            </a:r>
            <a:endParaRPr sz="2300"/>
          </a:p>
          <a:p>
            <a:pPr marL="914400" lvl="1" indent="-374650" algn="l" rtl="0">
              <a:spcBef>
                <a:spcPts val="560"/>
              </a:spcBef>
              <a:spcAft>
                <a:spcPts val="0"/>
              </a:spcAft>
              <a:buSzPts val="2300"/>
              <a:buChar char="–"/>
            </a:pPr>
            <a:r>
              <a:rPr lang="en" sz="2300"/>
              <a:t>Useful to find the frequency of the two types of errors </a:t>
            </a:r>
            <a:endParaRPr sz="2300"/>
          </a:p>
          <a:p>
            <a:pPr marL="457200" lvl="0" indent="-374650" algn="l" rtl="0">
              <a:spcBef>
                <a:spcPts val="640"/>
              </a:spcBef>
              <a:spcAft>
                <a:spcPts val="0"/>
              </a:spcAft>
              <a:buSzPts val="2300"/>
              <a:buChar char="•"/>
            </a:pPr>
            <a:r>
              <a:rPr lang="en" sz="2300"/>
              <a:t>Test Error</a:t>
            </a:r>
            <a:endParaRPr sz="2300"/>
          </a:p>
          <a:p>
            <a:pPr marL="914400" lvl="1" indent="-374650" algn="l" rtl="0">
              <a:spcBef>
                <a:spcPts val="560"/>
              </a:spcBef>
              <a:spcAft>
                <a:spcPts val="0"/>
              </a:spcAft>
              <a:buSzPts val="2300"/>
              <a:buChar char="–"/>
            </a:pPr>
            <a:r>
              <a:rPr lang="en" sz="2300"/>
              <a:t>Easy to calculate test error rate in R using predicted values</a:t>
            </a:r>
            <a:endParaRPr sz="2336"/>
          </a:p>
        </p:txBody>
      </p:sp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and Values in R</a:t>
            </a: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4815550" y="1152475"/>
            <a:ext cx="42804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Logreg.prob &lt;- predict(Logreg.mod, test, type= “response”)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 &lt;- ifelse(Logreg.prob &gt; .5, “Yes”, “No”)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table(Pred, test$default)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# Pred	  No	  Yes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# 	No	1927	   52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#	Yes	   6	   14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# #Test Error Rate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mean(pred!=test$default)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# [1] 0.02901451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(6+52)/1999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# [1] 0.02901451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# #Accuracy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mean(Pred==test$default)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# [1] 0.9709855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Kahoot!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Logistic Regression</a:t>
            </a: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LDA (Linear Discriminant Analysis)</a:t>
            </a: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QDA (Quadratic Discriminant Analysis)</a:t>
            </a: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KNN (K Nearest Neighbors)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04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62500" lnSpcReduction="10000"/>
          </a:bodyPr>
          <a:lstStyle/>
          <a:p>
            <a:pPr marL="457200" lvl="0" indent="-35560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Logistic regression does not automatically classify predictions</a:t>
            </a:r>
            <a:endParaRPr/>
          </a:p>
          <a:p>
            <a:pPr marL="914400" lvl="1" indent="-339725" algn="l" rtl="0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"/>
              <a:t>Necessitates ifelse(p&gt;.5, class1, class2)</a:t>
            </a:r>
            <a:endParaRPr/>
          </a:p>
          <a:p>
            <a:pPr marL="457200" lvl="0" indent="-35560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Mathematically, logistic curve fits data with two classes much better across a continuous X feature</a:t>
            </a:r>
            <a:endParaRPr/>
          </a:p>
          <a:p>
            <a:pPr marL="457200" lvl="0" indent="-35560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Linear Regression will never predict the second class</a:t>
            </a:r>
            <a:endParaRPr/>
          </a:p>
          <a:p>
            <a:pPr marL="914400" lvl="1" indent="-339725" algn="l" rtl="0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"/>
              <a:t>Default, in the case of the graphs on the right</a:t>
            </a:r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5550" y="1229974"/>
            <a:ext cx="1577317" cy="248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983" y="1229985"/>
            <a:ext cx="1577317" cy="2483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 rotWithShape="1">
          <a:blip r:embed="rId5">
            <a:alphaModFix/>
          </a:blip>
          <a:srcRect r="46071"/>
          <a:stretch/>
        </p:blipFill>
        <p:spPr>
          <a:xfrm>
            <a:off x="5525550" y="3784412"/>
            <a:ext cx="3306750" cy="449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03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457200" lvl="0" indent="-37084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Puts data points into k predetermined classes</a:t>
            </a:r>
            <a:endParaRPr/>
          </a:p>
          <a:p>
            <a:pPr marL="914400" lvl="1" indent="-353060" algn="l" rtl="0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"/>
              <a:t>Draws k-1 lines to divide data</a:t>
            </a:r>
            <a:endParaRPr/>
          </a:p>
          <a:p>
            <a:pPr marL="457200" lvl="0" indent="-37084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Draws boundaries using conditional probability density functions</a:t>
            </a:r>
            <a:endParaRPr/>
          </a:p>
          <a:p>
            <a:pPr marL="457200" lvl="0" indent="-37084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When classes in categorical data are well-separated, logistic regression models are unstable</a:t>
            </a:r>
            <a:endParaRPr/>
          </a:p>
          <a:p>
            <a:pPr marL="457200" lvl="0" indent="-37084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LDA is also popular where k classes is greater than 2</a:t>
            </a:r>
            <a:endParaRPr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2475" y="1170125"/>
            <a:ext cx="3449125" cy="2568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5175" y="1223975"/>
            <a:ext cx="1919300" cy="2163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6"/>
          <p:cNvCxnSpPr/>
          <p:nvPr/>
        </p:nvCxnSpPr>
        <p:spPr>
          <a:xfrm>
            <a:off x="7202325" y="1818275"/>
            <a:ext cx="1386600" cy="11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4" name="Google Shape;10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7912" y="3808600"/>
            <a:ext cx="2698250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QDA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150100" cy="373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8300" algn="l" rtl="0"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Compromise between non- parametric approach, KNN, and more linear approaches, LDA and Logistic Regression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Quadratic Decision boundary can accurately model a wider range of problems than linear approaches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Performs better than KNN in cases where there are a limited number of training observations</a:t>
            </a:r>
            <a:endParaRPr sz="2200"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0700" y="1017726"/>
            <a:ext cx="2901600" cy="22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0700" y="3336474"/>
            <a:ext cx="2901600" cy="23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845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57200" lvl="0" indent="-38608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Classifies data points based on proximity to K nearest neighbors</a:t>
            </a:r>
            <a:endParaRPr/>
          </a:p>
          <a:p>
            <a:pPr marL="457200" lvl="0" indent="-38608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Boundary is drawn based on point proximity</a:t>
            </a:r>
            <a:endParaRPr/>
          </a:p>
          <a:p>
            <a:pPr marL="457200" lvl="0" indent="-38608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Point colors are true classes</a:t>
            </a:r>
            <a:endParaRPr/>
          </a:p>
          <a:p>
            <a:pPr marL="457200" lvl="0" indent="-386080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Boundary will become more nuanced the lower the value of K is</a:t>
            </a:r>
            <a:endParaRPr/>
          </a:p>
          <a:p>
            <a:pPr marL="914400" lvl="1" indent="-366394" algn="l" rtl="0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"/>
              <a:t>Bias-Variance tradeoff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783" y="239797"/>
            <a:ext cx="2264892" cy="200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 rotWithShape="1">
          <a:blip r:embed="rId4">
            <a:alphaModFix/>
          </a:blip>
          <a:srcRect t="6156"/>
          <a:stretch/>
        </p:blipFill>
        <p:spPr>
          <a:xfrm>
            <a:off x="5431400" y="2313388"/>
            <a:ext cx="3560200" cy="44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8850" y="2795225"/>
            <a:ext cx="3112750" cy="155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6302775" y="4386475"/>
            <a:ext cx="1167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too small</a:t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8004600" y="4386475"/>
            <a:ext cx="1093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Underfit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too large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graphicFrame>
        <p:nvGraphicFramePr>
          <p:cNvPr id="129" name="Google Shape;129;p19"/>
          <p:cNvGraphicFramePr/>
          <p:nvPr/>
        </p:nvGraphicFramePr>
        <p:xfrm>
          <a:off x="1857375" y="27589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{CE745EC5-B271-414B-A3B3-050A3B152BA0}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Binary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Linearity of Logit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LDA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Multinomial+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Normal Distribution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QDA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Multinomial+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Normal Distribution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Multinomial+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Nearby points are similar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57300" cy="141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9250" algn="l" rtl="0">
              <a:spcBef>
                <a:spcPts val="64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Predicting a binary or multinomial variable</a:t>
            </a:r>
            <a:endParaRPr sz="1900"/>
          </a:p>
          <a:p>
            <a:pPr marL="457200" lvl="0" indent="-349250" algn="l" rtl="0">
              <a:spcBef>
                <a:spcPts val="64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Absence of strongly influential outliers</a:t>
            </a:r>
            <a:endParaRPr sz="1900"/>
          </a:p>
          <a:p>
            <a:pPr marL="457200" lvl="0" indent="-349250" algn="l" rtl="0">
              <a:spcBef>
                <a:spcPts val="64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Independence of errors</a:t>
            </a:r>
            <a:endParaRPr sz="1900"/>
          </a:p>
          <a:p>
            <a:pPr marL="457200" lvl="0" indent="-349250" algn="l" rtl="0">
              <a:spcBef>
                <a:spcPts val="64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Absence of multicollinearity between variables (Excluding knn)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</a:t>
            </a:r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0394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61438" algn="l" rtl="0">
              <a:spcBef>
                <a:spcPts val="640"/>
              </a:spcBef>
              <a:spcAft>
                <a:spcPts val="0"/>
              </a:spcAft>
              <a:buSzPts val="2092"/>
              <a:buChar char="•"/>
            </a:pPr>
            <a:r>
              <a:rPr lang="en" sz="2091"/>
              <a:t>Classification Models with binary target variables often result in a confusion matrix.</a:t>
            </a:r>
            <a:endParaRPr sz="2091"/>
          </a:p>
          <a:p>
            <a:pPr marL="457200" lvl="0" indent="-361438" algn="l" rtl="0">
              <a:spcBef>
                <a:spcPts val="0"/>
              </a:spcBef>
              <a:spcAft>
                <a:spcPts val="0"/>
              </a:spcAft>
              <a:buSzPts val="2092"/>
              <a:buChar char="•"/>
            </a:pPr>
            <a:r>
              <a:rPr lang="en" sz="2091"/>
              <a:t>Generates a table of True Negatives, False Positives, False Negatives, and True Positives</a:t>
            </a:r>
            <a:endParaRPr sz="2091"/>
          </a:p>
          <a:p>
            <a:pPr marL="457200" lvl="0" indent="-361438" algn="l" rtl="0">
              <a:spcBef>
                <a:spcPts val="0"/>
              </a:spcBef>
              <a:spcAft>
                <a:spcPts val="0"/>
              </a:spcAft>
              <a:buSzPts val="2092"/>
              <a:buChar char="•"/>
            </a:pPr>
            <a:r>
              <a:rPr lang="en" sz="2091"/>
              <a:t>The confusion matrix makes Accuracy and Error formulas readily available.</a:t>
            </a:r>
            <a:endParaRPr sz="2091"/>
          </a:p>
          <a:p>
            <a:pPr marL="914400" lvl="1" indent="-340120" algn="l" rtl="0">
              <a:spcBef>
                <a:spcPts val="0"/>
              </a:spcBef>
              <a:spcAft>
                <a:spcPts val="0"/>
              </a:spcAft>
              <a:buSzPts val="1756"/>
              <a:buChar char="–"/>
            </a:pPr>
            <a:r>
              <a:rPr lang="en" sz="1836"/>
              <a:t>Accuracy: (TP+TN)/(TP+FP+FN+TN)</a:t>
            </a:r>
            <a:endParaRPr sz="1836"/>
          </a:p>
          <a:p>
            <a:pPr marL="914400" lvl="1" indent="-340120" algn="l" rtl="0">
              <a:spcBef>
                <a:spcPts val="0"/>
              </a:spcBef>
              <a:spcAft>
                <a:spcPts val="0"/>
              </a:spcAft>
              <a:buSzPts val="1756"/>
              <a:buChar char="–"/>
            </a:pPr>
            <a:r>
              <a:rPr lang="en" sz="1836"/>
              <a:t>Error rate: (FN+FP)/(TP+FP+FN+TN)</a:t>
            </a:r>
            <a:endParaRPr sz="1836"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1100" y="1751900"/>
            <a:ext cx="3790150" cy="196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311700" y="1180475"/>
            <a:ext cx="4542900" cy="338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46075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 sz="2000"/>
              <a:t>The best classifier has the smallest test error rate and best accuracy</a:t>
            </a:r>
            <a:endParaRPr sz="2000"/>
          </a:p>
          <a:p>
            <a:pPr marL="457200" lvl="0" indent="-346075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 sz="2000"/>
              <a:t>Testing displays errors in two classes</a:t>
            </a:r>
            <a:endParaRPr sz="2000"/>
          </a:p>
          <a:p>
            <a:pPr marL="914400" lvl="1" indent="-334327" algn="l" rtl="0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" sz="1800"/>
              <a:t>False Positive (Type 1 Error)</a:t>
            </a:r>
            <a:endParaRPr sz="1800"/>
          </a:p>
          <a:p>
            <a:pPr marL="914400" lvl="1" indent="-334327" algn="l" rtl="0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" sz="1800"/>
              <a:t>False Negative (Type 2 Error)</a:t>
            </a:r>
            <a:endParaRPr sz="1800"/>
          </a:p>
          <a:p>
            <a:pPr marL="457200" lvl="0" indent="-346075" algn="l" rtl="0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 sz="2000"/>
              <a:t>Naive Rule for classification: (Class Imbalance)</a:t>
            </a:r>
            <a:endParaRPr sz="2000"/>
          </a:p>
          <a:p>
            <a:pPr marL="914400" lvl="1" indent="-334327" algn="l" rtl="0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" sz="1800"/>
              <a:t>Ignore all predictor information and classify all records as the most prevalent class</a:t>
            </a:r>
            <a:endParaRPr sz="1800"/>
          </a:p>
          <a:p>
            <a:pPr marL="914400" lvl="1" indent="-334327" algn="l" rtl="0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" sz="1800"/>
              <a:t>If the error rate for the model is below the naive error rate, the model is certainly not useful</a:t>
            </a:r>
            <a:endParaRPr sz="1800"/>
          </a:p>
        </p:txBody>
      </p:sp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Error Rate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4600" y="1367174"/>
            <a:ext cx="4229351" cy="31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formal_presentation_powerpoint_2">
  <a:themeElements>
    <a:clrScheme name="Custom WM">
      <a:dk1>
        <a:srgbClr val="000000"/>
      </a:dk1>
      <a:lt1>
        <a:srgbClr val="FFFFFF"/>
      </a:lt1>
      <a:dk2>
        <a:srgbClr val="B9975B"/>
      </a:dk2>
      <a:lt2>
        <a:srgbClr val="EEECE1"/>
      </a:lt2>
      <a:accent1>
        <a:srgbClr val="115740"/>
      </a:accent1>
      <a:accent2>
        <a:srgbClr val="D0D3D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6600"/>
      </a:hlink>
      <a:folHlink>
        <a:srgbClr val="00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851</Words>
  <Application>Microsoft Office PowerPoint</Application>
  <PresentationFormat>On-screen Show (16:9)</PresentationFormat>
  <Paragraphs>115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Avenir</vt:lpstr>
      <vt:lpstr>Arial</vt:lpstr>
      <vt:lpstr>informal_presentation_powerpoint_2</vt:lpstr>
      <vt:lpstr>Classification</vt:lpstr>
      <vt:lpstr>Methods</vt:lpstr>
      <vt:lpstr>Logistic Regression</vt:lpstr>
      <vt:lpstr>LDA</vt:lpstr>
      <vt:lpstr>QDA</vt:lpstr>
      <vt:lpstr>KNN</vt:lpstr>
      <vt:lpstr>Assumptions</vt:lpstr>
      <vt:lpstr>Confusion Matrix </vt:lpstr>
      <vt:lpstr>Test Error Rate</vt:lpstr>
      <vt:lpstr>Matrix and Values in R</vt:lpstr>
      <vt:lpstr>Kahoot!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cp:lastModifiedBy>Aidan MacCuish</cp:lastModifiedBy>
  <cp:revision>1</cp:revision>
  <dcterms:modified xsi:type="dcterms:W3CDTF">2022-03-10T12:42:18Z</dcterms:modified>
</cp:coreProperties>
</file>