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745EC5-B271-414B-A3B3-050A3B152BA0}">
  <a:tblStyle styleId="{CE745EC5-B271-414B-A3B3-050A3B152B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to Aiden’s question about predicting training data in question (f): We are supposed to be predicting the training error as we are training the model.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4e755cb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4e755cb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4e755cb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4e755cb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854d4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854d4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7b9b939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97b9b939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97b9b9391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97b9b9391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97b9b9391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97b9b9391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4e755cb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4e755cb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and Bayes Classifier are early and worth covering if we have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professors main ideas was to focus on comparing the models and the differences for them than on describing the full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advises having a similar discussion pattern for various models. I,E. if you discuss the mathematical underpinnings of one model, you should for the other models.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4e755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4e755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4e755c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4e755c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slides are primarily review so focus on the differences and when should you use what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 density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what separates the different categories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cover the math under functions we need to do all of our functions. Including LDA QDA KNN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should have similar bullet points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8f65ff6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8f65ff6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4e755c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4e755c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want to define nonparametric data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7b9b939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97b9b939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qualitative so binary or multinomial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attempting to predict a variable with more classes, use a different classification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 of the logit the relationship between the logit (aka log-odds) of the outcome and each continuous independent variable is linear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 refers to an independent variable being able to accurately predict other “independent variables” this means that these variables are actually not independent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Extremely influential outliers make predictions often have vast differences between predictions and 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duplicate responses in the data or measures have correlated outcomes, the model will find errors that are similarly correlated.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94e755cb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94e755cb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4e755cb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4e755cb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classification, use a confusion matrix to find Test Error Rate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36 values, Mango is most prevalent class.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Graphic">
  <p:cSld name="Title and Content with Graphic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Graphic">
  <p:cSld name="Title Only with Graphic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04787"/>
            <a:ext cx="8229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575050" y="1076326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2654638"/>
            <a:ext cx="54864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649605" y="1390769"/>
            <a:ext cx="7854300" cy="1047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kmaccuish/Machine-Learning-2-TP01-Team-7/blob/main/TP01%20Exercise%209-5.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4503900" cy="3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188" lvl="0" marL="457200" rtl="0" algn="l">
              <a:spcBef>
                <a:spcPts val="640"/>
              </a:spcBef>
              <a:spcAft>
                <a:spcPts val="0"/>
              </a:spcAft>
              <a:buSzPts val="2592"/>
              <a:buChar char="•"/>
            </a:pPr>
            <a:r>
              <a:rPr lang="en" sz="2591"/>
              <a:t>The Confusion matrix</a:t>
            </a:r>
            <a:endParaRPr sz="2300"/>
          </a:p>
          <a:p>
            <a:pPr indent="-374650" lvl="1" marL="914400" rtl="0" algn="l">
              <a:spcBef>
                <a:spcPts val="56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Useful to find the frequency of the two types of errors </a:t>
            </a:r>
            <a:endParaRPr sz="2300"/>
          </a:p>
          <a:p>
            <a:pPr indent="-374650" lvl="0" marL="457200" rtl="0" algn="l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Test Error</a:t>
            </a:r>
            <a:endParaRPr sz="2300"/>
          </a:p>
          <a:p>
            <a:pPr indent="-374650" lvl="1" marL="914400" rtl="0" algn="l">
              <a:spcBef>
                <a:spcPts val="56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Easy to calculate test error rate in R using predicted values</a:t>
            </a:r>
            <a:endParaRPr sz="2336"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and Values in R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4815550" y="1152475"/>
            <a:ext cx="4280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Logreg.prob &lt;- predict(Logreg.mod, test, type= “response”)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 &lt;- ifelse(Logreg.prob &gt; .5, “Yes”, “No”)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table(Pred, test$default)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Pred	  No	 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	No	1927	   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	Yes	   6	  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#Test Error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mean(pred!=test$default)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[1] 0.02901451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6+</a:t>
            </a:r>
            <a:r>
              <a:rPr lang="en"/>
              <a:t>52)/1999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[1] 0.02901451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#Accuracy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mean(Pred==test$default)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[1] 0.9709855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https://github.com/akmaccuish/Machine-Learning-2-TP01-Team-7/blob/main/TP01%20Exercise%209-5.R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 Question 1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520600" cy="9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Which method uses nonparametric data?</a:t>
            </a:r>
            <a:endParaRPr/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{CE745EC5-B271-414B-A3B3-050A3B152BA0}</a:tableStyleId>
              </a:tblPr>
              <a:tblGrid>
                <a:gridCol w="3619500"/>
                <a:gridCol w="3619500"/>
              </a:tblGrid>
              <a:tr h="9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Discriminant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Quadratic Discriminant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 Nearest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Neighbors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 Question 2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8520600" cy="9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Which methods expect a standard distribution?</a:t>
            </a:r>
            <a:endParaRPr/>
          </a:p>
        </p:txBody>
      </p:sp>
      <p:graphicFrame>
        <p:nvGraphicFramePr>
          <p:cNvPr id="176" name="Google Shape;176;p2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{CE745EC5-B271-414B-A3B3-050A3B152BA0}</a:tableStyleId>
              </a:tblPr>
              <a:tblGrid>
                <a:gridCol w="3619500"/>
                <a:gridCol w="3619500"/>
              </a:tblGrid>
              <a:tr h="9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LDA/QDA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Logistic/KNN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 Question 3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152475"/>
            <a:ext cx="8520600" cy="20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Calculate the Accuracy for this Confusion Matrix:</a:t>
            </a:r>
            <a:endParaRPr/>
          </a:p>
          <a:p>
            <a:pPr indent="457200" lvl="0" marL="18288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/>
              <a:t>1				0			</a:t>
            </a:r>
            <a:endParaRPr sz="2200"/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/>
              <a:t>1			5				1</a:t>
            </a:r>
            <a:endParaRPr sz="2200"/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/>
              <a:t>0			4				10</a:t>
            </a:r>
            <a:endParaRPr sz="2200"/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952500" y="315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{CE745EC5-B271-414B-A3B3-050A3B152BA0}</a:tableStyleId>
              </a:tblPr>
              <a:tblGrid>
                <a:gridCol w="3619500"/>
                <a:gridCol w="3619500"/>
              </a:tblGrid>
              <a:tr h="98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Logistic Regression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LDA (</a:t>
            </a:r>
            <a:r>
              <a:rPr lang="en"/>
              <a:t>Linear Discriminant Analysis)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QDA (Quadratic Discriminant Analysis)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KNN (K Nearest Neighbors)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152475"/>
            <a:ext cx="4704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Logistic regression does not automatically classify predictions</a:t>
            </a:r>
            <a:endParaRPr/>
          </a:p>
          <a:p>
            <a:pPr indent="-339725" lvl="1" marL="91440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Necessitates ifelse(p&gt;.5, class1, class2)</a:t>
            </a:r>
            <a:endParaRPr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Mathematically, logistic curve fits data with two classes much better across a continuous X feature</a:t>
            </a:r>
            <a:endParaRPr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Linear Regression will never predict the second class</a:t>
            </a:r>
            <a:endParaRPr/>
          </a:p>
          <a:p>
            <a:pPr indent="-339725" lvl="1" marL="91440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Default, in the case of the graphs on the right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550" y="1229974"/>
            <a:ext cx="1577317" cy="24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983" y="1229985"/>
            <a:ext cx="1577317" cy="248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5">
            <a:alphaModFix/>
          </a:blip>
          <a:srcRect b="0" l="0" r="46071" t="0"/>
          <a:stretch/>
        </p:blipFill>
        <p:spPr>
          <a:xfrm>
            <a:off x="5525550" y="3784412"/>
            <a:ext cx="3306750" cy="44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152475"/>
            <a:ext cx="4803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7084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Puts data points into k predetermined classes</a:t>
            </a:r>
            <a:endParaRPr/>
          </a:p>
          <a:p>
            <a:pPr indent="-353060" lvl="1" marL="91440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Draws k-1 lines to divide data</a:t>
            </a:r>
            <a:endParaRPr/>
          </a:p>
          <a:p>
            <a:pPr indent="-37084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Draws boundaries using conditional probability density functions</a:t>
            </a:r>
            <a:endParaRPr/>
          </a:p>
          <a:p>
            <a:pPr indent="-37084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When classes in categorical data are well-separated, logistic regression models are unstable</a:t>
            </a:r>
            <a:endParaRPr/>
          </a:p>
          <a:p>
            <a:pPr indent="-37084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LDA is also popular where k classes is greater than 2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475" y="1170125"/>
            <a:ext cx="3449125" cy="256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175" y="1223975"/>
            <a:ext cx="1919300" cy="216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/>
          <p:nvPr/>
        </p:nvCxnSpPr>
        <p:spPr>
          <a:xfrm>
            <a:off x="7202325" y="1818275"/>
            <a:ext cx="1386600" cy="11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912" y="3808600"/>
            <a:ext cx="269825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QDA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5150100" cy="373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C</a:t>
            </a:r>
            <a:r>
              <a:rPr lang="en" sz="2200"/>
              <a:t>ompromise between non- parametric approach, KNN, and more linear approaches, LDA and Logistic Regression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Quadratic Decision boundary can accurately model a wider range of problems than linear approaches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Performs better than KNN in cases where there are a limited number of training observations</a:t>
            </a:r>
            <a:endParaRPr sz="22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700" y="1017726"/>
            <a:ext cx="2901600" cy="22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700" y="3336474"/>
            <a:ext cx="2901600" cy="23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52845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8608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Classifies data points based on proximity to K nearest neighbors</a:t>
            </a:r>
            <a:endParaRPr/>
          </a:p>
          <a:p>
            <a:pPr indent="-38608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Boundary is drawn based on point proximity</a:t>
            </a:r>
            <a:endParaRPr/>
          </a:p>
          <a:p>
            <a:pPr indent="-38608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Point colors are true classes</a:t>
            </a:r>
            <a:endParaRPr/>
          </a:p>
          <a:p>
            <a:pPr indent="-38608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Boundary will become more nuanced the lower the value of K is</a:t>
            </a:r>
            <a:endParaRPr/>
          </a:p>
          <a:p>
            <a:pPr indent="-366394" lvl="1" marL="91440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Bias-Variance tradeoff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783" y="239797"/>
            <a:ext cx="2264892" cy="20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6156"/>
          <a:stretch/>
        </p:blipFill>
        <p:spPr>
          <a:xfrm>
            <a:off x="5431400" y="2313388"/>
            <a:ext cx="3560200" cy="4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8850" y="2795225"/>
            <a:ext cx="3112750" cy="1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6302775" y="4386475"/>
            <a:ext cx="116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too small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8004600" y="4386475"/>
            <a:ext cx="109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too large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1857375" y="2758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{CE745EC5-B271-414B-A3B3-050A3B152BA0}</a:tableStyleId>
              </a:tblPr>
              <a:tblGrid>
                <a:gridCol w="1809750"/>
                <a:gridCol w="1809750"/>
                <a:gridCol w="1809750"/>
              </a:tblGrid>
              <a:tr h="49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Binary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Linearity of Logit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Multinomial+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Normal Distribution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Multinomial+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Normal Distribution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Multinomial+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Nearby points are similar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157300" cy="141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Predicting a binary or multinomial variable</a:t>
            </a:r>
            <a:endParaRPr sz="1900"/>
          </a:p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Absence of strongly influential outliers</a:t>
            </a:r>
            <a:endParaRPr sz="1900"/>
          </a:p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Independence of errors</a:t>
            </a:r>
            <a:endParaRPr sz="1900"/>
          </a:p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Absence of multicollinearity between variables (Excluding knn)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50394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1438" lvl="0" marL="457200" rtl="0" algn="l">
              <a:spcBef>
                <a:spcPts val="640"/>
              </a:spcBef>
              <a:spcAft>
                <a:spcPts val="0"/>
              </a:spcAft>
              <a:buSzPts val="2092"/>
              <a:buChar char="•"/>
            </a:pPr>
            <a:r>
              <a:rPr lang="en" sz="2091"/>
              <a:t>Classification Models with binary target variables often result in a confusion matrix.</a:t>
            </a:r>
            <a:endParaRPr sz="2091"/>
          </a:p>
          <a:p>
            <a:pPr indent="-361438" lvl="0" marL="457200" rtl="0" algn="l">
              <a:spcBef>
                <a:spcPts val="0"/>
              </a:spcBef>
              <a:spcAft>
                <a:spcPts val="0"/>
              </a:spcAft>
              <a:buSzPts val="2092"/>
              <a:buChar char="•"/>
            </a:pPr>
            <a:r>
              <a:rPr lang="en" sz="2091"/>
              <a:t>Generates a table of True Negatives, False Positives, False Negatives, and True Positives</a:t>
            </a:r>
            <a:endParaRPr sz="2091"/>
          </a:p>
          <a:p>
            <a:pPr indent="-361438" lvl="0" marL="457200" rtl="0" algn="l">
              <a:spcBef>
                <a:spcPts val="0"/>
              </a:spcBef>
              <a:spcAft>
                <a:spcPts val="0"/>
              </a:spcAft>
              <a:buSzPts val="2092"/>
              <a:buChar char="•"/>
            </a:pPr>
            <a:r>
              <a:rPr lang="en" sz="2091"/>
              <a:t>The confusion matrix makes Accuracy and Error formulas readily available.</a:t>
            </a:r>
            <a:endParaRPr sz="2091"/>
          </a:p>
          <a:p>
            <a:pPr indent="-340120" lvl="1" marL="914400" rtl="0" algn="l">
              <a:spcBef>
                <a:spcPts val="0"/>
              </a:spcBef>
              <a:spcAft>
                <a:spcPts val="0"/>
              </a:spcAft>
              <a:buSzPts val="1756"/>
              <a:buChar char="–"/>
            </a:pPr>
            <a:r>
              <a:rPr lang="en" sz="1836"/>
              <a:t>Accuracy: (TP+TN)/(TP+FP+FN+TN)</a:t>
            </a:r>
            <a:endParaRPr sz="1836"/>
          </a:p>
          <a:p>
            <a:pPr indent="-340120" lvl="1" marL="914400" rtl="0" algn="l">
              <a:spcBef>
                <a:spcPts val="0"/>
              </a:spcBef>
              <a:spcAft>
                <a:spcPts val="0"/>
              </a:spcAft>
              <a:buSzPts val="1756"/>
              <a:buChar char="–"/>
            </a:pPr>
            <a:r>
              <a:rPr lang="en" sz="1836"/>
              <a:t>Error rate: (FN+FP)/(TP+FP+FN+TN)</a:t>
            </a:r>
            <a:endParaRPr sz="1836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100" y="1751900"/>
            <a:ext cx="3790150" cy="19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80475"/>
            <a:ext cx="4542900" cy="338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6075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sz="2000"/>
              <a:t>The best classifier has the smallest test error rate and best accuracy</a:t>
            </a:r>
            <a:endParaRPr sz="2000"/>
          </a:p>
          <a:p>
            <a:pPr indent="-346075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sz="2000"/>
              <a:t>Testing displays errors in two classes</a:t>
            </a:r>
            <a:endParaRPr sz="2000"/>
          </a:p>
          <a:p>
            <a:pPr indent="-334327" lvl="1" marL="91440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 sz="1800"/>
              <a:t>False Positive (Type 1 Error)</a:t>
            </a:r>
            <a:endParaRPr sz="1800"/>
          </a:p>
          <a:p>
            <a:pPr indent="-334327" lvl="1" marL="91440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 sz="1800"/>
              <a:t>False Negative (Type 2 Error)</a:t>
            </a:r>
            <a:endParaRPr sz="1800"/>
          </a:p>
          <a:p>
            <a:pPr indent="-346075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sz="2000"/>
              <a:t>Naive Rule for classification: (Class Imbalance)</a:t>
            </a:r>
            <a:endParaRPr sz="2000"/>
          </a:p>
          <a:p>
            <a:pPr indent="-334327" lvl="1" marL="91440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 sz="1800"/>
              <a:t>Ignore all predictor information and classify all records as the most prevalent class</a:t>
            </a:r>
            <a:endParaRPr sz="1800"/>
          </a:p>
          <a:p>
            <a:pPr indent="-334327" lvl="1" marL="91440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 sz="1800"/>
              <a:t>If the error rate for the model is below the naive error rate, the model is certainly not useful</a:t>
            </a:r>
            <a:endParaRPr sz="1800"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Error Rate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600" y="1367174"/>
            <a:ext cx="4229351" cy="31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ormal_presentation_powerpoint_2">
  <a:themeElements>
    <a:clrScheme name="Custom WM">
      <a:dk1>
        <a:srgbClr val="000000"/>
      </a:dk1>
      <a:lt1>
        <a:srgbClr val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