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1" r:id="rId14"/>
    <p:sldId id="274" r:id="rId15"/>
    <p:sldId id="27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3" d="100"/>
          <a:sy n="113" d="100"/>
        </p:scale>
        <p:origin x="-258" y="9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14778B-CEE1-4C27-A92A-A57BC5676EE6}" type="datetimeFigureOut">
              <a:rPr lang="en-MY" smtClean="0"/>
              <a:t>7/12/2015</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0AC70-549E-430C-B368-A14D2115C8D5}" type="slidenum">
              <a:rPr lang="en-MY" smtClean="0"/>
              <a:t>‹#›</a:t>
            </a:fld>
            <a:endParaRPr lang="en-MY"/>
          </a:p>
        </p:txBody>
      </p:sp>
    </p:spTree>
    <p:extLst>
      <p:ext uri="{BB962C8B-B14F-4D97-AF65-F5344CB8AC3E}">
        <p14:creationId xmlns:p14="http://schemas.microsoft.com/office/powerpoint/2010/main" val="165068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the opening case, the UPS Interactive Session later in the chapter, and with many of the Interactive Sessions and opening cases in the book, it will be useful to ask students to explain how various information systems succeeded or failed in achieving the six strategic business objectives. You might ask the students to think about some other business objectives and think about how IT might help firms achieve them. For instance, speed to market is very important to firms introducing new products. How can IT help achieve that objective? </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75CEB2E0-DD9B-4E69-B6DF-D6F74159F2EC}" type="slidenum">
              <a:rPr lang="en-US" altLang="en-US" sz="1200">
                <a:latin typeface="Times New Roman" pitchFamily="18" charset="0"/>
              </a:rPr>
              <a:pPr/>
              <a:t>4</a:t>
            </a:fld>
            <a:endParaRPr lang="en-US" altLang="en-US" sz="1200">
              <a:latin typeface="Times New Roman" pitchFamily="18" charset="0"/>
            </a:endParaRPr>
          </a:p>
        </p:txBody>
      </p:sp>
    </p:spTree>
    <p:extLst>
      <p:ext uri="{BB962C8B-B14F-4D97-AF65-F5344CB8AC3E}">
        <p14:creationId xmlns:p14="http://schemas.microsoft.com/office/powerpoint/2010/main" val="413473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IT figures to replace the function of more middle managers as time passes, as well as reduce the need for other forms of capital (buildings, machinery). Ensure that students understand what is meant by </a:t>
            </a:r>
            <a:r>
              <a:rPr lang="en-US" altLang="ja-JP" smtClean="0"/>
              <a:t>“economics of information” and why outsourcing is a possibility due to IT.</a:t>
            </a:r>
            <a:endParaRPr lang="en-US" alt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5ABAC940-2441-46C1-91AF-30317D391E2E}" type="slidenum">
              <a:rPr lang="en-US" altLang="en-US" sz="1200">
                <a:latin typeface="Times New Roman" pitchFamily="18" charset="0"/>
              </a:rPr>
              <a:pPr/>
              <a:t>13</a:t>
            </a:fld>
            <a:endParaRPr lang="en-US" altLang="en-US" sz="1200">
              <a:latin typeface="Times New Roman" pitchFamily="18" charset="0"/>
            </a:endParaRPr>
          </a:p>
        </p:txBody>
      </p:sp>
    </p:spTree>
    <p:extLst>
      <p:ext uri="{BB962C8B-B14F-4D97-AF65-F5344CB8AC3E}">
        <p14:creationId xmlns:p14="http://schemas.microsoft.com/office/powerpoint/2010/main" val="388734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Ask students to explain what is meant by authority relying on knowledge and competence rather than formal positions. Why might this </a:t>
            </a:r>
            <a:r>
              <a:rPr lang="en-US" altLang="ja-JP" smtClean="0"/>
              <a:t>“flatten” the organization? The idea here is that with sufficient IT, competent workers will be able to accomplish more on their own than they would under a more hierarchical arrangement.  </a:t>
            </a:r>
          </a:p>
          <a:p>
            <a:endParaRPr lang="en-US" alt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ABE40E08-6377-45F1-9F3A-C2D81BCB9260}" type="slidenum">
              <a:rPr lang="en-US" altLang="en-US" sz="1200">
                <a:latin typeface="Times New Roman" pitchFamily="18" charset="0"/>
              </a:rPr>
              <a:pPr/>
              <a:t>14</a:t>
            </a:fld>
            <a:endParaRPr lang="en-US" altLang="en-US" sz="1200">
              <a:latin typeface="Times New Roman" pitchFamily="18" charset="0"/>
            </a:endParaRPr>
          </a:p>
        </p:txBody>
      </p:sp>
    </p:spTree>
    <p:extLst>
      <p:ext uri="{BB962C8B-B14F-4D97-AF65-F5344CB8AC3E}">
        <p14:creationId xmlns:p14="http://schemas.microsoft.com/office/powerpoint/2010/main" val="395282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Porter</a:t>
            </a:r>
            <a:r>
              <a:rPr lang="en-US" altLang="ja-JP" smtClean="0"/>
              <a:t>’s competitive forces model is intended to explain why some firms do better than others. Do students believe that this model captures this idea effectively? Which factor is most important to a firm’s success? You can make a list of five well-known firms on the blackboard or screen and ask students, for each firm, which do they think are the most important competitive forces.</a:t>
            </a:r>
            <a:endParaRPr lang="en-US" alt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0D2CFDF4-B076-4450-8B09-0B1CA0A3ED60}" type="slidenum">
              <a:rPr lang="en-US" altLang="en-US" sz="1200">
                <a:latin typeface="Times New Roman" pitchFamily="18" charset="0"/>
              </a:rPr>
              <a:pPr/>
              <a:t>15</a:t>
            </a:fld>
            <a:endParaRPr lang="en-US" altLang="en-US" sz="1200">
              <a:latin typeface="Times New Roman" pitchFamily="18" charset="0"/>
            </a:endParaRPr>
          </a:p>
        </p:txBody>
      </p:sp>
    </p:spTree>
    <p:extLst>
      <p:ext uri="{BB962C8B-B14F-4D97-AF65-F5344CB8AC3E}">
        <p14:creationId xmlns:p14="http://schemas.microsoft.com/office/powerpoint/2010/main" val="3859936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Ask students to name different industries and describe the benefits and drawbacks of being a new market entrant in each industry.  </a:t>
            </a:r>
          </a:p>
          <a:p>
            <a:endParaRPr lang="en-US" alt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BAC60B75-C877-482F-A9AB-A4D9A4A36ABA}" type="slidenum">
              <a:rPr lang="en-US" altLang="en-US" sz="1200">
                <a:latin typeface="Times New Roman" pitchFamily="18" charset="0"/>
              </a:rPr>
              <a:pPr/>
              <a:t>16</a:t>
            </a:fld>
            <a:endParaRPr lang="en-US" altLang="en-US" sz="1200">
              <a:latin typeface="Times New Roman" pitchFamily="18" charset="0"/>
            </a:endParaRPr>
          </a:p>
        </p:txBody>
      </p:sp>
    </p:spTree>
    <p:extLst>
      <p:ext uri="{BB962C8B-B14F-4D97-AF65-F5344CB8AC3E}">
        <p14:creationId xmlns:p14="http://schemas.microsoft.com/office/powerpoint/2010/main" val="181039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Ask students to name different businesses and describe whether or not customers have great control over the business or vice versa, or whether substitute products are a large or insignificant threat to the success of the business.</a:t>
            </a:r>
          </a:p>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CB45D6D2-48C7-4868-954C-8D3CA3F61FDF}" type="slidenum">
              <a:rPr lang="en-US" altLang="en-US" sz="1200">
                <a:latin typeface="Times New Roman" pitchFamily="18" charset="0"/>
              </a:rPr>
              <a:pPr/>
              <a:t>17</a:t>
            </a:fld>
            <a:endParaRPr lang="en-US" altLang="en-US" sz="1200">
              <a:latin typeface="Times New Roman" pitchFamily="18" charset="0"/>
            </a:endParaRPr>
          </a:p>
        </p:txBody>
      </p:sp>
    </p:spTree>
    <p:extLst>
      <p:ext uri="{BB962C8B-B14F-4D97-AF65-F5344CB8AC3E}">
        <p14:creationId xmlns:p14="http://schemas.microsoft.com/office/powerpoint/2010/main" val="2840411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Here you can make a list of five well-known firms and then analyze with students the major thrust of their strategy.  Walmart is a good example to start with because of its emphasis on low-cost leadership.</a:t>
            </a:r>
          </a:p>
          <a:p>
            <a:endParaRPr lang="en-US" alt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77001313-FF87-4649-96BB-34363C8AACBC}" type="slidenum">
              <a:rPr lang="en-US" altLang="en-US" sz="1200">
                <a:latin typeface="Times New Roman" pitchFamily="18" charset="0"/>
              </a:rPr>
              <a:pPr/>
              <a:t>18</a:t>
            </a:fld>
            <a:endParaRPr lang="en-US" altLang="en-US" sz="1200">
              <a:latin typeface="Times New Roman" pitchFamily="18" charset="0"/>
            </a:endParaRPr>
          </a:p>
        </p:txBody>
      </p:sp>
    </p:spTree>
    <p:extLst>
      <p:ext uri="{BB962C8B-B14F-4D97-AF65-F5344CB8AC3E}">
        <p14:creationId xmlns:p14="http://schemas.microsoft.com/office/powerpoint/2010/main" val="4252261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Do students believe it is easier or harder to gain a competitive advantage via the Internet as opposed to more traditional means? Table 3-5 describes the impact of the Internet on various competitive forces.</a:t>
            </a:r>
          </a:p>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218E8A5B-EEC6-4C71-9BCB-C8B0311F99CB}" type="slidenum">
              <a:rPr lang="en-US" altLang="en-US" sz="1200">
                <a:latin typeface="Times New Roman" pitchFamily="18" charset="0"/>
              </a:rPr>
              <a:pPr/>
              <a:t>19</a:t>
            </a:fld>
            <a:endParaRPr lang="en-US" altLang="en-US" sz="1200">
              <a:latin typeface="Times New Roman" pitchFamily="18" charset="0"/>
            </a:endParaRPr>
          </a:p>
        </p:txBody>
      </p:sp>
    </p:spTree>
    <p:extLst>
      <p:ext uri="{BB962C8B-B14F-4D97-AF65-F5344CB8AC3E}">
        <p14:creationId xmlns:p14="http://schemas.microsoft.com/office/powerpoint/2010/main" val="25210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73A5493D-FDBD-4999-9949-39EA60463B39}" type="slidenum">
              <a:rPr lang="en-US" altLang="en-US" sz="1200">
                <a:latin typeface="Times New Roman" pitchFamily="18" charset="0"/>
              </a:rPr>
              <a:pPr/>
              <a:t>5</a:t>
            </a:fld>
            <a:endParaRPr lang="en-US" altLang="en-US" sz="1200">
              <a:latin typeface="Times New Roman" pitchFamily="18" charset="0"/>
            </a:endParaRPr>
          </a:p>
        </p:txBody>
      </p:sp>
    </p:spTree>
    <p:extLst>
      <p:ext uri="{BB962C8B-B14F-4D97-AF65-F5344CB8AC3E}">
        <p14:creationId xmlns:p14="http://schemas.microsoft.com/office/powerpoint/2010/main" val="161575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basic point of this graphic is that in order to achieve its business objectives, a firm will need a significant investment in IT. Going the other direction (from right to left), having a significant IT platform can lead to changes in business objectives and strategies. Emphasize the two-way nature of this relationship. Businesses rely on information systems to help them achieve their goals; a business without adequate information systems will inevitably fall short. But information systems are also products of the businesses that use them. Businesses shape their information systems and information systems shape businesses.</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E2741D51-FB89-4746-90E4-479991C8D9F6}" type="slidenum">
              <a:rPr lang="en-US" altLang="en-US" sz="1200">
                <a:latin typeface="Times New Roman" pitchFamily="18" charset="0"/>
              </a:rPr>
              <a:pPr/>
              <a:t>6</a:t>
            </a:fld>
            <a:endParaRPr lang="en-US" altLang="en-US" sz="1200">
              <a:latin typeface="Times New Roman" pitchFamily="18" charset="0"/>
            </a:endParaRPr>
          </a:p>
        </p:txBody>
      </p:sp>
    </p:spTree>
    <p:extLst>
      <p:ext uri="{BB962C8B-B14F-4D97-AF65-F5344CB8AC3E}">
        <p14:creationId xmlns:p14="http://schemas.microsoft.com/office/powerpoint/2010/main" val="40184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Walmart is the most efficient retailer in the industry and exemplifies operational excellence. You could ask students to name other businesses that they believe exhibit a high level of operational excellence. Do customers perceive operational excellence? Does it make a difference for customer purchasing? What Web sites strike students as really excellent in terms of customer service? If you have a podium computer, you might want to visit the Walmart site and the Amazon site to compare them in terms of ease of use. </a:t>
            </a:r>
          </a:p>
          <a:p>
            <a:endParaRPr lang="en-US" alt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762CA9E0-D702-407D-9CAD-7D98EF1C54FB}" type="slidenum">
              <a:rPr lang="en-US" altLang="en-US" sz="1200">
                <a:latin typeface="Times New Roman" pitchFamily="18" charset="0"/>
              </a:rPr>
              <a:pPr/>
              <a:t>7</a:t>
            </a:fld>
            <a:endParaRPr lang="en-US" altLang="en-US" sz="1200">
              <a:latin typeface="Times New Roman" pitchFamily="18" charset="0"/>
            </a:endParaRPr>
          </a:p>
        </p:txBody>
      </p:sp>
    </p:spTree>
    <p:extLst>
      <p:ext uri="{BB962C8B-B14F-4D97-AF65-F5344CB8AC3E}">
        <p14:creationId xmlns:p14="http://schemas.microsoft.com/office/powerpoint/2010/main" val="354472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could ask students to name other new products or business models that they</a:t>
            </a:r>
            <a:r>
              <a:rPr lang="ja-JP" altLang="en-US" smtClean="0"/>
              <a:t>’</a:t>
            </a:r>
            <a:r>
              <a:rPr lang="en-US" altLang="ja-JP" smtClean="0"/>
              <a:t>ve encountered and how they might relate to new information systems or new technology. One way to encourage participation is ask students to help you list on the blackboard some really interesting recent digital product innovations. Discussing </a:t>
            </a:r>
            <a:r>
              <a:rPr lang="ja-JP" altLang="en-US" smtClean="0"/>
              <a:t>“</a:t>
            </a:r>
            <a:r>
              <a:rPr lang="en-US" altLang="ja-JP" smtClean="0"/>
              <a:t>green technologies</a:t>
            </a:r>
            <a:r>
              <a:rPr lang="ja-JP" altLang="en-US" smtClean="0"/>
              <a:t>”</a:t>
            </a:r>
            <a:r>
              <a:rPr lang="en-US" altLang="ja-JP" smtClean="0"/>
              <a:t> such as wind, solar, and hybrid vehicles is always fun. In this context, what role will IT be playing in the development of these technologies?  </a:t>
            </a:r>
          </a:p>
          <a:p>
            <a:endParaRPr lang="en-US" alt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086A61D4-AE4A-4A04-9425-C87820DBEF5F}" type="slidenum">
              <a:rPr lang="en-US" altLang="en-US" sz="1200">
                <a:latin typeface="Times New Roman" pitchFamily="18" charset="0"/>
              </a:rPr>
              <a:pPr/>
              <a:t>8</a:t>
            </a:fld>
            <a:endParaRPr lang="en-US" altLang="en-US" sz="1200">
              <a:latin typeface="Times New Roman" pitchFamily="18" charset="0"/>
            </a:endParaRPr>
          </a:p>
        </p:txBody>
      </p:sp>
    </p:spTree>
    <p:extLst>
      <p:ext uri="{BB962C8B-B14F-4D97-AF65-F5344CB8AC3E}">
        <p14:creationId xmlns:p14="http://schemas.microsoft.com/office/powerpoint/2010/main" val="153251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could ask students what types of companies might rely more on customer and supplier intimacy more than others and which companies they feel have served them exceptionally well. Ask the students to identify online sites that achieve a high degree of customer intimacy. Sites to visit would include Netflix, Amazon, and other sites which have recommender systems to suggest purchase ideas to consumers.  </a:t>
            </a:r>
          </a:p>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FC4E7B22-9CC0-46C8-9881-7504FD3A3776}" type="slidenum">
              <a:rPr lang="en-US" altLang="en-US" sz="1200">
                <a:latin typeface="Times New Roman" pitchFamily="18" charset="0"/>
              </a:rPr>
              <a:pPr/>
              <a:t>9</a:t>
            </a:fld>
            <a:endParaRPr lang="en-US" altLang="en-US" sz="1200">
              <a:latin typeface="Times New Roman" pitchFamily="18" charset="0"/>
            </a:endParaRPr>
          </a:p>
        </p:txBody>
      </p:sp>
    </p:spTree>
    <p:extLst>
      <p:ext uri="{BB962C8B-B14F-4D97-AF65-F5344CB8AC3E}">
        <p14:creationId xmlns:p14="http://schemas.microsoft.com/office/powerpoint/2010/main" val="201632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could ask students if they have ever been recipients of exceptional service from a company made possible by improved decision making and whether or not information systems contributed to that level of service. For example, perhaps they had a power outage and it took a very short (or very long) time for the utility company to correct the error.  </a:t>
            </a:r>
          </a:p>
          <a:p>
            <a:endParaRPr lang="en-US" alt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4C025AB9-D49C-49EC-9A82-BD46E3F46197}" type="slidenum">
              <a:rPr lang="en-US" altLang="en-US" sz="1200">
                <a:latin typeface="Times New Roman" pitchFamily="18" charset="0"/>
              </a:rPr>
              <a:pPr/>
              <a:t>10</a:t>
            </a:fld>
            <a:endParaRPr lang="en-US" altLang="en-US" sz="1200">
              <a:latin typeface="Times New Roman" pitchFamily="18" charset="0"/>
            </a:endParaRPr>
          </a:p>
        </p:txBody>
      </p:sp>
    </p:spTree>
    <p:extLst>
      <p:ext uri="{BB962C8B-B14F-4D97-AF65-F5344CB8AC3E}">
        <p14:creationId xmlns:p14="http://schemas.microsoft.com/office/powerpoint/2010/main" val="177725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Emphasize that achieving any of the previous four business objectives represents the achievement of a competitive advantage as well. </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6F9EC8EE-3726-4D69-8116-2C00F2D6D66B}" type="slidenum">
              <a:rPr lang="en-US" altLang="en-US" sz="1200">
                <a:latin typeface="Times New Roman" pitchFamily="18" charset="0"/>
              </a:rPr>
              <a:pPr/>
              <a:t>11</a:t>
            </a:fld>
            <a:endParaRPr lang="en-US" altLang="en-US" sz="1200">
              <a:latin typeface="Times New Roman" pitchFamily="18" charset="0"/>
            </a:endParaRPr>
          </a:p>
        </p:txBody>
      </p:sp>
    </p:spTree>
    <p:extLst>
      <p:ext uri="{BB962C8B-B14F-4D97-AF65-F5344CB8AC3E}">
        <p14:creationId xmlns:p14="http://schemas.microsoft.com/office/powerpoint/2010/main" val="236806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Ask students if they can name any examples of companies that failed to survive due to unwillingness or inability to update their information systems. The Sarbanes-Oxley Act (2002) requires that public firms keep all data, including e-mail, on record for 5 years. The Dodd-Frank Act (2010) requires financial services firms to develop extensive new compliance reports.   You could ask students if they appreciate why information systems would be useful toward meeting the standards imposed by these new federal statutes.  </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fld id="{5FF9508C-C18E-4BF2-9ACF-3F61E34F6BDA}" type="slidenum">
              <a:rPr lang="en-US" altLang="en-US" sz="1200">
                <a:latin typeface="Times New Roman" pitchFamily="18" charset="0"/>
              </a:rPr>
              <a:pPr/>
              <a:t>12</a:t>
            </a:fld>
            <a:endParaRPr lang="en-US" altLang="en-US" sz="1200">
              <a:latin typeface="Times New Roman" pitchFamily="18" charset="0"/>
            </a:endParaRPr>
          </a:p>
        </p:txBody>
      </p:sp>
    </p:spTree>
    <p:extLst>
      <p:ext uri="{BB962C8B-B14F-4D97-AF65-F5344CB8AC3E}">
        <p14:creationId xmlns:p14="http://schemas.microsoft.com/office/powerpoint/2010/main" val="650808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A41467E-FB3A-4840-928B-61A1DF5E375B}" type="datetimeFigureOut">
              <a:rPr lang="en-MY" smtClean="0"/>
              <a:t>7/12/2015</a:t>
            </a:fld>
            <a:endParaRPr lang="en-MY"/>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MY"/>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7F9E7B6-BB1A-459C-BB58-38FA71C62CD9}"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5" name="Footer Placeholder 4"/>
          <p:cNvSpPr>
            <a:spLocks noGrp="1"/>
          </p:cNvSpPr>
          <p:nvPr>
            <p:ph type="ftr" sz="quarter" idx="11"/>
          </p:nvPr>
        </p:nvSpPr>
        <p:spPr/>
        <p:txBody>
          <a:bodyPr/>
          <a:lstStyle>
            <a:extLst/>
          </a:lstStyle>
          <a:p>
            <a:endParaRPr lang="en-MY"/>
          </a:p>
        </p:txBody>
      </p:sp>
      <p:sp>
        <p:nvSpPr>
          <p:cNvPr id="6" name="Slide Number Placeholder 5"/>
          <p:cNvSpPr>
            <a:spLocks noGrp="1"/>
          </p:cNvSpPr>
          <p:nvPr>
            <p:ph type="sldNum" sz="quarter" idx="12"/>
          </p:nvPr>
        </p:nvSpPr>
        <p:spPr/>
        <p:txBody>
          <a:bodyPr/>
          <a:lstStyle>
            <a:extLst/>
          </a:lstStyle>
          <a:p>
            <a:fld id="{57F9E7B6-BB1A-459C-BB58-38FA71C62CD9}"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5" name="Footer Placeholder 4"/>
          <p:cNvSpPr>
            <a:spLocks noGrp="1"/>
          </p:cNvSpPr>
          <p:nvPr>
            <p:ph type="ftr" sz="quarter" idx="11"/>
          </p:nvPr>
        </p:nvSpPr>
        <p:spPr/>
        <p:txBody>
          <a:bodyPr/>
          <a:lstStyle>
            <a:extLst/>
          </a:lstStyle>
          <a:p>
            <a:endParaRPr lang="en-MY"/>
          </a:p>
        </p:txBody>
      </p:sp>
      <p:sp>
        <p:nvSpPr>
          <p:cNvPr id="6" name="Slide Number Placeholder 5"/>
          <p:cNvSpPr>
            <a:spLocks noGrp="1"/>
          </p:cNvSpPr>
          <p:nvPr>
            <p:ph type="sldNum" sz="quarter" idx="12"/>
          </p:nvPr>
        </p:nvSpPr>
        <p:spPr/>
        <p:txBody>
          <a:bodyPr/>
          <a:lstStyle>
            <a:extLst/>
          </a:lstStyle>
          <a:p>
            <a:fld id="{57F9E7B6-BB1A-459C-BB58-38FA71C62CD9}" type="slidenum">
              <a:rPr lang="en-MY" smtClean="0"/>
              <a:t>‹#›</a:t>
            </a:fld>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Standard Page">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1676400" y="1828800"/>
            <a:ext cx="184150" cy="461963"/>
          </a:xfrm>
          <a:prstGeom prst="rect">
            <a:avLst/>
          </a:prstGeom>
          <a:noFill/>
          <a:ln>
            <a:noFill/>
          </a:ln>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dirty="0" smtClean="0">
              <a:ea typeface="+mn-ea"/>
            </a:endParaRPr>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5"/>
          </p:nvPr>
        </p:nvSpPr>
        <p:spPr>
          <a:xfrm>
            <a:off x="1485900" y="990600"/>
            <a:ext cx="61722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9115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Image with Bottom Caption">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533400" y="1828800"/>
            <a:ext cx="8153400" cy="3505200"/>
          </a:xfrm>
          <a:prstGeom prst="rect">
            <a:avLst/>
          </a:prstGeom>
          <a:ln w="19050">
            <a:noFill/>
          </a:ln>
        </p:spPr>
        <p:txBody>
          <a:bodyPr/>
          <a:lstStyle/>
          <a:p>
            <a:pPr lvl="0"/>
            <a:endParaRPr lang="en-US" noProof="0" dirty="0"/>
          </a:p>
        </p:txBody>
      </p:sp>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smtClean="0"/>
              <a:t>Click to edit Master text styles</a:t>
            </a:r>
          </a:p>
        </p:txBody>
      </p:sp>
      <p:sp>
        <p:nvSpPr>
          <p:cNvPr id="14" name="Text Placeholder 10"/>
          <p:cNvSpPr>
            <a:spLocks noGrp="1"/>
          </p:cNvSpPr>
          <p:nvPr>
            <p:ph type="body" sz="quarter" idx="18"/>
          </p:nvPr>
        </p:nvSpPr>
        <p:spPr>
          <a:xfrm>
            <a:off x="533400" y="5486400"/>
            <a:ext cx="10668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smtClean="0"/>
              <a:t>Click to edit Master text styles</a:t>
            </a:r>
          </a:p>
        </p:txBody>
      </p:sp>
      <p:sp>
        <p:nvSpPr>
          <p:cNvPr id="16" name="Text Placeholder 10"/>
          <p:cNvSpPr>
            <a:spLocks noGrp="1"/>
          </p:cNvSpPr>
          <p:nvPr>
            <p:ph type="body" sz="quarter" idx="19"/>
          </p:nvPr>
        </p:nvSpPr>
        <p:spPr>
          <a:xfrm>
            <a:off x="1485900" y="990600"/>
            <a:ext cx="61722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595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5" name="Footer Placeholder 4"/>
          <p:cNvSpPr>
            <a:spLocks noGrp="1"/>
          </p:cNvSpPr>
          <p:nvPr>
            <p:ph type="ftr" sz="quarter" idx="11"/>
          </p:nvPr>
        </p:nvSpPr>
        <p:spPr/>
        <p:txBody>
          <a:bodyPr/>
          <a:lstStyle>
            <a:extLst/>
          </a:lstStyle>
          <a:p>
            <a:endParaRPr lang="en-MY"/>
          </a:p>
        </p:txBody>
      </p:sp>
      <p:sp>
        <p:nvSpPr>
          <p:cNvPr id="6" name="Slide Number Placeholder 5"/>
          <p:cNvSpPr>
            <a:spLocks noGrp="1"/>
          </p:cNvSpPr>
          <p:nvPr>
            <p:ph type="sldNum" sz="quarter" idx="12"/>
          </p:nvPr>
        </p:nvSpPr>
        <p:spPr/>
        <p:txBody>
          <a:bodyPr/>
          <a:lstStyle>
            <a:extLst/>
          </a:lstStyle>
          <a:p>
            <a:fld id="{57F9E7B6-BB1A-459C-BB58-38FA71C62CD9}" type="slidenum">
              <a:rPr lang="en-MY" smtClean="0"/>
              <a:t>‹#›</a:t>
            </a:fld>
            <a:endParaRPr lang="en-MY"/>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5" name="Footer Placeholder 4"/>
          <p:cNvSpPr>
            <a:spLocks noGrp="1"/>
          </p:cNvSpPr>
          <p:nvPr>
            <p:ph type="ftr" sz="quarter" idx="11"/>
          </p:nvPr>
        </p:nvSpPr>
        <p:spPr/>
        <p:txBody>
          <a:bodyPr/>
          <a:lstStyle>
            <a:extLst/>
          </a:lstStyle>
          <a:p>
            <a:endParaRPr lang="en-MY"/>
          </a:p>
        </p:txBody>
      </p:sp>
      <p:sp>
        <p:nvSpPr>
          <p:cNvPr id="6" name="Slide Number Placeholder 5"/>
          <p:cNvSpPr>
            <a:spLocks noGrp="1"/>
          </p:cNvSpPr>
          <p:nvPr>
            <p:ph type="sldNum" sz="quarter" idx="12"/>
          </p:nvPr>
        </p:nvSpPr>
        <p:spPr/>
        <p:txBody>
          <a:bodyPr/>
          <a:lstStyle>
            <a:extLst/>
          </a:lstStyle>
          <a:p>
            <a:fld id="{57F9E7B6-BB1A-459C-BB58-38FA71C62CD9}" type="slidenum">
              <a:rPr lang="en-MY" smtClean="0"/>
              <a:t>‹#›</a:t>
            </a:fld>
            <a:endParaRPr lang="en-MY"/>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6" name="Footer Placeholder 5"/>
          <p:cNvSpPr>
            <a:spLocks noGrp="1"/>
          </p:cNvSpPr>
          <p:nvPr>
            <p:ph type="ftr" sz="quarter" idx="11"/>
          </p:nvPr>
        </p:nvSpPr>
        <p:spPr/>
        <p:txBody>
          <a:bodyPr/>
          <a:lstStyle>
            <a:extLst/>
          </a:lstStyle>
          <a:p>
            <a:endParaRPr lang="en-MY"/>
          </a:p>
        </p:txBody>
      </p:sp>
      <p:sp>
        <p:nvSpPr>
          <p:cNvPr id="7" name="Slide Number Placeholder 6"/>
          <p:cNvSpPr>
            <a:spLocks noGrp="1"/>
          </p:cNvSpPr>
          <p:nvPr>
            <p:ph type="sldNum" sz="quarter" idx="12"/>
          </p:nvPr>
        </p:nvSpPr>
        <p:spPr/>
        <p:txBody>
          <a:bodyPr/>
          <a:lstStyle>
            <a:extLst/>
          </a:lstStyle>
          <a:p>
            <a:fld id="{57F9E7B6-BB1A-459C-BB58-38FA71C62CD9}" type="slidenum">
              <a:rPr lang="en-MY" smtClean="0"/>
              <a:t>‹#›</a:t>
            </a:fld>
            <a:endParaRPr lang="en-MY"/>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8" name="Footer Placeholder 7"/>
          <p:cNvSpPr>
            <a:spLocks noGrp="1"/>
          </p:cNvSpPr>
          <p:nvPr>
            <p:ph type="ftr" sz="quarter" idx="11"/>
          </p:nvPr>
        </p:nvSpPr>
        <p:spPr/>
        <p:txBody>
          <a:bodyPr/>
          <a:lstStyle>
            <a:extLst/>
          </a:lstStyle>
          <a:p>
            <a:endParaRPr lang="en-MY"/>
          </a:p>
        </p:txBody>
      </p:sp>
      <p:sp>
        <p:nvSpPr>
          <p:cNvPr id="9" name="Slide Number Placeholder 8"/>
          <p:cNvSpPr>
            <a:spLocks noGrp="1"/>
          </p:cNvSpPr>
          <p:nvPr>
            <p:ph type="sldNum" sz="quarter" idx="12"/>
          </p:nvPr>
        </p:nvSpPr>
        <p:spPr/>
        <p:txBody>
          <a:bodyPr/>
          <a:lstStyle>
            <a:extLst/>
          </a:lstStyle>
          <a:p>
            <a:fld id="{57F9E7B6-BB1A-459C-BB58-38FA71C62CD9}" type="slidenum">
              <a:rPr lang="en-MY" smtClean="0"/>
              <a:t>‹#›</a:t>
            </a:fld>
            <a:endParaRPr lang="en-MY"/>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4" name="Footer Placeholder 3"/>
          <p:cNvSpPr>
            <a:spLocks noGrp="1"/>
          </p:cNvSpPr>
          <p:nvPr>
            <p:ph type="ftr" sz="quarter" idx="11"/>
          </p:nvPr>
        </p:nvSpPr>
        <p:spPr/>
        <p:txBody>
          <a:bodyPr/>
          <a:lstStyle>
            <a:extLst/>
          </a:lstStyle>
          <a:p>
            <a:endParaRPr lang="en-MY"/>
          </a:p>
        </p:txBody>
      </p:sp>
      <p:sp>
        <p:nvSpPr>
          <p:cNvPr id="5" name="Slide Number Placeholder 4"/>
          <p:cNvSpPr>
            <a:spLocks noGrp="1"/>
          </p:cNvSpPr>
          <p:nvPr>
            <p:ph type="sldNum" sz="quarter" idx="12"/>
          </p:nvPr>
        </p:nvSpPr>
        <p:spPr/>
        <p:txBody>
          <a:bodyPr/>
          <a:lstStyle>
            <a:extLst/>
          </a:lstStyle>
          <a:p>
            <a:fld id="{57F9E7B6-BB1A-459C-BB58-38FA71C62CD9}" type="slidenum">
              <a:rPr lang="en-MY" smtClean="0"/>
              <a:t>‹#›</a:t>
            </a:fld>
            <a:endParaRPr lang="en-MY"/>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A41467E-FB3A-4840-928B-61A1DF5E375B}" type="datetimeFigureOut">
              <a:rPr lang="en-MY" smtClean="0"/>
              <a:t>7/12/2015</a:t>
            </a:fld>
            <a:endParaRPr lang="en-MY"/>
          </a:p>
        </p:txBody>
      </p:sp>
      <p:sp>
        <p:nvSpPr>
          <p:cNvPr id="3" name="Footer Placeholder 2"/>
          <p:cNvSpPr>
            <a:spLocks noGrp="1"/>
          </p:cNvSpPr>
          <p:nvPr>
            <p:ph type="ftr" sz="quarter" idx="11"/>
          </p:nvPr>
        </p:nvSpPr>
        <p:spPr/>
        <p:txBody>
          <a:bodyPr/>
          <a:lstStyle>
            <a:extLst/>
          </a:lstStyle>
          <a:p>
            <a:endParaRPr lang="en-MY"/>
          </a:p>
        </p:txBody>
      </p:sp>
      <p:sp>
        <p:nvSpPr>
          <p:cNvPr id="4" name="Slide Number Placeholder 3"/>
          <p:cNvSpPr>
            <a:spLocks noGrp="1"/>
          </p:cNvSpPr>
          <p:nvPr>
            <p:ph type="sldNum" sz="quarter" idx="12"/>
          </p:nvPr>
        </p:nvSpPr>
        <p:spPr/>
        <p:txBody>
          <a:bodyPr/>
          <a:lstStyle>
            <a:extLst/>
          </a:lstStyle>
          <a:p>
            <a:fld id="{57F9E7B6-BB1A-459C-BB58-38FA71C62CD9}"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A41467E-FB3A-4840-928B-61A1DF5E375B}" type="datetimeFigureOut">
              <a:rPr lang="en-MY" smtClean="0"/>
              <a:t>7/12/2015</a:t>
            </a:fld>
            <a:endParaRPr lang="en-MY"/>
          </a:p>
        </p:txBody>
      </p:sp>
      <p:sp>
        <p:nvSpPr>
          <p:cNvPr id="6" name="Footer Placeholder 5"/>
          <p:cNvSpPr>
            <a:spLocks noGrp="1"/>
          </p:cNvSpPr>
          <p:nvPr>
            <p:ph type="ftr" sz="quarter" idx="11"/>
          </p:nvPr>
        </p:nvSpPr>
        <p:spPr/>
        <p:txBody>
          <a:bodyPr/>
          <a:lstStyle>
            <a:extLst/>
          </a:lstStyle>
          <a:p>
            <a:endParaRPr lang="en-MY"/>
          </a:p>
        </p:txBody>
      </p:sp>
      <p:sp>
        <p:nvSpPr>
          <p:cNvPr id="7" name="Slide Number Placeholder 6"/>
          <p:cNvSpPr>
            <a:spLocks noGrp="1"/>
          </p:cNvSpPr>
          <p:nvPr>
            <p:ph type="sldNum" sz="quarter" idx="12"/>
          </p:nvPr>
        </p:nvSpPr>
        <p:spPr/>
        <p:txBody>
          <a:bodyPr/>
          <a:lstStyle>
            <a:extLst/>
          </a:lstStyle>
          <a:p>
            <a:fld id="{57F9E7B6-BB1A-459C-BB58-38FA71C62CD9}" type="slidenum">
              <a:rPr lang="en-MY" smtClean="0"/>
              <a:t>‹#›</a:t>
            </a:fld>
            <a:endParaRPr lang="en-MY"/>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A41467E-FB3A-4840-928B-61A1DF5E375B}" type="datetimeFigureOut">
              <a:rPr lang="en-MY" smtClean="0"/>
              <a:t>7/12/2015</a:t>
            </a:fld>
            <a:endParaRPr lang="en-MY"/>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MY"/>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7F9E7B6-BB1A-459C-BB58-38FA71C62CD9}" type="slidenum">
              <a:rPr lang="en-MY" smtClean="0"/>
              <a:t>‹#›</a:t>
            </a:fld>
            <a:endParaRPr lang="en-MY"/>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A41467E-FB3A-4840-928B-61A1DF5E375B}" type="datetimeFigureOut">
              <a:rPr lang="en-MY" smtClean="0"/>
              <a:t>7/12/2015</a:t>
            </a:fld>
            <a:endParaRPr lang="en-MY"/>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MY"/>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7F9E7B6-BB1A-459C-BB58-38FA71C62CD9}" type="slidenum">
              <a:rPr lang="en-MY" smtClean="0"/>
              <a:t>‹#›</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a:t>
            </a:r>
            <a:endParaRPr lang="en-MY" dirty="0"/>
          </a:p>
        </p:txBody>
      </p:sp>
      <p:sp>
        <p:nvSpPr>
          <p:cNvPr id="3" name="Subtitle 2"/>
          <p:cNvSpPr>
            <a:spLocks noGrp="1"/>
          </p:cNvSpPr>
          <p:nvPr>
            <p:ph type="subTitle" idx="1"/>
          </p:nvPr>
        </p:nvSpPr>
        <p:spPr/>
        <p:txBody>
          <a:bodyPr/>
          <a:lstStyle/>
          <a:p>
            <a:r>
              <a:rPr lang="en-US" dirty="0" smtClean="0"/>
              <a:t>Information Systems and Strategy</a:t>
            </a:r>
            <a:endParaRPr lang="en-MY" dirty="0"/>
          </a:p>
        </p:txBody>
      </p:sp>
    </p:spTree>
    <p:extLst>
      <p:ext uri="{BB962C8B-B14F-4D97-AF65-F5344CB8AC3E}">
        <p14:creationId xmlns:p14="http://schemas.microsoft.com/office/powerpoint/2010/main" val="243539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4"/>
          <p:cNvSpPr>
            <a:spLocks noGrp="1"/>
          </p:cNvSpPr>
          <p:nvPr>
            <p:ph idx="1"/>
          </p:nvPr>
        </p:nvSpPr>
        <p:spPr bwMode="auto">
          <a:xfrm>
            <a:off x="457200" y="1600200"/>
            <a:ext cx="8229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eaLnBrk="1" hangingPunct="1"/>
            <a:r>
              <a:rPr lang="en-US" altLang="en-US" dirty="0" smtClean="0">
                <a:solidFill>
                  <a:srgbClr val="0D0D0D"/>
                </a:solidFill>
              </a:rPr>
              <a:t>Improved decision making</a:t>
            </a:r>
          </a:p>
          <a:p>
            <a:pPr lvl="1" eaLnBrk="1" hangingPunct="1"/>
            <a:r>
              <a:rPr lang="en-US" altLang="en-US" sz="2800" dirty="0" smtClean="0"/>
              <a:t>Without accurate information:</a:t>
            </a:r>
          </a:p>
          <a:p>
            <a:pPr lvl="2" eaLnBrk="1" hangingPunct="1"/>
            <a:r>
              <a:rPr lang="en-US" altLang="en-US" dirty="0" smtClean="0"/>
              <a:t>Managers must use forecasts, best guesses, luck</a:t>
            </a:r>
          </a:p>
          <a:p>
            <a:pPr lvl="2" eaLnBrk="1" hangingPunct="1"/>
            <a:r>
              <a:rPr lang="en-US" altLang="en-US" dirty="0" smtClean="0"/>
              <a:t>Results in:</a:t>
            </a:r>
          </a:p>
          <a:p>
            <a:pPr lvl="3" eaLnBrk="1" hangingPunct="1"/>
            <a:r>
              <a:rPr lang="en-US" altLang="en-US" dirty="0" smtClean="0"/>
              <a:t>Overproduction, underproduction</a:t>
            </a:r>
          </a:p>
          <a:p>
            <a:pPr lvl="3" eaLnBrk="1" hangingPunct="1"/>
            <a:r>
              <a:rPr lang="en-US" altLang="en-US" dirty="0" smtClean="0"/>
              <a:t>Misallocation of resources</a:t>
            </a:r>
          </a:p>
          <a:p>
            <a:pPr lvl="3" eaLnBrk="1" hangingPunct="1"/>
            <a:r>
              <a:rPr lang="en-US" altLang="en-US" dirty="0" smtClean="0"/>
              <a:t>Poor response times</a:t>
            </a:r>
          </a:p>
          <a:p>
            <a:pPr lvl="2" eaLnBrk="1" hangingPunct="1"/>
            <a:r>
              <a:rPr lang="en-US" altLang="en-US" dirty="0" smtClean="0"/>
              <a:t>Poor outcomes raise costs, lose customers</a:t>
            </a:r>
          </a:p>
          <a:p>
            <a:pPr lvl="1" eaLnBrk="1" hangingPunct="1"/>
            <a:r>
              <a:rPr lang="en-US" altLang="en-US" dirty="0" smtClean="0"/>
              <a:t>Example: Verizon</a:t>
            </a:r>
            <a:r>
              <a:rPr lang="en-US" altLang="ja-JP" dirty="0" smtClean="0"/>
              <a:t>’s Web-based digital dashboard to provide managers with real-time data on customer complaints, network performance, line outages, and so on</a:t>
            </a:r>
            <a:endParaRPr lang="en-US" altLang="en-US" dirty="0" smtClean="0"/>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3859765491"/>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4"/>
          <p:cNvSpPr>
            <a:spLocks noGrp="1"/>
          </p:cNvSpPr>
          <p:nvPr>
            <p:ph idx="1"/>
          </p:nvPr>
        </p:nvSpPr>
        <p:spPr/>
        <p:txBody>
          <a:bodyPr/>
          <a:lstStyle/>
          <a:p>
            <a:pPr eaLnBrk="1" hangingPunct="1">
              <a:defRPr/>
            </a:pPr>
            <a:r>
              <a:rPr lang="en-US" dirty="0" smtClean="0">
                <a:cs typeface="ＭＳ Ｐゴシック" charset="0"/>
              </a:rPr>
              <a:t>Competitive advantage</a:t>
            </a:r>
          </a:p>
          <a:p>
            <a:pPr lvl="1" eaLnBrk="1" hangingPunct="1">
              <a:defRPr/>
            </a:pPr>
            <a:r>
              <a:rPr lang="en-US" b="0" dirty="0" smtClean="0"/>
              <a:t>Delivering better performance</a:t>
            </a:r>
          </a:p>
          <a:p>
            <a:pPr lvl="1" eaLnBrk="1" hangingPunct="1">
              <a:defRPr/>
            </a:pPr>
            <a:r>
              <a:rPr lang="en-US" b="0" dirty="0" smtClean="0"/>
              <a:t>Charging less for superior products</a:t>
            </a:r>
          </a:p>
          <a:p>
            <a:pPr lvl="1" eaLnBrk="1" hangingPunct="1">
              <a:defRPr/>
            </a:pPr>
            <a:r>
              <a:rPr lang="en-US" b="0" dirty="0" smtClean="0"/>
              <a:t>Responding to customers and suppliers in real time</a:t>
            </a:r>
          </a:p>
          <a:p>
            <a:pPr lvl="1" eaLnBrk="1" hangingPunct="1">
              <a:defRPr/>
            </a:pPr>
            <a:r>
              <a:rPr lang="en-US" b="0" dirty="0" smtClean="0"/>
              <a:t>Examples: Apple, </a:t>
            </a:r>
            <a:r>
              <a:rPr lang="en-US" b="0" dirty="0" err="1" smtClean="0"/>
              <a:t>Walmart</a:t>
            </a:r>
            <a:r>
              <a:rPr lang="en-US" b="0" dirty="0" smtClean="0"/>
              <a:t>, UPS</a:t>
            </a:r>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1053742439"/>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D0D0D"/>
                </a:solidFill>
              </a:rPr>
              <a:t>Survival</a:t>
            </a:r>
          </a:p>
          <a:p>
            <a:pPr lvl="1" eaLnBrk="1" hangingPunct="1"/>
            <a:r>
              <a:rPr lang="en-US" altLang="en-US" dirty="0" smtClean="0"/>
              <a:t>Information technologies as necessity of business</a:t>
            </a:r>
          </a:p>
          <a:p>
            <a:pPr lvl="1" eaLnBrk="1" hangingPunct="1"/>
            <a:r>
              <a:rPr lang="en-US" altLang="en-US" dirty="0" smtClean="0"/>
              <a:t>Industry-level changes</a:t>
            </a:r>
          </a:p>
          <a:p>
            <a:pPr lvl="2" eaLnBrk="1" hangingPunct="1"/>
            <a:r>
              <a:rPr lang="en-US" altLang="en-US" sz="2600" dirty="0" smtClean="0"/>
              <a:t>Example: Citibank</a:t>
            </a:r>
            <a:r>
              <a:rPr lang="en-US" altLang="ja-JP" sz="2600" dirty="0" smtClean="0"/>
              <a:t>’s introduction of ATMs</a:t>
            </a:r>
          </a:p>
          <a:p>
            <a:pPr lvl="1" eaLnBrk="1" hangingPunct="1"/>
            <a:r>
              <a:rPr lang="en-US" altLang="en-US" dirty="0" smtClean="0"/>
              <a:t>Governmental regulations requiring record-keeping</a:t>
            </a:r>
          </a:p>
          <a:p>
            <a:pPr lvl="2" eaLnBrk="1" hangingPunct="1"/>
            <a:r>
              <a:rPr lang="en-US" altLang="en-US" sz="2600" dirty="0" smtClean="0"/>
              <a:t>Examples: Toxic Substances Control Act, Sarbanes-Oxley Act </a:t>
            </a:r>
          </a:p>
          <a:p>
            <a:pPr lvl="2" eaLnBrk="1" hangingPunct="1"/>
            <a:r>
              <a:rPr lang="en-US" altLang="en-US" sz="2600" dirty="0" smtClean="0"/>
              <a:t>Dodd-Frank Act </a:t>
            </a:r>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1130007414"/>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hangingPunct="1">
              <a:buFont typeface="Arial" charset="0"/>
              <a:buChar char="•"/>
              <a:defRPr/>
            </a:pPr>
            <a:r>
              <a:rPr lang="en-US" dirty="0" smtClean="0">
                <a:cs typeface="ＭＳ Ｐゴシック" charset="0"/>
              </a:rPr>
              <a:t>Economic impacts</a:t>
            </a:r>
          </a:p>
          <a:p>
            <a:pPr lvl="1" eaLnBrk="1" hangingPunct="1">
              <a:buFont typeface="Arial" charset="0"/>
              <a:buChar char="–"/>
              <a:defRPr/>
            </a:pPr>
            <a:r>
              <a:rPr lang="en-US" dirty="0" smtClean="0"/>
              <a:t>IT changes relative costs of capital and the costs of information. </a:t>
            </a:r>
          </a:p>
          <a:p>
            <a:pPr lvl="1" eaLnBrk="1" hangingPunct="1">
              <a:buFont typeface="Arial" charset="0"/>
              <a:buChar char="–"/>
              <a:defRPr/>
            </a:pPr>
            <a:r>
              <a:rPr lang="en-US" dirty="0" smtClean="0"/>
              <a:t>Information systems technology is a factor of production, like capital and labor.</a:t>
            </a:r>
          </a:p>
          <a:p>
            <a:pPr lvl="1" eaLnBrk="1" hangingPunct="1">
              <a:buFont typeface="Arial" charset="0"/>
              <a:buChar char="–"/>
              <a:defRPr/>
            </a:pPr>
            <a:r>
              <a:rPr lang="en-US" dirty="0" smtClean="0"/>
              <a:t>IT affects the cost and quality of information and changes economics of information.</a:t>
            </a:r>
          </a:p>
          <a:p>
            <a:pPr lvl="2" eaLnBrk="1" hangingPunct="1">
              <a:buFont typeface="Arial" charset="0"/>
              <a:buChar char="•"/>
              <a:defRPr/>
            </a:pPr>
            <a:r>
              <a:rPr lang="en-US" dirty="0" smtClean="0"/>
              <a:t>Information technology helps firms contract in size because it can reduce transaction costs (the cost of participating in markets)</a:t>
            </a:r>
          </a:p>
          <a:p>
            <a:pPr lvl="3" eaLnBrk="1" hangingPunct="1">
              <a:buFont typeface="Arial" charset="0"/>
              <a:buChar char="–"/>
              <a:defRPr/>
            </a:pPr>
            <a:r>
              <a:rPr lang="en-US" dirty="0" smtClean="0"/>
              <a:t>Outsourcing</a:t>
            </a:r>
            <a:endParaRPr lang="en-US" dirty="0"/>
          </a:p>
        </p:txBody>
      </p:sp>
      <p:sp>
        <p:nvSpPr>
          <p:cNvPr id="4" name="Rectangle 3"/>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The Impact of Information Systems on Organizations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3632063480"/>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buFont typeface="Arial" charset="0"/>
              <a:buChar char="•"/>
              <a:defRPr/>
            </a:pPr>
            <a:r>
              <a:rPr lang="en-US" dirty="0" smtClean="0">
                <a:cs typeface="ＭＳ Ｐゴシック" charset="0"/>
              </a:rPr>
              <a:t>Organizational and behavioral impacts</a:t>
            </a:r>
          </a:p>
          <a:p>
            <a:pPr lvl="1" eaLnBrk="1" hangingPunct="1">
              <a:buFont typeface="Arial" charset="0"/>
              <a:buChar char="–"/>
              <a:defRPr/>
            </a:pPr>
            <a:r>
              <a:rPr lang="en-US" dirty="0" smtClean="0"/>
              <a:t>IT flattens organizations</a:t>
            </a:r>
          </a:p>
          <a:p>
            <a:pPr lvl="2" eaLnBrk="1" hangingPunct="1">
              <a:buFont typeface="Arial" charset="0"/>
              <a:buChar char="•"/>
              <a:defRPr/>
            </a:pPr>
            <a:r>
              <a:rPr lang="en-US" sz="2600" dirty="0" smtClean="0"/>
              <a:t>Decision making is pushed to lower levels.</a:t>
            </a:r>
          </a:p>
          <a:p>
            <a:pPr lvl="2" eaLnBrk="1" hangingPunct="1">
              <a:buFont typeface="Arial" charset="0"/>
              <a:buChar char="•"/>
              <a:defRPr/>
            </a:pPr>
            <a:r>
              <a:rPr lang="en-US" sz="2600" dirty="0" smtClean="0"/>
              <a:t>Fewer managers are needed (IT enables faster decision making and increases span of control).</a:t>
            </a:r>
          </a:p>
          <a:p>
            <a:pPr lvl="1" eaLnBrk="1" hangingPunct="1">
              <a:buFont typeface="Arial" charset="0"/>
              <a:buChar char="–"/>
              <a:defRPr/>
            </a:pPr>
            <a:r>
              <a:rPr lang="en-US" dirty="0" smtClean="0"/>
              <a:t>Postindustrial organizations</a:t>
            </a:r>
          </a:p>
          <a:p>
            <a:pPr lvl="2" eaLnBrk="1" hangingPunct="1">
              <a:buFont typeface="Arial" charset="0"/>
              <a:buChar char="•"/>
              <a:defRPr/>
            </a:pPr>
            <a:r>
              <a:rPr lang="en-US" sz="2600" dirty="0" smtClean="0"/>
              <a:t>Organizations flatten because in postindustrial societies, authority increasingly relies on knowledge and competence rather than formal positions.</a:t>
            </a:r>
            <a:endParaRPr lang="en-US" sz="2600" dirty="0"/>
          </a:p>
        </p:txBody>
      </p:sp>
      <p:sp>
        <p:nvSpPr>
          <p:cNvPr id="5" name="Rectangle 4"/>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The Impact of Information Systems on Organizations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2575029556"/>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smtClean="0">
                <a:solidFill>
                  <a:srgbClr val="0D0D0D"/>
                </a:solidFill>
              </a:rPr>
              <a:t>Why do some firms become leaders in their industry? </a:t>
            </a:r>
          </a:p>
          <a:p>
            <a:pPr eaLnBrk="1" hangingPunct="1"/>
            <a:r>
              <a:rPr lang="en-US" altLang="en-US" sz="2800" dirty="0" smtClean="0">
                <a:solidFill>
                  <a:srgbClr val="0D0D0D"/>
                </a:solidFill>
              </a:rPr>
              <a:t>Michael Porter</a:t>
            </a:r>
            <a:r>
              <a:rPr lang="en-US" altLang="ja-JP" sz="2800" dirty="0" smtClean="0">
                <a:solidFill>
                  <a:srgbClr val="0D0D0D"/>
                </a:solidFill>
              </a:rPr>
              <a:t>’s competitive forces model</a:t>
            </a:r>
          </a:p>
          <a:p>
            <a:pPr lvl="1" eaLnBrk="1" hangingPunct="1"/>
            <a:r>
              <a:rPr lang="en-US" altLang="en-US" sz="2400" dirty="0" smtClean="0"/>
              <a:t>Provides general view of firm, its competitors, and environment</a:t>
            </a:r>
          </a:p>
          <a:p>
            <a:pPr lvl="1" eaLnBrk="1" hangingPunct="1"/>
            <a:r>
              <a:rPr lang="en-US" altLang="en-US" sz="2400" dirty="0" smtClean="0"/>
              <a:t>Five competitive forces shape fate of firm:</a:t>
            </a:r>
          </a:p>
          <a:p>
            <a:pPr marL="1371600" lvl="2" indent="-457200" eaLnBrk="1" hangingPunct="1">
              <a:buFont typeface="Times New Roman" pitchFamily="18" charset="0"/>
              <a:buAutoNum type="arabicPeriod"/>
            </a:pPr>
            <a:r>
              <a:rPr lang="en-US" altLang="en-US" sz="1800" dirty="0" smtClean="0"/>
              <a:t>Traditional competitors </a:t>
            </a:r>
          </a:p>
          <a:p>
            <a:pPr marL="1371600" lvl="2" indent="-457200" eaLnBrk="1" hangingPunct="1">
              <a:buFont typeface="Times New Roman" pitchFamily="18" charset="0"/>
              <a:buAutoNum type="arabicPeriod"/>
            </a:pPr>
            <a:r>
              <a:rPr lang="en-US" altLang="en-US" sz="1800" dirty="0" smtClean="0"/>
              <a:t>New market entrants </a:t>
            </a:r>
          </a:p>
          <a:p>
            <a:pPr marL="1371600" lvl="2" indent="-457200" eaLnBrk="1" hangingPunct="1">
              <a:buFont typeface="Times New Roman" pitchFamily="18" charset="0"/>
              <a:buAutoNum type="arabicPeriod"/>
            </a:pPr>
            <a:r>
              <a:rPr lang="en-US" altLang="en-US" sz="1800" dirty="0" smtClean="0"/>
              <a:t>Substitute products and services</a:t>
            </a:r>
          </a:p>
          <a:p>
            <a:pPr marL="1371600" lvl="2" indent="-457200" eaLnBrk="1" hangingPunct="1">
              <a:buFont typeface="Times New Roman" pitchFamily="18" charset="0"/>
              <a:buAutoNum type="arabicPeriod"/>
            </a:pPr>
            <a:r>
              <a:rPr lang="en-US" altLang="en-US" sz="1800" dirty="0" smtClean="0"/>
              <a:t>Customers</a:t>
            </a:r>
          </a:p>
          <a:p>
            <a:pPr marL="1371600" lvl="2" indent="-457200" eaLnBrk="1" hangingPunct="1">
              <a:buFont typeface="Times New Roman" pitchFamily="18" charset="0"/>
              <a:buAutoNum type="arabicPeriod"/>
            </a:pPr>
            <a:r>
              <a:rPr lang="en-US" altLang="en-US" sz="1800" dirty="0" smtClean="0"/>
              <a:t>Suppliers</a:t>
            </a:r>
          </a:p>
        </p:txBody>
      </p:sp>
      <p:sp>
        <p:nvSpPr>
          <p:cNvPr id="5" name="Rectangle 4"/>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Using Information Systems to Develop Competitive Strategies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812350459"/>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buFont typeface="Arial" charset="0"/>
              <a:buChar char="•"/>
              <a:defRPr/>
            </a:pPr>
            <a:r>
              <a:rPr lang="en-US" dirty="0" smtClean="0">
                <a:cs typeface="ＭＳ Ｐゴシック" charset="0"/>
              </a:rPr>
              <a:t>Traditional competitors</a:t>
            </a:r>
          </a:p>
          <a:p>
            <a:pPr lvl="1" eaLnBrk="1" hangingPunct="1">
              <a:buFont typeface="Arial" charset="0"/>
              <a:buChar char="–"/>
              <a:defRPr/>
            </a:pPr>
            <a:r>
              <a:rPr lang="en-US" b="0" dirty="0" smtClean="0"/>
              <a:t>All firms share market space with competitors who are continuously devising new products, services, efficiencies, and switching costs.</a:t>
            </a:r>
          </a:p>
          <a:p>
            <a:pPr eaLnBrk="1" hangingPunct="1">
              <a:buFont typeface="Arial" charset="0"/>
              <a:buChar char="•"/>
              <a:defRPr/>
            </a:pPr>
            <a:r>
              <a:rPr lang="en-US" dirty="0" smtClean="0">
                <a:cs typeface="ＭＳ Ｐゴシック" charset="0"/>
              </a:rPr>
              <a:t>New market entrants </a:t>
            </a:r>
          </a:p>
          <a:p>
            <a:pPr lvl="1" eaLnBrk="1" hangingPunct="1">
              <a:buFont typeface="Arial" charset="0"/>
              <a:buChar char="–"/>
              <a:defRPr/>
            </a:pPr>
            <a:r>
              <a:rPr lang="en-US" b="0" dirty="0" smtClean="0"/>
              <a:t>Some industries have high barriers to entry, for example, computer chip business.</a:t>
            </a:r>
          </a:p>
          <a:p>
            <a:pPr lvl="1" eaLnBrk="1" hangingPunct="1">
              <a:buFont typeface="Arial" charset="0"/>
              <a:buChar char="–"/>
              <a:defRPr/>
            </a:pPr>
            <a:r>
              <a:rPr lang="en-US" b="0" dirty="0" smtClean="0"/>
              <a:t>New companies have new equipment, younger workers, but little brand recognition.</a:t>
            </a:r>
            <a:endParaRPr lang="en-US" b="0" dirty="0"/>
          </a:p>
        </p:txBody>
      </p:sp>
      <p:sp>
        <p:nvSpPr>
          <p:cNvPr id="5" name="Rectangle 4"/>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Using Information Systems to Develop Competitive Strategies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2264418404"/>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80000"/>
              </a:lnSpc>
            </a:pPr>
            <a:r>
              <a:rPr lang="en-US" altLang="en-US" dirty="0" smtClean="0">
                <a:solidFill>
                  <a:srgbClr val="0D0D0D"/>
                </a:solidFill>
              </a:rPr>
              <a:t>Substitute products and services</a:t>
            </a:r>
          </a:p>
          <a:p>
            <a:pPr lvl="1" eaLnBrk="1" hangingPunct="1">
              <a:lnSpc>
                <a:spcPct val="80000"/>
              </a:lnSpc>
            </a:pPr>
            <a:r>
              <a:rPr lang="en-US" altLang="en-US" b="0" dirty="0" smtClean="0"/>
              <a:t>Substitutes customers might use if your prices become too high, for example, iTunes substitutes for CDs</a:t>
            </a:r>
          </a:p>
          <a:p>
            <a:pPr eaLnBrk="1" hangingPunct="1">
              <a:lnSpc>
                <a:spcPct val="80000"/>
              </a:lnSpc>
            </a:pPr>
            <a:r>
              <a:rPr lang="en-US" altLang="en-US" dirty="0" smtClean="0">
                <a:solidFill>
                  <a:srgbClr val="0D0D0D"/>
                </a:solidFill>
              </a:rPr>
              <a:t>Customers </a:t>
            </a:r>
          </a:p>
          <a:p>
            <a:pPr lvl="1" eaLnBrk="1" hangingPunct="1">
              <a:lnSpc>
                <a:spcPct val="80000"/>
              </a:lnSpc>
            </a:pPr>
            <a:r>
              <a:rPr lang="en-US" altLang="en-US" b="0" dirty="0" smtClean="0"/>
              <a:t>Can customers easily switch to competitor</a:t>
            </a:r>
            <a:r>
              <a:rPr lang="en-US" altLang="ja-JP" b="0" dirty="0" smtClean="0"/>
              <a:t>'s products? Can they force businesses to compete on price alone in transparent marketplace?</a:t>
            </a:r>
          </a:p>
          <a:p>
            <a:pPr eaLnBrk="1" hangingPunct="1">
              <a:lnSpc>
                <a:spcPct val="80000"/>
              </a:lnSpc>
            </a:pPr>
            <a:r>
              <a:rPr lang="en-US" altLang="en-US" dirty="0" smtClean="0">
                <a:solidFill>
                  <a:srgbClr val="0D0D0D"/>
                </a:solidFill>
              </a:rPr>
              <a:t>Suppliers</a:t>
            </a:r>
          </a:p>
          <a:p>
            <a:pPr lvl="1" eaLnBrk="1" hangingPunct="1">
              <a:lnSpc>
                <a:spcPct val="80000"/>
              </a:lnSpc>
            </a:pPr>
            <a:r>
              <a:rPr lang="en-US" altLang="en-US" b="0" dirty="0" smtClean="0"/>
              <a:t>Market power of suppliers when firm cannot raise prices as fast as suppliers</a:t>
            </a:r>
          </a:p>
        </p:txBody>
      </p:sp>
      <p:sp>
        <p:nvSpPr>
          <p:cNvPr id="5" name="Rectangle 4"/>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Using Information Systems to Develop Competitive Strategies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1631742695"/>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7924800" cy="4495800"/>
          </a:xfrm>
        </p:spPr>
        <p:txBody>
          <a:bodyPr/>
          <a:lstStyle/>
          <a:p>
            <a:pPr eaLnBrk="1" hangingPunct="1">
              <a:buFont typeface="Arial" charset="0"/>
              <a:buChar char="•"/>
              <a:defRPr/>
            </a:pPr>
            <a:r>
              <a:rPr lang="en-US" dirty="0" smtClean="0">
                <a:cs typeface="ＭＳ Ｐゴシック" charset="0"/>
              </a:rPr>
              <a:t>Four generic strategies for dealing with competitive forces, enabled by using IT:</a:t>
            </a:r>
          </a:p>
          <a:p>
            <a:pPr lvl="1" eaLnBrk="1" hangingPunct="1">
              <a:buFont typeface="Arial" charset="0"/>
              <a:buChar char="–"/>
              <a:defRPr/>
            </a:pPr>
            <a:r>
              <a:rPr lang="en-US" b="0" dirty="0" smtClean="0"/>
              <a:t>Low-cost leadership </a:t>
            </a:r>
          </a:p>
          <a:p>
            <a:pPr lvl="1" eaLnBrk="1" hangingPunct="1">
              <a:buFont typeface="Arial" charset="0"/>
              <a:buChar char="–"/>
              <a:defRPr/>
            </a:pPr>
            <a:r>
              <a:rPr lang="en-US" b="0" dirty="0" smtClean="0"/>
              <a:t>Product differentiation</a:t>
            </a:r>
          </a:p>
          <a:p>
            <a:pPr lvl="1" eaLnBrk="1" hangingPunct="1">
              <a:buFont typeface="Arial" charset="0"/>
              <a:buChar char="–"/>
              <a:defRPr/>
            </a:pPr>
            <a:r>
              <a:rPr lang="en-US" b="0" dirty="0" smtClean="0"/>
              <a:t>Focus on market niche</a:t>
            </a:r>
          </a:p>
          <a:p>
            <a:pPr lvl="1" eaLnBrk="1" hangingPunct="1">
              <a:buFont typeface="Arial" charset="0"/>
              <a:buChar char="–"/>
              <a:defRPr/>
            </a:pPr>
            <a:r>
              <a:rPr lang="en-US" b="0" dirty="0" smtClean="0"/>
              <a:t>Strengthen customer and supplier intimacy</a:t>
            </a:r>
            <a:endParaRPr lang="en-US" b="0" dirty="0"/>
          </a:p>
        </p:txBody>
      </p:sp>
      <p:sp>
        <p:nvSpPr>
          <p:cNvPr id="5" name="Rectangle 4"/>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Using Information Systems to Develop Competitive Strategies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418903076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D0D0D"/>
                </a:solidFill>
              </a:rPr>
              <a:t>The Internet</a:t>
            </a:r>
            <a:r>
              <a:rPr lang="en-US" altLang="ja-JP" dirty="0" smtClean="0">
                <a:solidFill>
                  <a:srgbClr val="0D0D0D"/>
                </a:solidFill>
              </a:rPr>
              <a:t>’s impact on competitive advantage</a:t>
            </a:r>
          </a:p>
          <a:p>
            <a:pPr lvl="1" eaLnBrk="1" hangingPunct="1"/>
            <a:r>
              <a:rPr lang="en-US" altLang="en-US" dirty="0" smtClean="0"/>
              <a:t>Transformation or threat to some industries</a:t>
            </a:r>
          </a:p>
          <a:p>
            <a:pPr lvl="2" eaLnBrk="1" hangingPunct="1"/>
            <a:r>
              <a:rPr lang="en-US" altLang="en-US" dirty="0" smtClean="0"/>
              <a:t>Examples: travel agency, printed encyclopedia, media</a:t>
            </a:r>
          </a:p>
          <a:p>
            <a:pPr lvl="1" eaLnBrk="1" hangingPunct="1"/>
            <a:r>
              <a:rPr lang="en-US" altLang="en-US" dirty="0" smtClean="0"/>
              <a:t>Competitive forces still at work, but rivalry more intense</a:t>
            </a:r>
          </a:p>
          <a:p>
            <a:pPr lvl="1" eaLnBrk="1" hangingPunct="1"/>
            <a:r>
              <a:rPr lang="en-US" altLang="en-US" dirty="0" smtClean="0"/>
              <a:t>Universal standards allow new rivals, entrants to market</a:t>
            </a:r>
          </a:p>
          <a:p>
            <a:pPr lvl="1" eaLnBrk="1" hangingPunct="1"/>
            <a:r>
              <a:rPr lang="en-US" altLang="en-US" dirty="0" smtClean="0"/>
              <a:t>New opportunities for building brands and loyal customer bases</a:t>
            </a:r>
          </a:p>
        </p:txBody>
      </p:sp>
      <p:sp>
        <p:nvSpPr>
          <p:cNvPr id="5" name="Rectangle 4"/>
          <p:cNvSpPr/>
          <p:nvPr/>
        </p:nvSpPr>
        <p:spPr>
          <a:xfrm>
            <a:off x="323528" y="260648"/>
            <a:ext cx="8568952" cy="2369880"/>
          </a:xfrm>
          <a:prstGeom prst="rect">
            <a:avLst/>
          </a:prstGeom>
        </p:spPr>
        <p:txBody>
          <a:bodyPr wrap="square">
            <a:spAutoFit/>
          </a:bodyPr>
          <a:lstStyle/>
          <a:p>
            <a:r>
              <a:rPr lang="en-US" sz="3700" b="1" dirty="0">
                <a:solidFill>
                  <a:srgbClr val="464646"/>
                </a:solidFill>
                <a:effectLst>
                  <a:outerShdw blurRad="31750" dist="25400" dir="5400000" algn="tl" rotWithShape="0">
                    <a:srgbClr val="000000">
                      <a:alpha val="25000"/>
                    </a:srgbClr>
                  </a:outerShdw>
                </a:effectLst>
                <a:ea typeface="+mj-ea"/>
                <a:cs typeface="+mj-cs"/>
              </a:rPr>
              <a:t>Using Information Systems to Develop Competitive Strategies</a:t>
            </a:r>
          </a:p>
          <a:p>
            <a:r>
              <a:rPr lang="en-MY" sz="3700" b="1" dirty="0">
                <a:solidFill>
                  <a:srgbClr val="464646"/>
                </a:solidFill>
                <a:effectLst>
                  <a:outerShdw blurRad="31750" dist="25400" dir="5400000" algn="tl" rotWithShape="0">
                    <a:srgbClr val="000000">
                      <a:alpha val="25000"/>
                    </a:srgbClr>
                  </a:outerShdw>
                </a:effectLst>
                <a:ea typeface="+mj-ea"/>
                <a:cs typeface="+mj-cs"/>
              </a:rPr>
              <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205216513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628800"/>
            <a:ext cx="8229600" cy="4525963"/>
          </a:xfrm>
        </p:spPr>
        <p:txBody>
          <a:bodyPr/>
          <a:lstStyle/>
          <a:p>
            <a:pPr marL="342900" lvl="0" indent="-342900" fontAlgn="base">
              <a:lnSpc>
                <a:spcPct val="90000"/>
              </a:lnSpc>
              <a:spcBef>
                <a:spcPct val="0"/>
              </a:spcBef>
              <a:spcAft>
                <a:spcPct val="0"/>
              </a:spcAft>
              <a:buClrTx/>
              <a:buSzTx/>
              <a:buFontTx/>
              <a:buChar char="•"/>
            </a:pPr>
            <a:r>
              <a:rPr lang="en-US" altLang="en-US" sz="3200" b="1" kern="0" dirty="0">
                <a:solidFill>
                  <a:srgbClr val="0D0D0D"/>
                </a:solidFill>
                <a:latin typeface="Calibri" pitchFamily="34" charset="0"/>
                <a:ea typeface="MS PGothic" panose="020B0600070205080204" pitchFamily="34" charset="-128"/>
              </a:rPr>
              <a:t>How information systems are transforming business</a:t>
            </a:r>
          </a:p>
          <a:p>
            <a:pPr marL="742950" lvl="1" indent="-285750" fontAlgn="base">
              <a:lnSpc>
                <a:spcPct val="90000"/>
              </a:lnSpc>
              <a:spcBef>
                <a:spcPct val="0"/>
              </a:spcBef>
              <a:spcAft>
                <a:spcPct val="0"/>
              </a:spcAft>
              <a:buClrTx/>
              <a:buFontTx/>
              <a:buChar char="–"/>
            </a:pPr>
            <a:r>
              <a:rPr lang="en-US" altLang="en-US" sz="2600" kern="0" dirty="0">
                <a:solidFill>
                  <a:srgbClr val="000000"/>
                </a:solidFill>
                <a:latin typeface="Calibri" pitchFamily="34" charset="0"/>
                <a:ea typeface="MS PGothic" panose="020B0600070205080204" pitchFamily="34" charset="-128"/>
              </a:rPr>
              <a:t>Emerging mobile digital platform</a:t>
            </a:r>
          </a:p>
          <a:p>
            <a:pPr marL="742950" lvl="1" indent="-285750" fontAlgn="base">
              <a:lnSpc>
                <a:spcPct val="90000"/>
              </a:lnSpc>
              <a:spcBef>
                <a:spcPct val="0"/>
              </a:spcBef>
              <a:spcAft>
                <a:spcPct val="0"/>
              </a:spcAft>
              <a:buClrTx/>
              <a:buFontTx/>
              <a:buChar char="–"/>
            </a:pPr>
            <a:r>
              <a:rPr lang="en-US" altLang="en-US" sz="2600" kern="0" dirty="0">
                <a:solidFill>
                  <a:srgbClr val="000000"/>
                </a:solidFill>
                <a:latin typeface="Calibri" pitchFamily="34" charset="0"/>
                <a:ea typeface="MS PGothic" panose="020B0600070205080204" pitchFamily="34" charset="-128"/>
              </a:rPr>
              <a:t>Growing business use of </a:t>
            </a:r>
            <a:r>
              <a:rPr lang="ja-JP" altLang="en-US" sz="2600" kern="0" dirty="0">
                <a:solidFill>
                  <a:srgbClr val="000000"/>
                </a:solidFill>
                <a:latin typeface="Calibri" pitchFamily="34" charset="0"/>
                <a:ea typeface="MS PGothic" panose="020B0600070205080204" pitchFamily="34" charset="-128"/>
              </a:rPr>
              <a:t>“</a:t>
            </a:r>
            <a:r>
              <a:rPr lang="en-US" altLang="ja-JP" sz="2600" kern="0" dirty="0">
                <a:solidFill>
                  <a:srgbClr val="000000"/>
                </a:solidFill>
                <a:latin typeface="Calibri" pitchFamily="34" charset="0"/>
                <a:ea typeface="MS PGothic" panose="020B0600070205080204" pitchFamily="34" charset="-128"/>
              </a:rPr>
              <a:t>big data</a:t>
            </a:r>
            <a:r>
              <a:rPr lang="ja-JP" altLang="en-US" sz="2600" kern="0" dirty="0">
                <a:solidFill>
                  <a:srgbClr val="000000"/>
                </a:solidFill>
                <a:latin typeface="Calibri" pitchFamily="34" charset="0"/>
                <a:ea typeface="MS PGothic" panose="020B0600070205080204" pitchFamily="34" charset="-128"/>
              </a:rPr>
              <a:t>”</a:t>
            </a:r>
            <a:endParaRPr lang="en-US" altLang="ja-JP" sz="2600" kern="0" dirty="0">
              <a:solidFill>
                <a:srgbClr val="000000"/>
              </a:solidFill>
              <a:latin typeface="Calibri" pitchFamily="34" charset="0"/>
              <a:ea typeface="MS PGothic" panose="020B0600070205080204" pitchFamily="34" charset="-128"/>
            </a:endParaRPr>
          </a:p>
          <a:p>
            <a:pPr marL="742950" lvl="1" indent="-285750" fontAlgn="base">
              <a:lnSpc>
                <a:spcPct val="90000"/>
              </a:lnSpc>
              <a:spcBef>
                <a:spcPts val="400"/>
              </a:spcBef>
              <a:spcAft>
                <a:spcPts val="600"/>
              </a:spcAft>
              <a:buClrTx/>
              <a:buFontTx/>
              <a:buChar char="–"/>
            </a:pPr>
            <a:r>
              <a:rPr lang="en-US" altLang="en-US" sz="2600" kern="0" dirty="0">
                <a:solidFill>
                  <a:srgbClr val="000000"/>
                </a:solidFill>
                <a:latin typeface="Calibri" pitchFamily="34" charset="0"/>
                <a:ea typeface="MS PGothic" panose="020B0600070205080204" pitchFamily="34" charset="-128"/>
              </a:rPr>
              <a:t>Growth in cloud computing</a:t>
            </a:r>
          </a:p>
          <a:p>
            <a:pPr marL="342900" lvl="0" indent="-342900" fontAlgn="base">
              <a:lnSpc>
                <a:spcPct val="90000"/>
              </a:lnSpc>
              <a:spcBef>
                <a:spcPts val="800"/>
              </a:spcBef>
              <a:spcAft>
                <a:spcPts val="800"/>
              </a:spcAft>
              <a:buClrTx/>
              <a:buSzTx/>
              <a:buFontTx/>
              <a:buChar char="•"/>
            </a:pPr>
            <a:r>
              <a:rPr lang="en-US" altLang="en-US" sz="3200" b="1" kern="0" dirty="0">
                <a:solidFill>
                  <a:srgbClr val="0D0D0D"/>
                </a:solidFill>
                <a:latin typeface="Calibri" pitchFamily="34" charset="0"/>
                <a:ea typeface="MS PGothic" panose="020B0600070205080204" pitchFamily="34" charset="-128"/>
              </a:rPr>
              <a:t>Globalization opportunities</a:t>
            </a:r>
          </a:p>
          <a:p>
            <a:pPr marL="742950" lvl="1" indent="-285750" fontAlgn="base">
              <a:lnSpc>
                <a:spcPct val="90000"/>
              </a:lnSpc>
              <a:spcBef>
                <a:spcPct val="0"/>
              </a:spcBef>
              <a:spcAft>
                <a:spcPct val="0"/>
              </a:spcAft>
              <a:buClrTx/>
              <a:buFontTx/>
              <a:buChar char="–"/>
            </a:pPr>
            <a:r>
              <a:rPr lang="en-US" altLang="en-US" sz="2600" kern="0" dirty="0">
                <a:solidFill>
                  <a:srgbClr val="000000"/>
                </a:solidFill>
                <a:latin typeface="Calibri" pitchFamily="34" charset="0"/>
                <a:ea typeface="MS PGothic" panose="020B0600070205080204" pitchFamily="34" charset="-128"/>
              </a:rPr>
              <a:t>Internet has drastically reduced costs of operating on global scale</a:t>
            </a:r>
          </a:p>
          <a:p>
            <a:pPr marL="742950" lvl="1" indent="-285750" fontAlgn="base">
              <a:lnSpc>
                <a:spcPct val="90000"/>
              </a:lnSpc>
              <a:spcBef>
                <a:spcPct val="0"/>
              </a:spcBef>
              <a:spcAft>
                <a:spcPct val="0"/>
              </a:spcAft>
              <a:buClrTx/>
              <a:buFontTx/>
              <a:buChar char="–"/>
            </a:pPr>
            <a:r>
              <a:rPr lang="en-US" altLang="en-US" sz="2600" kern="0" dirty="0">
                <a:solidFill>
                  <a:srgbClr val="000000"/>
                </a:solidFill>
                <a:latin typeface="Calibri" pitchFamily="34" charset="0"/>
                <a:ea typeface="MS PGothic" panose="020B0600070205080204" pitchFamily="34" charset="-128"/>
              </a:rPr>
              <a:t>Increases in foreign trade, outsourcing</a:t>
            </a:r>
          </a:p>
          <a:p>
            <a:pPr marL="742950" lvl="1" indent="-285750" fontAlgn="base">
              <a:lnSpc>
                <a:spcPct val="90000"/>
              </a:lnSpc>
              <a:spcBef>
                <a:spcPct val="0"/>
              </a:spcBef>
              <a:spcAft>
                <a:spcPct val="0"/>
              </a:spcAft>
              <a:buClrTx/>
              <a:buFontTx/>
              <a:buChar char="–"/>
            </a:pPr>
            <a:r>
              <a:rPr lang="en-US" altLang="en-US" sz="2600" kern="0" dirty="0">
                <a:solidFill>
                  <a:srgbClr val="000000"/>
                </a:solidFill>
                <a:latin typeface="Calibri" pitchFamily="34" charset="0"/>
                <a:ea typeface="MS PGothic" panose="020B0600070205080204" pitchFamily="34" charset="-128"/>
              </a:rPr>
              <a:t>Presents both challenges and opportunities</a:t>
            </a:r>
          </a:p>
          <a:p>
            <a:endParaRPr lang="en-MY" dirty="0"/>
          </a:p>
        </p:txBody>
      </p:sp>
      <p:sp>
        <p:nvSpPr>
          <p:cNvPr id="3" name="Title 2"/>
          <p:cNvSpPr>
            <a:spLocks noGrp="1"/>
          </p:cNvSpPr>
          <p:nvPr>
            <p:ph type="title"/>
          </p:nvPr>
        </p:nvSpPr>
        <p:spPr>
          <a:xfrm>
            <a:off x="467544" y="476672"/>
            <a:ext cx="8229600" cy="1143000"/>
          </a:xfrm>
        </p:spPr>
        <p:txBody>
          <a:bodyPr>
            <a:normAutofit fontScale="90000"/>
          </a:bodyPr>
          <a:lstStyle/>
          <a:p>
            <a:r>
              <a:rPr lang="en-MY" dirty="0"/>
              <a:t>The Role of Information Systems in Business Today</a:t>
            </a:r>
            <a:br>
              <a:rPr lang="en-MY" dirty="0"/>
            </a:br>
            <a:endParaRPr lang="en-MY" dirty="0"/>
          </a:p>
        </p:txBody>
      </p:sp>
    </p:spTree>
    <p:extLst>
      <p:ext uri="{BB962C8B-B14F-4D97-AF65-F5344CB8AC3E}">
        <p14:creationId xmlns:p14="http://schemas.microsoft.com/office/powerpoint/2010/main" val="321849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8229600" cy="4525963"/>
          </a:xfrm>
        </p:spPr>
        <p:txBody>
          <a:bodyPr/>
          <a:lstStyle/>
          <a:p>
            <a:pPr marL="342900" lvl="0" indent="-342900" fontAlgn="base">
              <a:lnSpc>
                <a:spcPct val="90000"/>
              </a:lnSpc>
              <a:spcBef>
                <a:spcPts val="800"/>
              </a:spcBef>
              <a:spcAft>
                <a:spcPts val="800"/>
              </a:spcAft>
              <a:buClrTx/>
              <a:buSzTx/>
              <a:buFontTx/>
              <a:buChar char="•"/>
              <a:defRPr/>
            </a:pPr>
            <a:r>
              <a:rPr lang="en-US" sz="3200" b="1" kern="0" dirty="0">
                <a:solidFill>
                  <a:srgbClr val="000000">
                    <a:lumMod val="95000"/>
                    <a:lumOff val="5000"/>
                  </a:srgbClr>
                </a:solidFill>
                <a:latin typeface="Calibri" pitchFamily="34" charset="0"/>
                <a:ea typeface="MS PGothic" panose="020B0600070205080204" pitchFamily="34" charset="-128"/>
                <a:cs typeface="ＭＳ Ｐゴシック" charset="0"/>
              </a:rPr>
              <a:t>In the emerging, fully digital firm:</a:t>
            </a:r>
          </a:p>
          <a:p>
            <a:pPr marL="742950" lvl="1" indent="-285750" fontAlgn="base">
              <a:lnSpc>
                <a:spcPct val="90000"/>
              </a:lnSpc>
              <a:spcBef>
                <a:spcPts val="400"/>
              </a:spcBef>
              <a:spcAft>
                <a:spcPts val="600"/>
              </a:spcAft>
              <a:buClrTx/>
              <a:buFontTx/>
              <a:buChar char="–"/>
              <a:defRPr/>
            </a:pPr>
            <a:r>
              <a:rPr lang="en-US" sz="2600" b="1" kern="0" dirty="0">
                <a:solidFill>
                  <a:srgbClr val="000000"/>
                </a:solidFill>
                <a:latin typeface="Calibri" pitchFamily="34" charset="0"/>
                <a:ea typeface="MS PGothic" panose="020B0600070205080204" pitchFamily="34" charset="-128"/>
              </a:rPr>
              <a:t>Significant business relationships are digitally enabled and mediated.</a:t>
            </a:r>
          </a:p>
          <a:p>
            <a:pPr marL="742950" lvl="1" indent="-285750" fontAlgn="base">
              <a:lnSpc>
                <a:spcPct val="90000"/>
              </a:lnSpc>
              <a:spcBef>
                <a:spcPts val="400"/>
              </a:spcBef>
              <a:spcAft>
                <a:spcPts val="600"/>
              </a:spcAft>
              <a:buClrTx/>
              <a:buFontTx/>
              <a:buChar char="–"/>
              <a:defRPr/>
            </a:pPr>
            <a:r>
              <a:rPr lang="en-US" sz="2600" b="1" kern="0" dirty="0">
                <a:solidFill>
                  <a:srgbClr val="000000"/>
                </a:solidFill>
                <a:latin typeface="Calibri" pitchFamily="34" charset="0"/>
                <a:ea typeface="MS PGothic" panose="020B0600070205080204" pitchFamily="34" charset="-128"/>
              </a:rPr>
              <a:t>Core business processes are accomplished through digital networks.</a:t>
            </a:r>
          </a:p>
          <a:p>
            <a:pPr marL="742950" lvl="1" indent="-285750" fontAlgn="base">
              <a:lnSpc>
                <a:spcPct val="90000"/>
              </a:lnSpc>
              <a:spcBef>
                <a:spcPts val="400"/>
              </a:spcBef>
              <a:spcAft>
                <a:spcPts val="600"/>
              </a:spcAft>
              <a:buClrTx/>
              <a:buFontTx/>
              <a:buChar char="–"/>
              <a:defRPr/>
            </a:pPr>
            <a:r>
              <a:rPr lang="en-US" sz="2600" b="1" kern="0" dirty="0">
                <a:solidFill>
                  <a:srgbClr val="000000"/>
                </a:solidFill>
                <a:latin typeface="Calibri" pitchFamily="34" charset="0"/>
                <a:ea typeface="MS PGothic" panose="020B0600070205080204" pitchFamily="34" charset="-128"/>
              </a:rPr>
              <a:t>Key corporate assets are managed digitally.</a:t>
            </a:r>
          </a:p>
          <a:p>
            <a:pPr marL="342900" lvl="0" indent="-342900" fontAlgn="base">
              <a:lnSpc>
                <a:spcPct val="90000"/>
              </a:lnSpc>
              <a:spcBef>
                <a:spcPts val="800"/>
              </a:spcBef>
              <a:spcAft>
                <a:spcPts val="800"/>
              </a:spcAft>
              <a:buClrTx/>
              <a:buSzTx/>
              <a:buFontTx/>
              <a:buChar char="•"/>
              <a:defRPr/>
            </a:pPr>
            <a:r>
              <a:rPr lang="en-US" sz="3200" b="1" kern="0" dirty="0">
                <a:solidFill>
                  <a:srgbClr val="000000">
                    <a:lumMod val="95000"/>
                    <a:lumOff val="5000"/>
                  </a:srgbClr>
                </a:solidFill>
                <a:latin typeface="Calibri" pitchFamily="34" charset="0"/>
                <a:ea typeface="MS PGothic" panose="020B0600070205080204" pitchFamily="34" charset="-128"/>
                <a:cs typeface="ＭＳ Ｐゴシック" charset="0"/>
              </a:rPr>
              <a:t>Digital firms offer greater flexibility in organization and management.</a:t>
            </a:r>
          </a:p>
          <a:p>
            <a:pPr marL="742950" lvl="1" indent="-285750" fontAlgn="base">
              <a:lnSpc>
                <a:spcPct val="90000"/>
              </a:lnSpc>
              <a:spcBef>
                <a:spcPts val="400"/>
              </a:spcBef>
              <a:spcAft>
                <a:spcPts val="600"/>
              </a:spcAft>
              <a:buClrTx/>
              <a:buFontTx/>
              <a:buChar char="–"/>
              <a:defRPr/>
            </a:pPr>
            <a:r>
              <a:rPr lang="en-US" sz="2600" b="1" kern="0" dirty="0">
                <a:solidFill>
                  <a:srgbClr val="000000"/>
                </a:solidFill>
                <a:latin typeface="Calibri" pitchFamily="34" charset="0"/>
                <a:ea typeface="MS PGothic" panose="020B0600070205080204" pitchFamily="34" charset="-128"/>
              </a:rPr>
              <a:t>Time shifting, space shifting</a:t>
            </a:r>
          </a:p>
          <a:p>
            <a:endParaRPr lang="en-MY" dirty="0"/>
          </a:p>
        </p:txBody>
      </p:sp>
      <p:sp>
        <p:nvSpPr>
          <p:cNvPr id="4" name="Title 2"/>
          <p:cNvSpPr>
            <a:spLocks noGrp="1"/>
          </p:cNvSpPr>
          <p:nvPr>
            <p:ph type="title"/>
          </p:nvPr>
        </p:nvSpPr>
        <p:spPr>
          <a:xfrm>
            <a:off x="395536" y="548680"/>
            <a:ext cx="8229600" cy="1143000"/>
          </a:xfrm>
        </p:spPr>
        <p:txBody>
          <a:bodyPr>
            <a:normAutofit fontScale="90000"/>
          </a:bodyPr>
          <a:lstStyle/>
          <a:p>
            <a:r>
              <a:rPr lang="en-MY" dirty="0"/>
              <a:t>The Role of Information Systems in Business Today</a:t>
            </a:r>
            <a:br>
              <a:rPr lang="en-MY" dirty="0"/>
            </a:br>
            <a:endParaRPr lang="en-MY" dirty="0"/>
          </a:p>
        </p:txBody>
      </p:sp>
    </p:spTree>
    <p:extLst>
      <p:ext uri="{BB962C8B-B14F-4D97-AF65-F5344CB8AC3E}">
        <p14:creationId xmlns:p14="http://schemas.microsoft.com/office/powerpoint/2010/main" val="37566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4"/>
          <p:cNvSpPr>
            <a:spLocks noGrp="1"/>
          </p:cNvSpPr>
          <p:nvPr>
            <p:ph idx="1"/>
          </p:nvPr>
        </p:nvSpPr>
        <p:spPr>
          <a:xfrm>
            <a:off x="457200" y="1828800"/>
            <a:ext cx="7696200" cy="4495800"/>
          </a:xfrm>
        </p:spPr>
        <p:txBody>
          <a:bodyPr/>
          <a:lstStyle/>
          <a:p>
            <a:pPr eaLnBrk="1" hangingPunct="1">
              <a:defRPr/>
            </a:pPr>
            <a:r>
              <a:rPr lang="en-US" dirty="0" smtClean="0">
                <a:cs typeface="ＭＳ Ｐゴシック" charset="0"/>
              </a:rPr>
              <a:t>Growing interdependence between:</a:t>
            </a:r>
          </a:p>
          <a:p>
            <a:pPr lvl="1" eaLnBrk="1" hangingPunct="1">
              <a:defRPr/>
            </a:pPr>
            <a:r>
              <a:rPr lang="en-US" b="0" dirty="0" smtClean="0">
                <a:cs typeface="ＭＳ Ｐゴシック" charset="0"/>
              </a:rPr>
              <a:t>Ability to use information technology and </a:t>
            </a:r>
          </a:p>
          <a:p>
            <a:pPr lvl="1" eaLnBrk="1" hangingPunct="1">
              <a:defRPr/>
            </a:pPr>
            <a:r>
              <a:rPr lang="en-US" b="0" dirty="0" smtClean="0">
                <a:cs typeface="ＭＳ Ｐゴシック" charset="0"/>
              </a:rPr>
              <a:t>Ability to implement corporate strategies and achieve corporate goals</a:t>
            </a:r>
          </a:p>
          <a:p>
            <a:pPr marL="0" indent="0" eaLnBrk="1" hangingPunct="1">
              <a:buFontTx/>
              <a:buNone/>
              <a:defRPr/>
            </a:pPr>
            <a:endParaRPr lang="en-US" sz="4000" dirty="0" smtClean="0">
              <a:cs typeface="ＭＳ Ｐゴシック" charset="0"/>
            </a:endParaRPr>
          </a:p>
        </p:txBody>
      </p:sp>
      <p:sp>
        <p:nvSpPr>
          <p:cNvPr id="6" name="Rectangle 5"/>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3146330468"/>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4"/>
          <p:cNvSpPr>
            <a:spLocks noGrp="1"/>
          </p:cNvSpPr>
          <p:nvPr>
            <p:ph idx="1"/>
          </p:nvPr>
        </p:nvSpPr>
        <p:spPr/>
        <p:txBody>
          <a:bodyPr>
            <a:normAutofit/>
          </a:bodyPr>
          <a:lstStyle/>
          <a:p>
            <a:pPr eaLnBrk="1" hangingPunct="1">
              <a:defRPr/>
            </a:pPr>
            <a:r>
              <a:rPr lang="en-US" dirty="0" smtClean="0">
                <a:cs typeface="ＭＳ Ｐゴシック" charset="0"/>
              </a:rPr>
              <a:t>Firms invest heavily in information systems to achieve six strategic business objectives:</a:t>
            </a:r>
          </a:p>
          <a:p>
            <a:pPr marL="971550" lvl="1" indent="-514350" eaLnBrk="1" hangingPunct="1">
              <a:buFont typeface="+mj-lt"/>
              <a:buAutoNum type="arabicPeriod"/>
              <a:defRPr/>
            </a:pPr>
            <a:r>
              <a:rPr lang="en-US" b="0" dirty="0" smtClean="0"/>
              <a:t>Operational excellence</a:t>
            </a:r>
          </a:p>
          <a:p>
            <a:pPr marL="971550" lvl="1" indent="-514350" eaLnBrk="1" hangingPunct="1">
              <a:buFont typeface="+mj-lt"/>
              <a:buAutoNum type="arabicPeriod"/>
              <a:defRPr/>
            </a:pPr>
            <a:r>
              <a:rPr lang="en-US" b="0" dirty="0" smtClean="0"/>
              <a:t>New products, services, and business models</a:t>
            </a:r>
          </a:p>
          <a:p>
            <a:pPr marL="971550" lvl="1" indent="-514350" eaLnBrk="1" hangingPunct="1">
              <a:buFont typeface="+mj-lt"/>
              <a:buAutoNum type="arabicPeriod"/>
              <a:defRPr/>
            </a:pPr>
            <a:r>
              <a:rPr lang="en-US" b="0" dirty="0" smtClean="0"/>
              <a:t>Customer and supplier intimacy</a:t>
            </a:r>
          </a:p>
          <a:p>
            <a:pPr marL="971550" lvl="1" indent="-514350" eaLnBrk="1" hangingPunct="1">
              <a:buFont typeface="+mj-lt"/>
              <a:buAutoNum type="arabicPeriod"/>
              <a:defRPr/>
            </a:pPr>
            <a:r>
              <a:rPr lang="en-US" b="0" dirty="0" smtClean="0"/>
              <a:t>Improved decision making</a:t>
            </a:r>
          </a:p>
          <a:p>
            <a:pPr marL="971550" lvl="1" indent="-514350" eaLnBrk="1" hangingPunct="1">
              <a:buFont typeface="+mj-lt"/>
              <a:buAutoNum type="arabicPeriod"/>
              <a:defRPr/>
            </a:pPr>
            <a:r>
              <a:rPr lang="en-US" b="0" dirty="0" smtClean="0"/>
              <a:t>Competitive advantage</a:t>
            </a:r>
          </a:p>
          <a:p>
            <a:pPr marL="971550" lvl="1" indent="-514350" eaLnBrk="1" hangingPunct="1">
              <a:buFont typeface="+mj-lt"/>
              <a:buAutoNum type="arabicPeriod"/>
              <a:defRPr/>
            </a:pPr>
            <a:r>
              <a:rPr lang="en-US" b="0" dirty="0" smtClean="0"/>
              <a:t>Survival</a:t>
            </a:r>
          </a:p>
          <a:p>
            <a:pPr eaLnBrk="1" hangingPunct="1">
              <a:defRPr/>
            </a:pPr>
            <a:endParaRPr lang="en-US" sz="3600" dirty="0" smtClean="0">
              <a:cs typeface="ＭＳ Ｐゴシック" charset="0"/>
            </a:endParaRPr>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1522996034"/>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Placeholder 12" descr="Fig-1-2_MIS_12e.tif"/>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69" b="-1846"/>
          <a:stretch>
            <a:fillRect/>
          </a:stretch>
        </p:blipFill>
        <p:spPr bwMode="auto">
          <a:xfrm>
            <a:off x="1042756" y="1124744"/>
            <a:ext cx="6858000" cy="3717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1507" name="Text Placeholder 16"/>
          <p:cNvSpPr>
            <a:spLocks noGrp="1"/>
          </p:cNvSpPr>
          <p:nvPr>
            <p:ph type="body" sz="quarter" idx="17"/>
          </p:nvPr>
        </p:nvSpPr>
        <p:spPr bwMode="auto">
          <a:xfrm>
            <a:off x="1600200" y="5159524"/>
            <a:ext cx="7144072" cy="11109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pPr eaLnBrk="1" hangingPunct="1">
              <a:buFontTx/>
              <a:buNone/>
            </a:pPr>
            <a:r>
              <a:rPr lang="en-US" altLang="en-US" sz="2200" dirty="0" smtClean="0"/>
              <a:t>In contemporary systems there is a growing interdependence between a firm</a:t>
            </a:r>
            <a:r>
              <a:rPr lang="ja-JP" altLang="en-US" sz="2200" dirty="0" smtClean="0"/>
              <a:t>’</a:t>
            </a:r>
            <a:r>
              <a:rPr lang="en-US" altLang="ja-JP" sz="2200" dirty="0" smtClean="0"/>
              <a:t>s information systems and its business capabilities. Changes in  strategy, rules, and business processes increasingly require changes in hardware, software, databases, and telecommunications. Often, what the organization would like to do depends on what its systems will permit it to do.</a:t>
            </a:r>
          </a:p>
          <a:p>
            <a:pPr eaLnBrk="1" hangingPunct="1">
              <a:buFontTx/>
              <a:buNone/>
            </a:pPr>
            <a:endParaRPr lang="en-US" altLang="en-US" dirty="0" smtClean="0"/>
          </a:p>
        </p:txBody>
      </p:sp>
      <p:sp>
        <p:nvSpPr>
          <p:cNvPr id="21508" name="Text Placeholder 17"/>
          <p:cNvSpPr>
            <a:spLocks noGrp="1"/>
          </p:cNvSpPr>
          <p:nvPr>
            <p:ph type="body" sz="quarter" idx="18"/>
          </p:nvPr>
        </p:nvSpPr>
        <p:spPr bwMode="auto">
          <a:xfrm>
            <a:off x="456463" y="5159524"/>
            <a:ext cx="1066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buFontTx/>
              <a:buNone/>
            </a:pPr>
            <a:r>
              <a:rPr lang="en-US" altLang="en-US" sz="1400" dirty="0" smtClean="0"/>
              <a:t>Figure 1.2</a:t>
            </a:r>
          </a:p>
        </p:txBody>
      </p:sp>
      <p:sp>
        <p:nvSpPr>
          <p:cNvPr id="21509" name="Text Placeholder 15"/>
          <p:cNvSpPr>
            <a:spLocks noGrp="1"/>
          </p:cNvSpPr>
          <p:nvPr>
            <p:ph type="body" sz="quarter" idx="19"/>
          </p:nvPr>
        </p:nvSpPr>
        <p:spPr bwMode="auto">
          <a:xfrm>
            <a:off x="755576" y="476672"/>
            <a:ext cx="76581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1800" dirty="0" smtClean="0"/>
              <a:t>The Interdependence Between Organizations and Information Technology</a:t>
            </a:r>
          </a:p>
        </p:txBody>
      </p:sp>
    </p:spTree>
    <p:extLst>
      <p:ext uri="{BB962C8B-B14F-4D97-AF65-F5344CB8AC3E}">
        <p14:creationId xmlns:p14="http://schemas.microsoft.com/office/powerpoint/2010/main" val="249114775"/>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D0D0D"/>
                </a:solidFill>
              </a:rPr>
              <a:t>Operational excellence:</a:t>
            </a:r>
          </a:p>
          <a:p>
            <a:pPr lvl="1" eaLnBrk="1" hangingPunct="1"/>
            <a:r>
              <a:rPr lang="en-US" altLang="en-US" b="0" dirty="0" smtClean="0"/>
              <a:t>Improvement of efficiency to attain higher profitability</a:t>
            </a:r>
          </a:p>
          <a:p>
            <a:pPr lvl="1" eaLnBrk="1" hangingPunct="1"/>
            <a:r>
              <a:rPr lang="en-US" altLang="en-US" b="0" dirty="0" smtClean="0"/>
              <a:t>Information systems, technology an important tool in achieving greater efficiency and productivity</a:t>
            </a:r>
          </a:p>
          <a:p>
            <a:pPr lvl="1" eaLnBrk="1" hangingPunct="1"/>
            <a:r>
              <a:rPr lang="en-US" altLang="en-US" b="0" dirty="0" smtClean="0"/>
              <a:t>Walmart</a:t>
            </a:r>
            <a:r>
              <a:rPr lang="en-US" altLang="ja-JP" b="0" dirty="0" smtClean="0"/>
              <a:t>’s Retail Link system links suppliers to stores for superior replenishment system</a:t>
            </a:r>
          </a:p>
          <a:p>
            <a:pPr eaLnBrk="1" hangingPunct="1"/>
            <a:endParaRPr lang="en-US" altLang="en-US" dirty="0" smtClean="0">
              <a:solidFill>
                <a:srgbClr val="0D0D0D"/>
              </a:solidFill>
            </a:endParaRPr>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191612660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D0D0D"/>
                </a:solidFill>
              </a:rPr>
              <a:t>New products, services, and business models:</a:t>
            </a:r>
          </a:p>
          <a:p>
            <a:pPr lvl="1" eaLnBrk="1" hangingPunct="1"/>
            <a:r>
              <a:rPr lang="en-US" altLang="en-US" dirty="0" smtClean="0"/>
              <a:t>Business model: </a:t>
            </a:r>
            <a:r>
              <a:rPr lang="en-US" altLang="en-US" b="0" dirty="0" smtClean="0"/>
              <a:t>describes how company produces, delivers, and sells product or service to create wealth</a:t>
            </a:r>
          </a:p>
          <a:p>
            <a:pPr lvl="1" eaLnBrk="1" hangingPunct="1"/>
            <a:r>
              <a:rPr lang="en-US" altLang="en-US" dirty="0" smtClean="0"/>
              <a:t>Information systems and technology a major enabling tool for new products, services, business models</a:t>
            </a:r>
          </a:p>
          <a:p>
            <a:pPr lvl="2" eaLnBrk="1" hangingPunct="1"/>
            <a:r>
              <a:rPr lang="en-US" altLang="en-US" sz="2600" dirty="0" smtClean="0"/>
              <a:t>Examples: Apple</a:t>
            </a:r>
            <a:r>
              <a:rPr lang="en-US" altLang="ja-JP" sz="2600" dirty="0" smtClean="0"/>
              <a:t>’s iPad, Google’s Android OS, and Netflix</a:t>
            </a:r>
          </a:p>
          <a:p>
            <a:pPr eaLnBrk="1" hangingPunct="1"/>
            <a:endParaRPr lang="en-US" altLang="en-US" dirty="0" smtClean="0">
              <a:solidFill>
                <a:srgbClr val="0D0D0D"/>
              </a:solidFill>
            </a:endParaRPr>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2960876634"/>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D0D0D"/>
                </a:solidFill>
              </a:rPr>
              <a:t>Customer and supplier intimacy:</a:t>
            </a:r>
          </a:p>
          <a:p>
            <a:pPr lvl="1" eaLnBrk="1" hangingPunct="1"/>
            <a:r>
              <a:rPr lang="en-US" altLang="en-US" dirty="0" smtClean="0"/>
              <a:t>Serving customers well leads to customers returning, which raises revenues and profits.</a:t>
            </a:r>
          </a:p>
          <a:p>
            <a:pPr lvl="2" eaLnBrk="1" hangingPunct="1"/>
            <a:r>
              <a:rPr lang="en-US" altLang="en-US" dirty="0" smtClean="0"/>
              <a:t>Example: High-end hotels that use computers to track customer preferences and used to monitor and customize environment</a:t>
            </a:r>
          </a:p>
          <a:p>
            <a:pPr lvl="1" eaLnBrk="1" hangingPunct="1"/>
            <a:r>
              <a:rPr lang="en-US" altLang="en-US" dirty="0" smtClean="0"/>
              <a:t>Intimacy with suppliers allows them to provide vital inputs, which lowers costs.</a:t>
            </a:r>
          </a:p>
          <a:p>
            <a:pPr lvl="2" eaLnBrk="1" hangingPunct="1"/>
            <a:r>
              <a:rPr lang="en-US" altLang="en-US" dirty="0" smtClean="0"/>
              <a:t>Example: </a:t>
            </a:r>
            <a:r>
              <a:rPr lang="en-US" altLang="en-US" dirty="0" err="1" smtClean="0"/>
              <a:t>JCPenney</a:t>
            </a:r>
            <a:r>
              <a:rPr lang="en-US" altLang="ja-JP" dirty="0" err="1" smtClean="0"/>
              <a:t>’s</a:t>
            </a:r>
            <a:r>
              <a:rPr lang="en-US" altLang="ja-JP" dirty="0" smtClean="0"/>
              <a:t> information system which links sales records to contract manufacturer</a:t>
            </a:r>
          </a:p>
          <a:p>
            <a:pPr eaLnBrk="1" hangingPunct="1"/>
            <a:endParaRPr lang="en-US" altLang="en-US" dirty="0" smtClean="0">
              <a:solidFill>
                <a:srgbClr val="0D0D0D"/>
              </a:solidFill>
            </a:endParaRPr>
          </a:p>
        </p:txBody>
      </p:sp>
      <p:sp>
        <p:nvSpPr>
          <p:cNvPr id="5" name="Rectangle 4"/>
          <p:cNvSpPr/>
          <p:nvPr/>
        </p:nvSpPr>
        <p:spPr>
          <a:xfrm>
            <a:off x="323528" y="260648"/>
            <a:ext cx="8568952" cy="1800493"/>
          </a:xfrm>
          <a:prstGeom prst="rect">
            <a:avLst/>
          </a:prstGeom>
        </p:spPr>
        <p:txBody>
          <a:bodyPr wrap="square">
            <a:spAutoFit/>
          </a:bodyPr>
          <a:lstStyle/>
          <a:p>
            <a:r>
              <a:rPr lang="en-MY" sz="3700" b="1" dirty="0">
                <a:solidFill>
                  <a:srgbClr val="464646"/>
                </a:solidFill>
                <a:effectLst>
                  <a:outerShdw blurRad="31750" dist="25400" dir="5400000" algn="tl" rotWithShape="0">
                    <a:srgbClr val="000000">
                      <a:alpha val="25000"/>
                    </a:srgbClr>
                  </a:outerShdw>
                </a:effectLst>
                <a:ea typeface="+mj-ea"/>
                <a:cs typeface="+mj-cs"/>
              </a:rPr>
              <a:t>The Role of Information Systems in Business Today</a:t>
            </a:r>
            <a:br>
              <a:rPr lang="en-MY" sz="3700" b="1" dirty="0">
                <a:solidFill>
                  <a:srgbClr val="464646"/>
                </a:solidFill>
                <a:effectLst>
                  <a:outerShdw blurRad="31750" dist="25400" dir="5400000" algn="tl" rotWithShape="0">
                    <a:srgbClr val="000000">
                      <a:alpha val="25000"/>
                    </a:srgbClr>
                  </a:outerShdw>
                </a:effectLst>
                <a:ea typeface="+mj-ea"/>
                <a:cs typeface="+mj-cs"/>
              </a:rPr>
            </a:br>
            <a:endParaRPr lang="en-US" sz="3700" dirty="0"/>
          </a:p>
        </p:txBody>
      </p:sp>
    </p:spTree>
    <p:extLst>
      <p:ext uri="{BB962C8B-B14F-4D97-AF65-F5344CB8AC3E}">
        <p14:creationId xmlns:p14="http://schemas.microsoft.com/office/powerpoint/2010/main" val="980303613"/>
      </p:ext>
    </p:extLst>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161</TotalTime>
  <Words>1926</Words>
  <Application>Microsoft Office PowerPoint</Application>
  <PresentationFormat>On-screen Show (4:3)</PresentationFormat>
  <Paragraphs>161</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Chapter 7</vt:lpstr>
      <vt:lpstr>The Role of Information Systems in Business Today </vt:lpstr>
      <vt:lpstr>The Role of Information Systems in Business Today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liyana</dc:creator>
  <cp:lastModifiedBy>liyana</cp:lastModifiedBy>
  <cp:revision>6</cp:revision>
  <dcterms:created xsi:type="dcterms:W3CDTF">2015-12-01T08:48:37Z</dcterms:created>
  <dcterms:modified xsi:type="dcterms:W3CDTF">2015-12-07T04:20:32Z</dcterms:modified>
</cp:coreProperties>
</file>