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9" r:id="rId3"/>
    <p:sldId id="325" r:id="rId4"/>
    <p:sldId id="326" r:id="rId5"/>
    <p:sldId id="327" r:id="rId6"/>
    <p:sldId id="328" r:id="rId7"/>
    <p:sldId id="329" r:id="rId8"/>
    <p:sldId id="330" r:id="rId9"/>
    <p:sldId id="331" r:id="rId10"/>
    <p:sldId id="340" r:id="rId11"/>
    <p:sldId id="341" r:id="rId12"/>
    <p:sldId id="342" r:id="rId13"/>
    <p:sldId id="343" r:id="rId14"/>
    <p:sldId id="373" r:id="rId15"/>
    <p:sldId id="365" r:id="rId16"/>
    <p:sldId id="375" r:id="rId17"/>
    <p:sldId id="366" r:id="rId18"/>
    <p:sldId id="367" r:id="rId19"/>
    <p:sldId id="368" r:id="rId20"/>
    <p:sldId id="369" r:id="rId21"/>
    <p:sldId id="370" r:id="rId22"/>
    <p:sldId id="345" r:id="rId23"/>
    <p:sldId id="347" r:id="rId24"/>
    <p:sldId id="349" r:id="rId25"/>
    <p:sldId id="350" r:id="rId26"/>
    <p:sldId id="351" r:id="rId27"/>
    <p:sldId id="352" r:id="rId28"/>
    <p:sldId id="353" r:id="rId29"/>
    <p:sldId id="354" r:id="rId30"/>
    <p:sldId id="355" r:id="rId31"/>
    <p:sldId id="356" r:id="rId32"/>
    <p:sldId id="357" r:id="rId33"/>
    <p:sldId id="303"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2" d="100"/>
          <a:sy n="62" d="100"/>
        </p:scale>
        <p:origin x="-131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D34B82-E8B9-409F-8A5F-5F0A8E9B99CD}"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MY"/>
        </a:p>
      </dgm:t>
    </dgm:pt>
    <dgm:pt modelId="{42C9F232-DD64-4591-9EEB-6D149847EC0C}">
      <dgm:prSet phldrT="[Text]"/>
      <dgm:spPr/>
      <dgm:t>
        <a:bodyPr/>
        <a:lstStyle/>
        <a:p>
          <a:r>
            <a:rPr lang="en-MY" dirty="0" smtClean="0"/>
            <a:t>System Investigation</a:t>
          </a:r>
          <a:endParaRPr lang="en-MY" dirty="0"/>
        </a:p>
      </dgm:t>
    </dgm:pt>
    <dgm:pt modelId="{C127DF97-594E-4B4C-B2FF-74B3C51A4897}" type="parTrans" cxnId="{28946AE8-EEC9-4571-A33C-31360FB541F2}">
      <dgm:prSet/>
      <dgm:spPr/>
      <dgm:t>
        <a:bodyPr/>
        <a:lstStyle/>
        <a:p>
          <a:endParaRPr lang="en-MY"/>
        </a:p>
      </dgm:t>
    </dgm:pt>
    <dgm:pt modelId="{C89ECED4-B2D6-4367-A7DF-824DABC6DF30}" type="sibTrans" cxnId="{28946AE8-EEC9-4571-A33C-31360FB541F2}">
      <dgm:prSet/>
      <dgm:spPr/>
      <dgm:t>
        <a:bodyPr/>
        <a:lstStyle/>
        <a:p>
          <a:endParaRPr lang="en-MY"/>
        </a:p>
      </dgm:t>
    </dgm:pt>
    <dgm:pt modelId="{DFA32BB6-DE91-45C8-91D4-8429B492C84D}">
      <dgm:prSet phldrT="[Text]"/>
      <dgm:spPr/>
      <dgm:t>
        <a:bodyPr/>
        <a:lstStyle/>
        <a:p>
          <a:r>
            <a:rPr lang="en-MY" dirty="0"/>
            <a:t>Analyze</a:t>
          </a:r>
        </a:p>
      </dgm:t>
    </dgm:pt>
    <dgm:pt modelId="{043E0D25-1F5B-4982-9065-95E618031D73}" type="parTrans" cxnId="{03246C84-1776-4366-8EFD-A8EC59F306F6}">
      <dgm:prSet/>
      <dgm:spPr/>
      <dgm:t>
        <a:bodyPr/>
        <a:lstStyle/>
        <a:p>
          <a:endParaRPr lang="en-MY"/>
        </a:p>
      </dgm:t>
    </dgm:pt>
    <dgm:pt modelId="{315AE262-295C-4C0F-904E-3E5AADEC1CF1}" type="sibTrans" cxnId="{03246C84-1776-4366-8EFD-A8EC59F306F6}">
      <dgm:prSet/>
      <dgm:spPr/>
      <dgm:t>
        <a:bodyPr/>
        <a:lstStyle/>
        <a:p>
          <a:endParaRPr lang="en-MY"/>
        </a:p>
      </dgm:t>
    </dgm:pt>
    <dgm:pt modelId="{49D1295A-AB4B-4CC9-8F3F-A295B9233A82}">
      <dgm:prSet phldrT="[Text]"/>
      <dgm:spPr/>
      <dgm:t>
        <a:bodyPr/>
        <a:lstStyle/>
        <a:p>
          <a:r>
            <a:rPr lang="en-MY" dirty="0" smtClean="0"/>
            <a:t>System Request/Determine problem/Opportunity exist</a:t>
          </a:r>
          <a:endParaRPr lang="en-MY" dirty="0"/>
        </a:p>
      </dgm:t>
    </dgm:pt>
    <dgm:pt modelId="{864B175A-78EE-4B8C-9A5E-E0178DB4DFF1}" type="parTrans" cxnId="{5FADA004-F207-49E2-B32E-FA47FDFBDDE7}">
      <dgm:prSet/>
      <dgm:spPr/>
      <dgm:t>
        <a:bodyPr/>
        <a:lstStyle/>
        <a:p>
          <a:endParaRPr lang="en-US"/>
        </a:p>
      </dgm:t>
    </dgm:pt>
    <dgm:pt modelId="{F0E3DEDE-EB26-4AF1-8D0D-91EB2E74A45D}" type="sibTrans" cxnId="{5FADA004-F207-49E2-B32E-FA47FDFBDDE7}">
      <dgm:prSet/>
      <dgm:spPr/>
      <dgm:t>
        <a:bodyPr/>
        <a:lstStyle/>
        <a:p>
          <a:endParaRPr lang="en-US"/>
        </a:p>
      </dgm:t>
    </dgm:pt>
    <dgm:pt modelId="{862C2F35-EFA0-48F8-B13D-E6A378272421}">
      <dgm:prSet phldrT="[Text]"/>
      <dgm:spPr/>
      <dgm:t>
        <a:bodyPr/>
        <a:lstStyle/>
        <a:p>
          <a:r>
            <a:rPr lang="en-MY" dirty="0"/>
            <a:t>Conduct a feasibility </a:t>
          </a:r>
          <a:r>
            <a:rPr lang="en-MY" dirty="0" smtClean="0"/>
            <a:t>study</a:t>
          </a:r>
          <a:endParaRPr lang="en-MY" dirty="0"/>
        </a:p>
      </dgm:t>
    </dgm:pt>
    <dgm:pt modelId="{3EDF2191-BC9C-4DBD-B669-D698AA70C2C4}" type="parTrans" cxnId="{1B9ABDF6-CF12-4134-BE5F-3E4952EB7951}">
      <dgm:prSet/>
      <dgm:spPr/>
      <dgm:t>
        <a:bodyPr/>
        <a:lstStyle/>
        <a:p>
          <a:endParaRPr lang="en-US"/>
        </a:p>
      </dgm:t>
    </dgm:pt>
    <dgm:pt modelId="{569A4C34-B256-49D2-9DF7-5B940328251C}" type="sibTrans" cxnId="{1B9ABDF6-CF12-4134-BE5F-3E4952EB7951}">
      <dgm:prSet/>
      <dgm:spPr/>
      <dgm:t>
        <a:bodyPr/>
        <a:lstStyle/>
        <a:p>
          <a:endParaRPr lang="en-US"/>
        </a:p>
      </dgm:t>
    </dgm:pt>
    <dgm:pt modelId="{011D2169-1644-4B04-978E-F8580310CD2E}">
      <dgm:prSet phldrT="[Text]"/>
      <dgm:spPr/>
      <dgm:t>
        <a:bodyPr/>
        <a:lstStyle/>
        <a:p>
          <a:r>
            <a:rPr lang="en-MY" dirty="0"/>
            <a:t>End -Product : Feasibility Study </a:t>
          </a:r>
        </a:p>
      </dgm:t>
    </dgm:pt>
    <dgm:pt modelId="{6B2D6D6C-8A6C-4AF2-AE7D-0CDA1427B5DD}" type="parTrans" cxnId="{A50D5E43-DF3D-4F27-93F7-D7015A65C792}">
      <dgm:prSet/>
      <dgm:spPr/>
      <dgm:t>
        <a:bodyPr/>
        <a:lstStyle/>
        <a:p>
          <a:endParaRPr lang="en-US"/>
        </a:p>
      </dgm:t>
    </dgm:pt>
    <dgm:pt modelId="{0FDDF407-61A9-4C93-A1EA-054C05CFAFD6}" type="sibTrans" cxnId="{A50D5E43-DF3D-4F27-93F7-D7015A65C792}">
      <dgm:prSet/>
      <dgm:spPr/>
      <dgm:t>
        <a:bodyPr/>
        <a:lstStyle/>
        <a:p>
          <a:endParaRPr lang="en-US"/>
        </a:p>
      </dgm:t>
    </dgm:pt>
    <dgm:pt modelId="{630255BB-0672-43BC-8BBD-D77FDB2371D2}">
      <dgm:prSet/>
      <dgm:spPr/>
      <dgm:t>
        <a:bodyPr/>
        <a:lstStyle/>
        <a:p>
          <a:r>
            <a:rPr lang="en-US" altLang="en-US" dirty="0" smtClean="0"/>
            <a:t>Studies existing systems and work processes to identify strengths, weaknesses, and opportunities for improvement</a:t>
          </a:r>
          <a:endParaRPr lang="en-US" dirty="0"/>
        </a:p>
      </dgm:t>
    </dgm:pt>
    <dgm:pt modelId="{E7617236-9C62-4321-94AD-D6C1294752B3}" type="parTrans" cxnId="{44DE7704-60F9-4ADF-B851-9EF05CB14E00}">
      <dgm:prSet/>
      <dgm:spPr/>
      <dgm:t>
        <a:bodyPr/>
        <a:lstStyle/>
        <a:p>
          <a:endParaRPr lang="en-US"/>
        </a:p>
      </dgm:t>
    </dgm:pt>
    <dgm:pt modelId="{F84DF0A5-1976-41F0-B108-895CF7D9F470}" type="sibTrans" cxnId="{44DE7704-60F9-4ADF-B851-9EF05CB14E00}">
      <dgm:prSet/>
      <dgm:spPr/>
      <dgm:t>
        <a:bodyPr/>
        <a:lstStyle/>
        <a:p>
          <a:endParaRPr lang="en-US"/>
        </a:p>
      </dgm:t>
    </dgm:pt>
    <dgm:pt modelId="{2DD2C913-0699-44A7-AC2C-B3568A7381D0}">
      <dgm:prSet/>
      <dgm:spPr/>
      <dgm:t>
        <a:bodyPr/>
        <a:lstStyle/>
        <a:p>
          <a:r>
            <a:rPr lang="en-US"/>
            <a:t>End -Product : Functional Requirement</a:t>
          </a:r>
        </a:p>
      </dgm:t>
    </dgm:pt>
    <dgm:pt modelId="{B3C0F35F-AA7F-4C2B-8B90-BB8669AFAFBC}" type="parTrans" cxnId="{3F0E9FC3-16B3-4230-A0F7-E2AD515A2E0F}">
      <dgm:prSet/>
      <dgm:spPr/>
      <dgm:t>
        <a:bodyPr/>
        <a:lstStyle/>
        <a:p>
          <a:endParaRPr lang="en-US"/>
        </a:p>
      </dgm:t>
    </dgm:pt>
    <dgm:pt modelId="{68952D64-EB8B-4873-9855-E84DB30F28DD}" type="sibTrans" cxnId="{3F0E9FC3-16B3-4230-A0F7-E2AD515A2E0F}">
      <dgm:prSet/>
      <dgm:spPr/>
      <dgm:t>
        <a:bodyPr/>
        <a:lstStyle/>
        <a:p>
          <a:endParaRPr lang="en-US"/>
        </a:p>
      </dgm:t>
    </dgm:pt>
    <dgm:pt modelId="{E57FAB8F-70B0-4761-80C5-DA8D6AC01A56}">
      <dgm:prSet phldrT="[Text]"/>
      <dgm:spPr/>
      <dgm:t>
        <a:bodyPr/>
        <a:lstStyle/>
        <a:p>
          <a:r>
            <a:rPr lang="en-MY" dirty="0"/>
            <a:t>      Design                                                                                                                                                                 </a:t>
          </a:r>
        </a:p>
      </dgm:t>
    </dgm:pt>
    <dgm:pt modelId="{F7B03B91-053D-40E4-841A-C0B179B700A0}" type="sibTrans" cxnId="{F597C7B5-7B8F-4956-A701-F5275D9911FD}">
      <dgm:prSet/>
      <dgm:spPr/>
      <dgm:t>
        <a:bodyPr/>
        <a:lstStyle/>
        <a:p>
          <a:endParaRPr lang="en-US"/>
        </a:p>
      </dgm:t>
    </dgm:pt>
    <dgm:pt modelId="{96A2809D-CCDC-41C6-A6DE-482A59A126C5}" type="parTrans" cxnId="{F597C7B5-7B8F-4956-A701-F5275D9911FD}">
      <dgm:prSet/>
      <dgm:spPr/>
      <dgm:t>
        <a:bodyPr/>
        <a:lstStyle/>
        <a:p>
          <a:endParaRPr lang="en-US"/>
        </a:p>
      </dgm:t>
    </dgm:pt>
    <dgm:pt modelId="{575D2A7A-A897-496E-AB80-69712FCCD008}">
      <dgm:prSet/>
      <dgm:spPr/>
      <dgm:t>
        <a:bodyPr/>
        <a:lstStyle/>
        <a:p>
          <a:r>
            <a:rPr lang="en-US" dirty="0"/>
            <a:t>Develop specification that satisfy functional requirements</a:t>
          </a:r>
        </a:p>
      </dgm:t>
    </dgm:pt>
    <dgm:pt modelId="{A766ABCA-409A-44E5-8680-8C5B5AF6E874}" type="parTrans" cxnId="{83B9C19E-98D8-4F03-8742-A9D4F45F16B0}">
      <dgm:prSet/>
      <dgm:spPr/>
      <dgm:t>
        <a:bodyPr/>
        <a:lstStyle/>
        <a:p>
          <a:endParaRPr lang="en-US"/>
        </a:p>
      </dgm:t>
    </dgm:pt>
    <dgm:pt modelId="{B39CA819-EFD8-4BD7-827F-7C07A6B5B8E1}" type="sibTrans" cxnId="{83B9C19E-98D8-4F03-8742-A9D4F45F16B0}">
      <dgm:prSet/>
      <dgm:spPr/>
      <dgm:t>
        <a:bodyPr/>
        <a:lstStyle/>
        <a:p>
          <a:endParaRPr lang="en-US"/>
        </a:p>
      </dgm:t>
    </dgm:pt>
    <dgm:pt modelId="{427A7536-79CD-4263-830E-1445286BFD34}">
      <dgm:prSet/>
      <dgm:spPr/>
      <dgm:t>
        <a:bodyPr/>
        <a:lstStyle/>
        <a:p>
          <a:r>
            <a:rPr lang="en-US" dirty="0"/>
            <a:t>Design on UI</a:t>
          </a:r>
          <a:r>
            <a:rPr lang="en-US" dirty="0" smtClean="0"/>
            <a:t>, data, process</a:t>
          </a:r>
          <a:endParaRPr lang="en-US" dirty="0"/>
        </a:p>
      </dgm:t>
    </dgm:pt>
    <dgm:pt modelId="{5CAB54F0-BCD7-4E46-B4DA-77ABF9E0E0E2}" type="parTrans" cxnId="{A7590247-8D50-4740-BDEC-8C8AEFCE2F56}">
      <dgm:prSet/>
      <dgm:spPr/>
      <dgm:t>
        <a:bodyPr/>
        <a:lstStyle/>
        <a:p>
          <a:endParaRPr lang="en-US"/>
        </a:p>
      </dgm:t>
    </dgm:pt>
    <dgm:pt modelId="{E04D807E-CE2C-4CDF-8875-D3C26AD1047E}" type="sibTrans" cxnId="{A7590247-8D50-4740-BDEC-8C8AEFCE2F56}">
      <dgm:prSet/>
      <dgm:spPr/>
      <dgm:t>
        <a:bodyPr/>
        <a:lstStyle/>
        <a:p>
          <a:endParaRPr lang="en-US"/>
        </a:p>
      </dgm:t>
    </dgm:pt>
    <dgm:pt modelId="{95E57429-BD7A-413C-B21F-5D17BAA75738}">
      <dgm:prSet/>
      <dgm:spPr/>
      <dgm:t>
        <a:bodyPr/>
        <a:lstStyle/>
        <a:p>
          <a:r>
            <a:rPr lang="en-US"/>
            <a:t>End-Product : System Specification </a:t>
          </a:r>
        </a:p>
      </dgm:t>
    </dgm:pt>
    <dgm:pt modelId="{8D6F393F-15D1-4CE2-B9AA-FA97EA0A43DF}" type="parTrans" cxnId="{E61E7778-A0D2-4043-9E63-74023AEF04BF}">
      <dgm:prSet/>
      <dgm:spPr/>
      <dgm:t>
        <a:bodyPr/>
        <a:lstStyle/>
        <a:p>
          <a:endParaRPr lang="en-US"/>
        </a:p>
      </dgm:t>
    </dgm:pt>
    <dgm:pt modelId="{864109FF-337E-4601-982E-E13DAFB3FF6E}" type="sibTrans" cxnId="{E61E7778-A0D2-4043-9E63-74023AEF04BF}">
      <dgm:prSet/>
      <dgm:spPr/>
      <dgm:t>
        <a:bodyPr/>
        <a:lstStyle/>
        <a:p>
          <a:endParaRPr lang="en-US"/>
        </a:p>
      </dgm:t>
    </dgm:pt>
    <dgm:pt modelId="{5963F3E3-2BD6-4CD5-8BD0-EFBC145ED0A1}">
      <dgm:prSet/>
      <dgm:spPr/>
      <dgm:t>
        <a:bodyPr/>
        <a:lstStyle/>
        <a:p>
          <a:r>
            <a:rPr lang="en-US"/>
            <a:t>Implementation</a:t>
          </a:r>
        </a:p>
      </dgm:t>
    </dgm:pt>
    <dgm:pt modelId="{39B9D156-5D86-4355-8944-25B83A33B955}" type="parTrans" cxnId="{4C7A4330-92A0-4B2D-A742-3F90187D40EE}">
      <dgm:prSet/>
      <dgm:spPr/>
      <dgm:t>
        <a:bodyPr/>
        <a:lstStyle/>
        <a:p>
          <a:endParaRPr lang="en-US"/>
        </a:p>
      </dgm:t>
    </dgm:pt>
    <dgm:pt modelId="{F151AB83-E8ED-44E2-8BFB-1CD0A58F130C}" type="sibTrans" cxnId="{4C7A4330-92A0-4B2D-A742-3F90187D40EE}">
      <dgm:prSet/>
      <dgm:spPr/>
      <dgm:t>
        <a:bodyPr/>
        <a:lstStyle/>
        <a:p>
          <a:endParaRPr lang="en-US"/>
        </a:p>
      </dgm:t>
    </dgm:pt>
    <dgm:pt modelId="{73D47539-C088-4591-910B-6C952EDCB3BD}">
      <dgm:prSet/>
      <dgm:spPr/>
      <dgm:t>
        <a:bodyPr/>
        <a:lstStyle/>
        <a:p>
          <a:r>
            <a:rPr lang="en-US"/>
            <a:t>Acquire hardware and Software </a:t>
          </a:r>
        </a:p>
      </dgm:t>
    </dgm:pt>
    <dgm:pt modelId="{4BCDC8BC-623D-4FB6-ADF8-6F5F398313CB}" type="parTrans" cxnId="{48E70F39-9189-4D29-9F33-CA8B719B305F}">
      <dgm:prSet/>
      <dgm:spPr/>
      <dgm:t>
        <a:bodyPr/>
        <a:lstStyle/>
        <a:p>
          <a:endParaRPr lang="en-US"/>
        </a:p>
      </dgm:t>
    </dgm:pt>
    <dgm:pt modelId="{7D73491F-92F9-4CD6-B286-090B6C74F5B3}" type="sibTrans" cxnId="{48E70F39-9189-4D29-9F33-CA8B719B305F}">
      <dgm:prSet/>
      <dgm:spPr/>
      <dgm:t>
        <a:bodyPr/>
        <a:lstStyle/>
        <a:p>
          <a:endParaRPr lang="en-US"/>
        </a:p>
      </dgm:t>
    </dgm:pt>
    <dgm:pt modelId="{1B8BAC1C-CE40-4397-A8EC-8C15A5F2B9DB}">
      <dgm:prSet/>
      <dgm:spPr/>
      <dgm:t>
        <a:bodyPr/>
        <a:lstStyle/>
        <a:p>
          <a:r>
            <a:rPr lang="en-US"/>
            <a:t>Test the system, train people to use </a:t>
          </a:r>
        </a:p>
      </dgm:t>
    </dgm:pt>
    <dgm:pt modelId="{146366CC-6D39-4324-A41F-2F9DA64EBC13}" type="parTrans" cxnId="{A5D00A72-6919-4F81-830E-0D9D260C638B}">
      <dgm:prSet/>
      <dgm:spPr/>
      <dgm:t>
        <a:bodyPr/>
        <a:lstStyle/>
        <a:p>
          <a:endParaRPr lang="en-US"/>
        </a:p>
      </dgm:t>
    </dgm:pt>
    <dgm:pt modelId="{2B5FD3E2-74CF-41AA-96DB-1626DDF6B8D3}" type="sibTrans" cxnId="{A5D00A72-6919-4F81-830E-0D9D260C638B}">
      <dgm:prSet/>
      <dgm:spPr/>
      <dgm:t>
        <a:bodyPr/>
        <a:lstStyle/>
        <a:p>
          <a:endParaRPr lang="en-US"/>
        </a:p>
      </dgm:t>
    </dgm:pt>
    <dgm:pt modelId="{5970083C-2F5F-4E3B-A809-02A47B8626EF}">
      <dgm:prSet/>
      <dgm:spPr/>
      <dgm:t>
        <a:bodyPr/>
        <a:lstStyle/>
        <a:p>
          <a:r>
            <a:rPr lang="en-US"/>
            <a:t>End-product : Operational System </a:t>
          </a:r>
        </a:p>
      </dgm:t>
    </dgm:pt>
    <dgm:pt modelId="{321BD7F8-F534-4CD1-8565-C02CCED1CE24}" type="parTrans" cxnId="{990B5A87-15EE-4750-93A7-3BCBEC758EAA}">
      <dgm:prSet/>
      <dgm:spPr/>
      <dgm:t>
        <a:bodyPr/>
        <a:lstStyle/>
        <a:p>
          <a:endParaRPr lang="en-US"/>
        </a:p>
      </dgm:t>
    </dgm:pt>
    <dgm:pt modelId="{960DEE19-E294-46BE-A6AF-25B23812B8DB}" type="sibTrans" cxnId="{990B5A87-15EE-4750-93A7-3BCBEC758EAA}">
      <dgm:prSet/>
      <dgm:spPr/>
      <dgm:t>
        <a:bodyPr/>
        <a:lstStyle/>
        <a:p>
          <a:endParaRPr lang="en-US"/>
        </a:p>
      </dgm:t>
    </dgm:pt>
    <dgm:pt modelId="{BC40ED03-4A63-46C5-AA11-4ED9DD8A01ED}">
      <dgm:prSet/>
      <dgm:spPr/>
      <dgm:t>
        <a:bodyPr/>
        <a:lstStyle/>
        <a:p>
          <a:r>
            <a:rPr lang="en-US"/>
            <a:t>Maintenance</a:t>
          </a:r>
        </a:p>
      </dgm:t>
    </dgm:pt>
    <dgm:pt modelId="{6CA31C18-562F-4E0A-AA24-74372B4E360F}" type="parTrans" cxnId="{CFB44496-79EA-4DBD-9CBD-7D6595C9CAD1}">
      <dgm:prSet/>
      <dgm:spPr/>
      <dgm:t>
        <a:bodyPr/>
        <a:lstStyle/>
        <a:p>
          <a:endParaRPr lang="en-US"/>
        </a:p>
      </dgm:t>
    </dgm:pt>
    <dgm:pt modelId="{463691E3-D6C2-4BDC-AB7C-D5EF96B67C9A}" type="sibTrans" cxnId="{CFB44496-79EA-4DBD-9CBD-7D6595C9CAD1}">
      <dgm:prSet/>
      <dgm:spPr/>
      <dgm:t>
        <a:bodyPr/>
        <a:lstStyle/>
        <a:p>
          <a:endParaRPr lang="en-US"/>
        </a:p>
      </dgm:t>
    </dgm:pt>
    <dgm:pt modelId="{65780D23-E5BF-4537-9251-5826680E274A}">
      <dgm:prSet/>
      <dgm:spPr/>
      <dgm:t>
        <a:bodyPr/>
        <a:lstStyle/>
        <a:p>
          <a:r>
            <a:rPr lang="en-US"/>
            <a:t>Monitor,evaluate and modify system as needed </a:t>
          </a:r>
        </a:p>
      </dgm:t>
    </dgm:pt>
    <dgm:pt modelId="{32333AEB-C30C-4DD3-A88E-0C83D5E9AA9E}" type="parTrans" cxnId="{BF8D1864-0D4F-44AC-A437-E4E940DF1B16}">
      <dgm:prSet/>
      <dgm:spPr/>
      <dgm:t>
        <a:bodyPr/>
        <a:lstStyle/>
        <a:p>
          <a:endParaRPr lang="en-US"/>
        </a:p>
      </dgm:t>
    </dgm:pt>
    <dgm:pt modelId="{F6B46BD0-C593-4214-B1E1-91A60A256736}" type="sibTrans" cxnId="{BF8D1864-0D4F-44AC-A437-E4E940DF1B16}">
      <dgm:prSet/>
      <dgm:spPr/>
      <dgm:t>
        <a:bodyPr/>
        <a:lstStyle/>
        <a:p>
          <a:endParaRPr lang="en-US"/>
        </a:p>
      </dgm:t>
    </dgm:pt>
    <dgm:pt modelId="{06B05F65-0FD9-41F8-BB53-CD7C2AAA253F}">
      <dgm:prSet/>
      <dgm:spPr/>
      <dgm:t>
        <a:bodyPr/>
        <a:lstStyle/>
        <a:p>
          <a:r>
            <a:rPr lang="en-US" dirty="0"/>
            <a:t>End-Product : Improved System </a:t>
          </a:r>
        </a:p>
      </dgm:t>
    </dgm:pt>
    <dgm:pt modelId="{BD83FA43-B6AA-4938-95A8-4224A54D78A0}" type="parTrans" cxnId="{FE2DBDDD-FB8B-47D0-A37E-626105B02BEC}">
      <dgm:prSet/>
      <dgm:spPr/>
      <dgm:t>
        <a:bodyPr/>
        <a:lstStyle/>
        <a:p>
          <a:endParaRPr lang="en-US"/>
        </a:p>
      </dgm:t>
    </dgm:pt>
    <dgm:pt modelId="{DC593423-B81E-4B18-9415-7860F088C432}" type="sibTrans" cxnId="{FE2DBDDD-FB8B-47D0-A37E-626105B02BEC}">
      <dgm:prSet/>
      <dgm:spPr/>
      <dgm:t>
        <a:bodyPr/>
        <a:lstStyle/>
        <a:p>
          <a:endParaRPr lang="en-US"/>
        </a:p>
      </dgm:t>
    </dgm:pt>
    <dgm:pt modelId="{5CFAE298-E83E-496B-844E-91E1250EA772}" type="pres">
      <dgm:prSet presAssocID="{10D34B82-E8B9-409F-8A5F-5F0A8E9B99CD}" presName="outerComposite" presStyleCnt="0">
        <dgm:presLayoutVars>
          <dgm:chMax val="5"/>
          <dgm:dir/>
          <dgm:resizeHandles val="exact"/>
        </dgm:presLayoutVars>
      </dgm:prSet>
      <dgm:spPr/>
      <dgm:t>
        <a:bodyPr/>
        <a:lstStyle/>
        <a:p>
          <a:endParaRPr lang="en-MY"/>
        </a:p>
      </dgm:t>
    </dgm:pt>
    <dgm:pt modelId="{E5CB4E0B-5F2C-4286-BA38-C684B7E64732}" type="pres">
      <dgm:prSet presAssocID="{10D34B82-E8B9-409F-8A5F-5F0A8E9B99CD}" presName="dummyMaxCanvas" presStyleCnt="0">
        <dgm:presLayoutVars/>
      </dgm:prSet>
      <dgm:spPr/>
      <dgm:t>
        <a:bodyPr/>
        <a:lstStyle/>
        <a:p>
          <a:endParaRPr lang="en-MY"/>
        </a:p>
      </dgm:t>
    </dgm:pt>
    <dgm:pt modelId="{1D103C2F-DA9A-4E22-B00E-563A28FFB3D1}" type="pres">
      <dgm:prSet presAssocID="{10D34B82-E8B9-409F-8A5F-5F0A8E9B99CD}" presName="FiveNodes_1" presStyleLbl="node1" presStyleIdx="0" presStyleCnt="5">
        <dgm:presLayoutVars>
          <dgm:bulletEnabled val="1"/>
        </dgm:presLayoutVars>
      </dgm:prSet>
      <dgm:spPr/>
      <dgm:t>
        <a:bodyPr/>
        <a:lstStyle/>
        <a:p>
          <a:endParaRPr lang="en-MY"/>
        </a:p>
      </dgm:t>
    </dgm:pt>
    <dgm:pt modelId="{9A5E189C-2C1E-4480-BAFD-0B708D6EE431}" type="pres">
      <dgm:prSet presAssocID="{10D34B82-E8B9-409F-8A5F-5F0A8E9B99CD}" presName="FiveNodes_2" presStyleLbl="node1" presStyleIdx="1" presStyleCnt="5">
        <dgm:presLayoutVars>
          <dgm:bulletEnabled val="1"/>
        </dgm:presLayoutVars>
      </dgm:prSet>
      <dgm:spPr/>
      <dgm:t>
        <a:bodyPr/>
        <a:lstStyle/>
        <a:p>
          <a:endParaRPr lang="en-MY"/>
        </a:p>
      </dgm:t>
    </dgm:pt>
    <dgm:pt modelId="{67C1694D-FBF3-4C56-8A6F-9F1FD6037808}" type="pres">
      <dgm:prSet presAssocID="{10D34B82-E8B9-409F-8A5F-5F0A8E9B99CD}" presName="FiveNodes_3" presStyleLbl="node1" presStyleIdx="2" presStyleCnt="5">
        <dgm:presLayoutVars>
          <dgm:bulletEnabled val="1"/>
        </dgm:presLayoutVars>
      </dgm:prSet>
      <dgm:spPr/>
      <dgm:t>
        <a:bodyPr/>
        <a:lstStyle/>
        <a:p>
          <a:endParaRPr lang="en-MY"/>
        </a:p>
      </dgm:t>
    </dgm:pt>
    <dgm:pt modelId="{F8659039-8222-4745-B52A-122931E837FD}" type="pres">
      <dgm:prSet presAssocID="{10D34B82-E8B9-409F-8A5F-5F0A8E9B99CD}" presName="FiveNodes_4" presStyleLbl="node1" presStyleIdx="3" presStyleCnt="5">
        <dgm:presLayoutVars>
          <dgm:bulletEnabled val="1"/>
        </dgm:presLayoutVars>
      </dgm:prSet>
      <dgm:spPr/>
      <dgm:t>
        <a:bodyPr/>
        <a:lstStyle/>
        <a:p>
          <a:endParaRPr lang="en-MY"/>
        </a:p>
      </dgm:t>
    </dgm:pt>
    <dgm:pt modelId="{3E7DD829-3C0F-4E50-9970-F4FB23A1F716}" type="pres">
      <dgm:prSet presAssocID="{10D34B82-E8B9-409F-8A5F-5F0A8E9B99CD}" presName="FiveNodes_5" presStyleLbl="node1" presStyleIdx="4" presStyleCnt="5">
        <dgm:presLayoutVars>
          <dgm:bulletEnabled val="1"/>
        </dgm:presLayoutVars>
      </dgm:prSet>
      <dgm:spPr/>
      <dgm:t>
        <a:bodyPr/>
        <a:lstStyle/>
        <a:p>
          <a:endParaRPr lang="en-MY"/>
        </a:p>
      </dgm:t>
    </dgm:pt>
    <dgm:pt modelId="{683A445E-6340-4D23-B07D-5403E400203C}" type="pres">
      <dgm:prSet presAssocID="{10D34B82-E8B9-409F-8A5F-5F0A8E9B99CD}" presName="FiveConn_1-2" presStyleLbl="fgAccFollowNode1" presStyleIdx="0" presStyleCnt="4">
        <dgm:presLayoutVars>
          <dgm:bulletEnabled val="1"/>
        </dgm:presLayoutVars>
      </dgm:prSet>
      <dgm:spPr/>
      <dgm:t>
        <a:bodyPr/>
        <a:lstStyle/>
        <a:p>
          <a:endParaRPr lang="en-MY"/>
        </a:p>
      </dgm:t>
    </dgm:pt>
    <dgm:pt modelId="{B3F9BC12-9432-4DCF-89D7-DF51BA102512}" type="pres">
      <dgm:prSet presAssocID="{10D34B82-E8B9-409F-8A5F-5F0A8E9B99CD}" presName="FiveConn_2-3" presStyleLbl="fgAccFollowNode1" presStyleIdx="1" presStyleCnt="4">
        <dgm:presLayoutVars>
          <dgm:bulletEnabled val="1"/>
        </dgm:presLayoutVars>
      </dgm:prSet>
      <dgm:spPr/>
      <dgm:t>
        <a:bodyPr/>
        <a:lstStyle/>
        <a:p>
          <a:endParaRPr lang="en-MY"/>
        </a:p>
      </dgm:t>
    </dgm:pt>
    <dgm:pt modelId="{4BC6D0B1-16DF-48A6-8DAC-3812D8692593}" type="pres">
      <dgm:prSet presAssocID="{10D34B82-E8B9-409F-8A5F-5F0A8E9B99CD}" presName="FiveConn_3-4" presStyleLbl="fgAccFollowNode1" presStyleIdx="2" presStyleCnt="4">
        <dgm:presLayoutVars>
          <dgm:bulletEnabled val="1"/>
        </dgm:presLayoutVars>
      </dgm:prSet>
      <dgm:spPr/>
      <dgm:t>
        <a:bodyPr/>
        <a:lstStyle/>
        <a:p>
          <a:endParaRPr lang="en-MY"/>
        </a:p>
      </dgm:t>
    </dgm:pt>
    <dgm:pt modelId="{5BD4FCCC-9174-44C6-B64D-BE914831A8DB}" type="pres">
      <dgm:prSet presAssocID="{10D34B82-E8B9-409F-8A5F-5F0A8E9B99CD}" presName="FiveConn_4-5" presStyleLbl="fgAccFollowNode1" presStyleIdx="3" presStyleCnt="4">
        <dgm:presLayoutVars>
          <dgm:bulletEnabled val="1"/>
        </dgm:presLayoutVars>
      </dgm:prSet>
      <dgm:spPr/>
      <dgm:t>
        <a:bodyPr/>
        <a:lstStyle/>
        <a:p>
          <a:endParaRPr lang="en-MY"/>
        </a:p>
      </dgm:t>
    </dgm:pt>
    <dgm:pt modelId="{C454B59E-96E4-40CE-972A-EC9A7D27E91D}" type="pres">
      <dgm:prSet presAssocID="{10D34B82-E8B9-409F-8A5F-5F0A8E9B99CD}" presName="FiveNodes_1_text" presStyleLbl="node1" presStyleIdx="4" presStyleCnt="5">
        <dgm:presLayoutVars>
          <dgm:bulletEnabled val="1"/>
        </dgm:presLayoutVars>
      </dgm:prSet>
      <dgm:spPr/>
      <dgm:t>
        <a:bodyPr/>
        <a:lstStyle/>
        <a:p>
          <a:endParaRPr lang="en-MY"/>
        </a:p>
      </dgm:t>
    </dgm:pt>
    <dgm:pt modelId="{10962B48-7490-4D69-92B8-806D43B14665}" type="pres">
      <dgm:prSet presAssocID="{10D34B82-E8B9-409F-8A5F-5F0A8E9B99CD}" presName="FiveNodes_2_text" presStyleLbl="node1" presStyleIdx="4" presStyleCnt="5">
        <dgm:presLayoutVars>
          <dgm:bulletEnabled val="1"/>
        </dgm:presLayoutVars>
      </dgm:prSet>
      <dgm:spPr/>
      <dgm:t>
        <a:bodyPr/>
        <a:lstStyle/>
        <a:p>
          <a:endParaRPr lang="en-MY"/>
        </a:p>
      </dgm:t>
    </dgm:pt>
    <dgm:pt modelId="{28BCF293-35DD-4BB4-A537-9279EC7D7D1F}" type="pres">
      <dgm:prSet presAssocID="{10D34B82-E8B9-409F-8A5F-5F0A8E9B99CD}" presName="FiveNodes_3_text" presStyleLbl="node1" presStyleIdx="4" presStyleCnt="5">
        <dgm:presLayoutVars>
          <dgm:bulletEnabled val="1"/>
        </dgm:presLayoutVars>
      </dgm:prSet>
      <dgm:spPr/>
      <dgm:t>
        <a:bodyPr/>
        <a:lstStyle/>
        <a:p>
          <a:endParaRPr lang="en-MY"/>
        </a:p>
      </dgm:t>
    </dgm:pt>
    <dgm:pt modelId="{DD7DBC52-60E7-4912-9686-7B0FB2BF1C2D}" type="pres">
      <dgm:prSet presAssocID="{10D34B82-E8B9-409F-8A5F-5F0A8E9B99CD}" presName="FiveNodes_4_text" presStyleLbl="node1" presStyleIdx="4" presStyleCnt="5">
        <dgm:presLayoutVars>
          <dgm:bulletEnabled val="1"/>
        </dgm:presLayoutVars>
      </dgm:prSet>
      <dgm:spPr/>
      <dgm:t>
        <a:bodyPr/>
        <a:lstStyle/>
        <a:p>
          <a:endParaRPr lang="en-MY"/>
        </a:p>
      </dgm:t>
    </dgm:pt>
    <dgm:pt modelId="{F081BFE0-58F5-4FC3-977D-EBBDADE01717}" type="pres">
      <dgm:prSet presAssocID="{10D34B82-E8B9-409F-8A5F-5F0A8E9B99CD}" presName="FiveNodes_5_text" presStyleLbl="node1" presStyleIdx="4" presStyleCnt="5">
        <dgm:presLayoutVars>
          <dgm:bulletEnabled val="1"/>
        </dgm:presLayoutVars>
      </dgm:prSet>
      <dgm:spPr/>
      <dgm:t>
        <a:bodyPr/>
        <a:lstStyle/>
        <a:p>
          <a:endParaRPr lang="en-MY"/>
        </a:p>
      </dgm:t>
    </dgm:pt>
  </dgm:ptLst>
  <dgm:cxnLst>
    <dgm:cxn modelId="{8F459913-C128-4C53-871A-9D125ECCAECB}" type="presOf" srcId="{575D2A7A-A897-496E-AB80-69712FCCD008}" destId="{67C1694D-FBF3-4C56-8A6F-9F1FD6037808}" srcOrd="0" destOrd="1" presId="urn:microsoft.com/office/officeart/2005/8/layout/vProcess5"/>
    <dgm:cxn modelId="{785BA000-A66E-465F-913A-A0B6CF175AD7}" type="presOf" srcId="{E57FAB8F-70B0-4761-80C5-DA8D6AC01A56}" destId="{67C1694D-FBF3-4C56-8A6F-9F1FD6037808}" srcOrd="0" destOrd="0" presId="urn:microsoft.com/office/officeart/2005/8/layout/vProcess5"/>
    <dgm:cxn modelId="{E2BEAA9F-46FA-4740-B8A8-DC627ED3F431}" type="presOf" srcId="{F7B03B91-053D-40E4-841A-C0B179B700A0}" destId="{4BC6D0B1-16DF-48A6-8DAC-3812D8692593}" srcOrd="0" destOrd="0" presId="urn:microsoft.com/office/officeart/2005/8/layout/vProcess5"/>
    <dgm:cxn modelId="{AFC6B0EB-0407-4FDA-9900-D6D293546561}" type="presOf" srcId="{DFA32BB6-DE91-45C8-91D4-8429B492C84D}" destId="{9A5E189C-2C1E-4480-BAFD-0B708D6EE431}" srcOrd="0" destOrd="0" presId="urn:microsoft.com/office/officeart/2005/8/layout/vProcess5"/>
    <dgm:cxn modelId="{44DE7704-60F9-4ADF-B851-9EF05CB14E00}" srcId="{DFA32BB6-DE91-45C8-91D4-8429B492C84D}" destId="{630255BB-0672-43BC-8BBD-D77FDB2371D2}" srcOrd="0" destOrd="0" parTransId="{E7617236-9C62-4321-94AD-D6C1294752B3}" sibTransId="{F84DF0A5-1976-41F0-B108-895CF7D9F470}"/>
    <dgm:cxn modelId="{CEE7AC81-58F0-4F1D-97DE-ED6D7B3D278F}" type="presOf" srcId="{1B8BAC1C-CE40-4397-A8EC-8C15A5F2B9DB}" destId="{F8659039-8222-4745-B52A-122931E837FD}" srcOrd="0" destOrd="2" presId="urn:microsoft.com/office/officeart/2005/8/layout/vProcess5"/>
    <dgm:cxn modelId="{10AE74E6-AAAA-4EC2-BD9C-659032FB1C4F}" type="presOf" srcId="{1B8BAC1C-CE40-4397-A8EC-8C15A5F2B9DB}" destId="{DD7DBC52-60E7-4912-9686-7B0FB2BF1C2D}" srcOrd="1" destOrd="2" presId="urn:microsoft.com/office/officeart/2005/8/layout/vProcess5"/>
    <dgm:cxn modelId="{A5D00A72-6919-4F81-830E-0D9D260C638B}" srcId="{5963F3E3-2BD6-4CD5-8BD0-EFBC145ED0A1}" destId="{1B8BAC1C-CE40-4397-A8EC-8C15A5F2B9DB}" srcOrd="1" destOrd="0" parTransId="{146366CC-6D39-4324-A41F-2F9DA64EBC13}" sibTransId="{2B5FD3E2-74CF-41AA-96DB-1626DDF6B8D3}"/>
    <dgm:cxn modelId="{CFB44496-79EA-4DBD-9CBD-7D6595C9CAD1}" srcId="{10D34B82-E8B9-409F-8A5F-5F0A8E9B99CD}" destId="{BC40ED03-4A63-46C5-AA11-4ED9DD8A01ED}" srcOrd="4" destOrd="0" parTransId="{6CA31C18-562F-4E0A-AA24-74372B4E360F}" sibTransId="{463691E3-D6C2-4BDC-AB7C-D5EF96B67C9A}"/>
    <dgm:cxn modelId="{977C9FED-98EC-4866-9045-44329735B88D}" type="presOf" srcId="{BC40ED03-4A63-46C5-AA11-4ED9DD8A01ED}" destId="{3E7DD829-3C0F-4E50-9970-F4FB23A1F716}" srcOrd="0" destOrd="0" presId="urn:microsoft.com/office/officeart/2005/8/layout/vProcess5"/>
    <dgm:cxn modelId="{FA421B6B-EAB5-434F-93A5-1CF37978E85C}" type="presOf" srcId="{73D47539-C088-4591-910B-6C952EDCB3BD}" destId="{DD7DBC52-60E7-4912-9686-7B0FB2BF1C2D}" srcOrd="1" destOrd="1" presId="urn:microsoft.com/office/officeart/2005/8/layout/vProcess5"/>
    <dgm:cxn modelId="{48E70F39-9189-4D29-9F33-CA8B719B305F}" srcId="{5963F3E3-2BD6-4CD5-8BD0-EFBC145ED0A1}" destId="{73D47539-C088-4591-910B-6C952EDCB3BD}" srcOrd="0" destOrd="0" parTransId="{4BCDC8BC-623D-4FB6-ADF8-6F5F398313CB}" sibTransId="{7D73491F-92F9-4CD6-B286-090B6C74F5B3}"/>
    <dgm:cxn modelId="{D9B97693-BD4B-484B-A6AB-849899B61C2D}" type="presOf" srcId="{49D1295A-AB4B-4CC9-8F3F-A295B9233A82}" destId="{C454B59E-96E4-40CE-972A-EC9A7D27E91D}" srcOrd="1" destOrd="1" presId="urn:microsoft.com/office/officeart/2005/8/layout/vProcess5"/>
    <dgm:cxn modelId="{AC8385A1-80CA-40A1-8B8B-81EA740D79B7}" type="presOf" srcId="{42C9F232-DD64-4591-9EEB-6D149847EC0C}" destId="{1D103C2F-DA9A-4E22-B00E-563A28FFB3D1}" srcOrd="0" destOrd="0" presId="urn:microsoft.com/office/officeart/2005/8/layout/vProcess5"/>
    <dgm:cxn modelId="{E06C3E72-C5BD-44C1-8AF4-EA547207E6EC}" type="presOf" srcId="{630255BB-0672-43BC-8BBD-D77FDB2371D2}" destId="{10962B48-7490-4D69-92B8-806D43B14665}" srcOrd="1" destOrd="1" presId="urn:microsoft.com/office/officeart/2005/8/layout/vProcess5"/>
    <dgm:cxn modelId="{DB34ADDA-E5C4-41BA-966A-99DE00E10C2B}" type="presOf" srcId="{575D2A7A-A897-496E-AB80-69712FCCD008}" destId="{28BCF293-35DD-4BB4-A537-9279EC7D7D1F}" srcOrd="1" destOrd="1" presId="urn:microsoft.com/office/officeart/2005/8/layout/vProcess5"/>
    <dgm:cxn modelId="{764451E4-79E2-4929-9C94-9E60F40C231D}" type="presOf" srcId="{06B05F65-0FD9-41F8-BB53-CD7C2AAA253F}" destId="{F081BFE0-58F5-4FC3-977D-EBBDADE01717}" srcOrd="1" destOrd="2" presId="urn:microsoft.com/office/officeart/2005/8/layout/vProcess5"/>
    <dgm:cxn modelId="{648A9702-966C-4C9C-A592-E0C550297454}" type="presOf" srcId="{315AE262-295C-4C0F-904E-3E5AADEC1CF1}" destId="{B3F9BC12-9432-4DCF-89D7-DF51BA102512}" srcOrd="0" destOrd="0" presId="urn:microsoft.com/office/officeart/2005/8/layout/vProcess5"/>
    <dgm:cxn modelId="{5FADA004-F207-49E2-B32E-FA47FDFBDDE7}" srcId="{42C9F232-DD64-4591-9EEB-6D149847EC0C}" destId="{49D1295A-AB4B-4CC9-8F3F-A295B9233A82}" srcOrd="0" destOrd="0" parTransId="{864B175A-78EE-4B8C-9A5E-E0178DB4DFF1}" sibTransId="{F0E3DEDE-EB26-4AF1-8D0D-91EB2E74A45D}"/>
    <dgm:cxn modelId="{D631C4A8-D1FA-4030-B673-57A56C6E744C}" type="presOf" srcId="{95E57429-BD7A-413C-B21F-5D17BAA75738}" destId="{28BCF293-35DD-4BB4-A537-9279EC7D7D1F}" srcOrd="1" destOrd="3" presId="urn:microsoft.com/office/officeart/2005/8/layout/vProcess5"/>
    <dgm:cxn modelId="{933F82AE-1F4E-4BDB-AADD-DADE215B22DC}" type="presOf" srcId="{862C2F35-EFA0-48F8-B13D-E6A378272421}" destId="{C454B59E-96E4-40CE-972A-EC9A7D27E91D}" srcOrd="1" destOrd="2" presId="urn:microsoft.com/office/officeart/2005/8/layout/vProcess5"/>
    <dgm:cxn modelId="{334432CD-D020-4DB1-A49A-50223A7A0594}" type="presOf" srcId="{862C2F35-EFA0-48F8-B13D-E6A378272421}" destId="{1D103C2F-DA9A-4E22-B00E-563A28FFB3D1}" srcOrd="0" destOrd="2" presId="urn:microsoft.com/office/officeart/2005/8/layout/vProcess5"/>
    <dgm:cxn modelId="{6C230340-F176-4BA7-A3C3-965D998E2996}" type="presOf" srcId="{73D47539-C088-4591-910B-6C952EDCB3BD}" destId="{F8659039-8222-4745-B52A-122931E837FD}" srcOrd="0" destOrd="1" presId="urn:microsoft.com/office/officeart/2005/8/layout/vProcess5"/>
    <dgm:cxn modelId="{61B85EF8-BD17-49FC-9B77-055E2757FA71}" type="presOf" srcId="{2DD2C913-0699-44A7-AC2C-B3568A7381D0}" destId="{9A5E189C-2C1E-4480-BAFD-0B708D6EE431}" srcOrd="0" destOrd="2" presId="urn:microsoft.com/office/officeart/2005/8/layout/vProcess5"/>
    <dgm:cxn modelId="{51AF3BE3-3E46-4044-B933-0DC28666FE76}" type="presOf" srcId="{011D2169-1644-4B04-978E-F8580310CD2E}" destId="{1D103C2F-DA9A-4E22-B00E-563A28FFB3D1}" srcOrd="0" destOrd="3" presId="urn:microsoft.com/office/officeart/2005/8/layout/vProcess5"/>
    <dgm:cxn modelId="{680D6BD7-ECD0-4740-84E0-76FD13946BCB}" type="presOf" srcId="{630255BB-0672-43BC-8BBD-D77FDB2371D2}" destId="{9A5E189C-2C1E-4480-BAFD-0B708D6EE431}" srcOrd="0" destOrd="1" presId="urn:microsoft.com/office/officeart/2005/8/layout/vProcess5"/>
    <dgm:cxn modelId="{90EE1C34-D47B-41EB-92D1-3B5B83D8C203}" type="presOf" srcId="{427A7536-79CD-4263-830E-1445286BFD34}" destId="{67C1694D-FBF3-4C56-8A6F-9F1FD6037808}" srcOrd="0" destOrd="2" presId="urn:microsoft.com/office/officeart/2005/8/layout/vProcess5"/>
    <dgm:cxn modelId="{B57E9684-3A98-4C98-B703-2C29E4320DC6}" type="presOf" srcId="{011D2169-1644-4B04-978E-F8580310CD2E}" destId="{C454B59E-96E4-40CE-972A-EC9A7D27E91D}" srcOrd="1" destOrd="3" presId="urn:microsoft.com/office/officeart/2005/8/layout/vProcess5"/>
    <dgm:cxn modelId="{E61E7778-A0D2-4043-9E63-74023AEF04BF}" srcId="{E57FAB8F-70B0-4761-80C5-DA8D6AC01A56}" destId="{95E57429-BD7A-413C-B21F-5D17BAA75738}" srcOrd="2" destOrd="0" parTransId="{8D6F393F-15D1-4CE2-B9AA-FA97EA0A43DF}" sibTransId="{864109FF-337E-4601-982E-E13DAFB3FF6E}"/>
    <dgm:cxn modelId="{6CBA8045-C3BA-4AEA-B24C-E9E5FE8AA55D}" type="presOf" srcId="{06B05F65-0FD9-41F8-BB53-CD7C2AAA253F}" destId="{3E7DD829-3C0F-4E50-9970-F4FB23A1F716}" srcOrd="0" destOrd="2" presId="urn:microsoft.com/office/officeart/2005/8/layout/vProcess5"/>
    <dgm:cxn modelId="{A7590247-8D50-4740-BDEC-8C8AEFCE2F56}" srcId="{E57FAB8F-70B0-4761-80C5-DA8D6AC01A56}" destId="{427A7536-79CD-4263-830E-1445286BFD34}" srcOrd="1" destOrd="0" parTransId="{5CAB54F0-BCD7-4E46-B4DA-77ABF9E0E0E2}" sibTransId="{E04D807E-CE2C-4CDF-8875-D3C26AD1047E}"/>
    <dgm:cxn modelId="{AD5252D7-1EE1-4523-85A0-36C8D6C0CE67}" type="presOf" srcId="{49D1295A-AB4B-4CC9-8F3F-A295B9233A82}" destId="{1D103C2F-DA9A-4E22-B00E-563A28FFB3D1}" srcOrd="0" destOrd="1" presId="urn:microsoft.com/office/officeart/2005/8/layout/vProcess5"/>
    <dgm:cxn modelId="{BF8D1864-0D4F-44AC-A437-E4E940DF1B16}" srcId="{BC40ED03-4A63-46C5-AA11-4ED9DD8A01ED}" destId="{65780D23-E5BF-4537-9251-5826680E274A}" srcOrd="0" destOrd="0" parTransId="{32333AEB-C30C-4DD3-A88E-0C83D5E9AA9E}" sibTransId="{F6B46BD0-C593-4214-B1E1-91A60A256736}"/>
    <dgm:cxn modelId="{0D748138-358C-4B10-BF7B-8CE2A665BE33}" type="presOf" srcId="{2DD2C913-0699-44A7-AC2C-B3568A7381D0}" destId="{10962B48-7490-4D69-92B8-806D43B14665}" srcOrd="1" destOrd="2" presId="urn:microsoft.com/office/officeart/2005/8/layout/vProcess5"/>
    <dgm:cxn modelId="{1B9ABDF6-CF12-4134-BE5F-3E4952EB7951}" srcId="{42C9F232-DD64-4591-9EEB-6D149847EC0C}" destId="{862C2F35-EFA0-48F8-B13D-E6A378272421}" srcOrd="1" destOrd="0" parTransId="{3EDF2191-BC9C-4DBD-B669-D698AA70C2C4}" sibTransId="{569A4C34-B256-49D2-9DF7-5B940328251C}"/>
    <dgm:cxn modelId="{A2520E5A-1C32-4FD5-AD6F-43417180E157}" type="presOf" srcId="{F151AB83-E8ED-44E2-8BFB-1CD0A58F130C}" destId="{5BD4FCCC-9174-44C6-B64D-BE914831A8DB}" srcOrd="0" destOrd="0" presId="urn:microsoft.com/office/officeart/2005/8/layout/vProcess5"/>
    <dgm:cxn modelId="{E9C435BE-443C-4634-840C-BD38F689758E}" type="presOf" srcId="{C89ECED4-B2D6-4367-A7DF-824DABC6DF30}" destId="{683A445E-6340-4D23-B07D-5403E400203C}" srcOrd="0" destOrd="0" presId="urn:microsoft.com/office/officeart/2005/8/layout/vProcess5"/>
    <dgm:cxn modelId="{990B5A87-15EE-4750-93A7-3BCBEC758EAA}" srcId="{5963F3E3-2BD6-4CD5-8BD0-EFBC145ED0A1}" destId="{5970083C-2F5F-4E3B-A809-02A47B8626EF}" srcOrd="2" destOrd="0" parTransId="{321BD7F8-F534-4CD1-8565-C02CCED1CE24}" sibTransId="{960DEE19-E294-46BE-A6AF-25B23812B8DB}"/>
    <dgm:cxn modelId="{3F0E9FC3-16B3-4230-A0F7-E2AD515A2E0F}" srcId="{DFA32BB6-DE91-45C8-91D4-8429B492C84D}" destId="{2DD2C913-0699-44A7-AC2C-B3568A7381D0}" srcOrd="1" destOrd="0" parTransId="{B3C0F35F-AA7F-4C2B-8B90-BB8669AFAFBC}" sibTransId="{68952D64-EB8B-4873-9855-E84DB30F28DD}"/>
    <dgm:cxn modelId="{4682D30A-FBC6-4000-A5F4-6D38E4210C81}" type="presOf" srcId="{5963F3E3-2BD6-4CD5-8BD0-EFBC145ED0A1}" destId="{F8659039-8222-4745-B52A-122931E837FD}" srcOrd="0" destOrd="0" presId="urn:microsoft.com/office/officeart/2005/8/layout/vProcess5"/>
    <dgm:cxn modelId="{38358D1D-A6CC-4A5A-8797-8CA0F79755E7}" type="presOf" srcId="{5970083C-2F5F-4E3B-A809-02A47B8626EF}" destId="{F8659039-8222-4745-B52A-122931E837FD}" srcOrd="0" destOrd="3" presId="urn:microsoft.com/office/officeart/2005/8/layout/vProcess5"/>
    <dgm:cxn modelId="{224C397D-CD01-4DF7-880C-3925D9DC0AC9}" type="presOf" srcId="{5963F3E3-2BD6-4CD5-8BD0-EFBC145ED0A1}" destId="{DD7DBC52-60E7-4912-9686-7B0FB2BF1C2D}" srcOrd="1" destOrd="0" presId="urn:microsoft.com/office/officeart/2005/8/layout/vProcess5"/>
    <dgm:cxn modelId="{27F12654-7319-4C0B-92B3-4DF38F4310F3}" type="presOf" srcId="{95E57429-BD7A-413C-B21F-5D17BAA75738}" destId="{67C1694D-FBF3-4C56-8A6F-9F1FD6037808}" srcOrd="0" destOrd="3" presId="urn:microsoft.com/office/officeart/2005/8/layout/vProcess5"/>
    <dgm:cxn modelId="{83B9C19E-98D8-4F03-8742-A9D4F45F16B0}" srcId="{E57FAB8F-70B0-4761-80C5-DA8D6AC01A56}" destId="{575D2A7A-A897-496E-AB80-69712FCCD008}" srcOrd="0" destOrd="0" parTransId="{A766ABCA-409A-44E5-8680-8C5B5AF6E874}" sibTransId="{B39CA819-EFD8-4BD7-827F-7C07A6B5B8E1}"/>
    <dgm:cxn modelId="{16282857-4CAF-45E2-99DC-EE392B6FCB84}" type="presOf" srcId="{DFA32BB6-DE91-45C8-91D4-8429B492C84D}" destId="{10962B48-7490-4D69-92B8-806D43B14665}" srcOrd="1" destOrd="0" presId="urn:microsoft.com/office/officeart/2005/8/layout/vProcess5"/>
    <dgm:cxn modelId="{A50D5E43-DF3D-4F27-93F7-D7015A65C792}" srcId="{42C9F232-DD64-4591-9EEB-6D149847EC0C}" destId="{011D2169-1644-4B04-978E-F8580310CD2E}" srcOrd="2" destOrd="0" parTransId="{6B2D6D6C-8A6C-4AF2-AE7D-0CDA1427B5DD}" sibTransId="{0FDDF407-61A9-4C93-A1EA-054C05CFAFD6}"/>
    <dgm:cxn modelId="{03246C84-1776-4366-8EFD-A8EC59F306F6}" srcId="{10D34B82-E8B9-409F-8A5F-5F0A8E9B99CD}" destId="{DFA32BB6-DE91-45C8-91D4-8429B492C84D}" srcOrd="1" destOrd="0" parTransId="{043E0D25-1F5B-4982-9065-95E618031D73}" sibTransId="{315AE262-295C-4C0F-904E-3E5AADEC1CF1}"/>
    <dgm:cxn modelId="{D487308A-3001-4E57-9C4A-3A11F17E4E64}" type="presOf" srcId="{65780D23-E5BF-4537-9251-5826680E274A}" destId="{3E7DD829-3C0F-4E50-9970-F4FB23A1F716}" srcOrd="0" destOrd="1" presId="urn:microsoft.com/office/officeart/2005/8/layout/vProcess5"/>
    <dgm:cxn modelId="{28946AE8-EEC9-4571-A33C-31360FB541F2}" srcId="{10D34B82-E8B9-409F-8A5F-5F0A8E9B99CD}" destId="{42C9F232-DD64-4591-9EEB-6D149847EC0C}" srcOrd="0" destOrd="0" parTransId="{C127DF97-594E-4B4C-B2FF-74B3C51A4897}" sibTransId="{C89ECED4-B2D6-4367-A7DF-824DABC6DF30}"/>
    <dgm:cxn modelId="{48035E57-EA84-4F68-9566-8A8060C8F83D}" type="presOf" srcId="{427A7536-79CD-4263-830E-1445286BFD34}" destId="{28BCF293-35DD-4BB4-A537-9279EC7D7D1F}" srcOrd="1" destOrd="2" presId="urn:microsoft.com/office/officeart/2005/8/layout/vProcess5"/>
    <dgm:cxn modelId="{C90418B1-D33A-4BC7-8B5F-470188ADF9A9}" type="presOf" srcId="{5970083C-2F5F-4E3B-A809-02A47B8626EF}" destId="{DD7DBC52-60E7-4912-9686-7B0FB2BF1C2D}" srcOrd="1" destOrd="3" presId="urn:microsoft.com/office/officeart/2005/8/layout/vProcess5"/>
    <dgm:cxn modelId="{820EFC5C-C404-4C2F-A40A-40B383CFBF8D}" type="presOf" srcId="{10D34B82-E8B9-409F-8A5F-5F0A8E9B99CD}" destId="{5CFAE298-E83E-496B-844E-91E1250EA772}" srcOrd="0" destOrd="0" presId="urn:microsoft.com/office/officeart/2005/8/layout/vProcess5"/>
    <dgm:cxn modelId="{06D1DD2F-6994-4D9A-AA05-09ED32FDC584}" type="presOf" srcId="{42C9F232-DD64-4591-9EEB-6D149847EC0C}" destId="{C454B59E-96E4-40CE-972A-EC9A7D27E91D}" srcOrd="1" destOrd="0" presId="urn:microsoft.com/office/officeart/2005/8/layout/vProcess5"/>
    <dgm:cxn modelId="{F597C7B5-7B8F-4956-A701-F5275D9911FD}" srcId="{10D34B82-E8B9-409F-8A5F-5F0A8E9B99CD}" destId="{E57FAB8F-70B0-4761-80C5-DA8D6AC01A56}" srcOrd="2" destOrd="0" parTransId="{96A2809D-CCDC-41C6-A6DE-482A59A126C5}" sibTransId="{F7B03B91-053D-40E4-841A-C0B179B700A0}"/>
    <dgm:cxn modelId="{4C7A4330-92A0-4B2D-A742-3F90187D40EE}" srcId="{10D34B82-E8B9-409F-8A5F-5F0A8E9B99CD}" destId="{5963F3E3-2BD6-4CD5-8BD0-EFBC145ED0A1}" srcOrd="3" destOrd="0" parTransId="{39B9D156-5D86-4355-8944-25B83A33B955}" sibTransId="{F151AB83-E8ED-44E2-8BFB-1CD0A58F130C}"/>
    <dgm:cxn modelId="{80DFC558-4FA0-42D0-8C9B-1651A98A499E}" type="presOf" srcId="{65780D23-E5BF-4537-9251-5826680E274A}" destId="{F081BFE0-58F5-4FC3-977D-EBBDADE01717}" srcOrd="1" destOrd="1" presId="urn:microsoft.com/office/officeart/2005/8/layout/vProcess5"/>
    <dgm:cxn modelId="{FE2DBDDD-FB8B-47D0-A37E-626105B02BEC}" srcId="{BC40ED03-4A63-46C5-AA11-4ED9DD8A01ED}" destId="{06B05F65-0FD9-41F8-BB53-CD7C2AAA253F}" srcOrd="1" destOrd="0" parTransId="{BD83FA43-B6AA-4938-95A8-4224A54D78A0}" sibTransId="{DC593423-B81E-4B18-9415-7860F088C432}"/>
    <dgm:cxn modelId="{7B9227FA-1CB4-43B2-9C38-F256878D6BC2}" type="presOf" srcId="{E57FAB8F-70B0-4761-80C5-DA8D6AC01A56}" destId="{28BCF293-35DD-4BB4-A537-9279EC7D7D1F}" srcOrd="1" destOrd="0" presId="urn:microsoft.com/office/officeart/2005/8/layout/vProcess5"/>
    <dgm:cxn modelId="{7F9B6D4A-F726-48D0-B6D7-BC297ADFC8FC}" type="presOf" srcId="{BC40ED03-4A63-46C5-AA11-4ED9DD8A01ED}" destId="{F081BFE0-58F5-4FC3-977D-EBBDADE01717}" srcOrd="1" destOrd="0" presId="urn:microsoft.com/office/officeart/2005/8/layout/vProcess5"/>
    <dgm:cxn modelId="{87858DF5-DBB8-44E2-B2F2-3A69C3052C07}" type="presParOf" srcId="{5CFAE298-E83E-496B-844E-91E1250EA772}" destId="{E5CB4E0B-5F2C-4286-BA38-C684B7E64732}" srcOrd="0" destOrd="0" presId="urn:microsoft.com/office/officeart/2005/8/layout/vProcess5"/>
    <dgm:cxn modelId="{CF90E35A-2F94-4C8C-9AF5-7943122D137A}" type="presParOf" srcId="{5CFAE298-E83E-496B-844E-91E1250EA772}" destId="{1D103C2F-DA9A-4E22-B00E-563A28FFB3D1}" srcOrd="1" destOrd="0" presId="urn:microsoft.com/office/officeart/2005/8/layout/vProcess5"/>
    <dgm:cxn modelId="{1E9C1EA6-ADD0-446E-8447-400243226966}" type="presParOf" srcId="{5CFAE298-E83E-496B-844E-91E1250EA772}" destId="{9A5E189C-2C1E-4480-BAFD-0B708D6EE431}" srcOrd="2" destOrd="0" presId="urn:microsoft.com/office/officeart/2005/8/layout/vProcess5"/>
    <dgm:cxn modelId="{E68F0160-DD6A-4A39-81E4-83860D51502C}" type="presParOf" srcId="{5CFAE298-E83E-496B-844E-91E1250EA772}" destId="{67C1694D-FBF3-4C56-8A6F-9F1FD6037808}" srcOrd="3" destOrd="0" presId="urn:microsoft.com/office/officeart/2005/8/layout/vProcess5"/>
    <dgm:cxn modelId="{F7FB6D81-4A33-42A9-B039-8E2D0D74E453}" type="presParOf" srcId="{5CFAE298-E83E-496B-844E-91E1250EA772}" destId="{F8659039-8222-4745-B52A-122931E837FD}" srcOrd="4" destOrd="0" presId="urn:microsoft.com/office/officeart/2005/8/layout/vProcess5"/>
    <dgm:cxn modelId="{51DC3112-9F45-4F9B-A713-8E7BA6EE50DD}" type="presParOf" srcId="{5CFAE298-E83E-496B-844E-91E1250EA772}" destId="{3E7DD829-3C0F-4E50-9970-F4FB23A1F716}" srcOrd="5" destOrd="0" presId="urn:microsoft.com/office/officeart/2005/8/layout/vProcess5"/>
    <dgm:cxn modelId="{1B86B70B-2B4E-4A47-A8DF-F0158D21F091}" type="presParOf" srcId="{5CFAE298-E83E-496B-844E-91E1250EA772}" destId="{683A445E-6340-4D23-B07D-5403E400203C}" srcOrd="6" destOrd="0" presId="urn:microsoft.com/office/officeart/2005/8/layout/vProcess5"/>
    <dgm:cxn modelId="{DBD79581-D159-43C6-9F26-77AAF90F4A75}" type="presParOf" srcId="{5CFAE298-E83E-496B-844E-91E1250EA772}" destId="{B3F9BC12-9432-4DCF-89D7-DF51BA102512}" srcOrd="7" destOrd="0" presId="urn:microsoft.com/office/officeart/2005/8/layout/vProcess5"/>
    <dgm:cxn modelId="{41A3FFE9-495E-41EE-8C6A-42C5C9BBA18B}" type="presParOf" srcId="{5CFAE298-E83E-496B-844E-91E1250EA772}" destId="{4BC6D0B1-16DF-48A6-8DAC-3812D8692593}" srcOrd="8" destOrd="0" presId="urn:microsoft.com/office/officeart/2005/8/layout/vProcess5"/>
    <dgm:cxn modelId="{7032791F-A22C-4F40-998B-BB2E57E7B13F}" type="presParOf" srcId="{5CFAE298-E83E-496B-844E-91E1250EA772}" destId="{5BD4FCCC-9174-44C6-B64D-BE914831A8DB}" srcOrd="9" destOrd="0" presId="urn:microsoft.com/office/officeart/2005/8/layout/vProcess5"/>
    <dgm:cxn modelId="{0CDB6A8A-66EC-4C0D-B7C2-945A2D1FF698}" type="presParOf" srcId="{5CFAE298-E83E-496B-844E-91E1250EA772}" destId="{C454B59E-96E4-40CE-972A-EC9A7D27E91D}" srcOrd="10" destOrd="0" presId="urn:microsoft.com/office/officeart/2005/8/layout/vProcess5"/>
    <dgm:cxn modelId="{6ADA04B3-BF16-4D95-92F7-9B71830473F4}" type="presParOf" srcId="{5CFAE298-E83E-496B-844E-91E1250EA772}" destId="{10962B48-7490-4D69-92B8-806D43B14665}" srcOrd="11" destOrd="0" presId="urn:microsoft.com/office/officeart/2005/8/layout/vProcess5"/>
    <dgm:cxn modelId="{3CB43240-DFF1-4FB8-B3A4-03344DE674FA}" type="presParOf" srcId="{5CFAE298-E83E-496B-844E-91E1250EA772}" destId="{28BCF293-35DD-4BB4-A537-9279EC7D7D1F}" srcOrd="12" destOrd="0" presId="urn:microsoft.com/office/officeart/2005/8/layout/vProcess5"/>
    <dgm:cxn modelId="{BA95A6FD-8537-40CD-9185-C8C193B92881}" type="presParOf" srcId="{5CFAE298-E83E-496B-844E-91E1250EA772}" destId="{DD7DBC52-60E7-4912-9686-7B0FB2BF1C2D}" srcOrd="13" destOrd="0" presId="urn:microsoft.com/office/officeart/2005/8/layout/vProcess5"/>
    <dgm:cxn modelId="{B847838E-277E-4493-9627-3E740C8C4B6C}" type="presParOf" srcId="{5CFAE298-E83E-496B-844E-91E1250EA772}" destId="{F081BFE0-58F5-4FC3-977D-EBBDADE01717}" srcOrd="14"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D103C2F-DA9A-4E22-B00E-563A28FFB3D1}">
      <dsp:nvSpPr>
        <dsp:cNvPr id="0" name=""/>
        <dsp:cNvSpPr/>
      </dsp:nvSpPr>
      <dsp:spPr>
        <a:xfrm>
          <a:off x="0" y="0"/>
          <a:ext cx="6688836" cy="113842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MY" sz="1700" kern="1200" dirty="0" smtClean="0"/>
            <a:t>System Investigation</a:t>
          </a:r>
          <a:endParaRPr lang="en-MY" sz="1700" kern="1200" dirty="0"/>
        </a:p>
        <a:p>
          <a:pPr marL="114300" lvl="1" indent="-114300" algn="l" defTabSz="577850">
            <a:lnSpc>
              <a:spcPct val="90000"/>
            </a:lnSpc>
            <a:spcBef>
              <a:spcPct val="0"/>
            </a:spcBef>
            <a:spcAft>
              <a:spcPct val="15000"/>
            </a:spcAft>
            <a:buChar char="••"/>
          </a:pPr>
          <a:r>
            <a:rPr lang="en-MY" sz="1300" kern="1200" dirty="0" smtClean="0"/>
            <a:t>System Request/Determine problem/Opportunity exist</a:t>
          </a:r>
          <a:endParaRPr lang="en-MY" sz="1300" kern="1200" dirty="0"/>
        </a:p>
        <a:p>
          <a:pPr marL="114300" lvl="1" indent="-114300" algn="l" defTabSz="577850">
            <a:lnSpc>
              <a:spcPct val="90000"/>
            </a:lnSpc>
            <a:spcBef>
              <a:spcPct val="0"/>
            </a:spcBef>
            <a:spcAft>
              <a:spcPct val="15000"/>
            </a:spcAft>
            <a:buChar char="••"/>
          </a:pPr>
          <a:r>
            <a:rPr lang="en-MY" sz="1300" kern="1200" dirty="0"/>
            <a:t>Conduct a feasibility </a:t>
          </a:r>
          <a:r>
            <a:rPr lang="en-MY" sz="1300" kern="1200" dirty="0" smtClean="0"/>
            <a:t>study</a:t>
          </a:r>
          <a:endParaRPr lang="en-MY" sz="1300" kern="1200" dirty="0"/>
        </a:p>
        <a:p>
          <a:pPr marL="114300" lvl="1" indent="-114300" algn="l" defTabSz="577850">
            <a:lnSpc>
              <a:spcPct val="90000"/>
            </a:lnSpc>
            <a:spcBef>
              <a:spcPct val="0"/>
            </a:spcBef>
            <a:spcAft>
              <a:spcPct val="15000"/>
            </a:spcAft>
            <a:buChar char="••"/>
          </a:pPr>
          <a:r>
            <a:rPr lang="en-MY" sz="1300" kern="1200" dirty="0"/>
            <a:t>End -Product : Feasibility Study </a:t>
          </a:r>
        </a:p>
      </dsp:txBody>
      <dsp:txXfrm>
        <a:off x="0" y="0"/>
        <a:ext cx="5393874" cy="1138428"/>
      </dsp:txXfrm>
    </dsp:sp>
    <dsp:sp modelId="{9A5E189C-2C1E-4480-BAFD-0B708D6EE431}">
      <dsp:nvSpPr>
        <dsp:cNvPr id="0" name=""/>
        <dsp:cNvSpPr/>
      </dsp:nvSpPr>
      <dsp:spPr>
        <a:xfrm>
          <a:off x="499491" y="1296543"/>
          <a:ext cx="6688836" cy="113842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MY" sz="1700" kern="1200" dirty="0"/>
            <a:t>Analyze</a:t>
          </a:r>
        </a:p>
        <a:p>
          <a:pPr marL="114300" lvl="1" indent="-114300" algn="l" defTabSz="577850">
            <a:lnSpc>
              <a:spcPct val="90000"/>
            </a:lnSpc>
            <a:spcBef>
              <a:spcPct val="0"/>
            </a:spcBef>
            <a:spcAft>
              <a:spcPct val="15000"/>
            </a:spcAft>
            <a:buChar char="••"/>
          </a:pPr>
          <a:r>
            <a:rPr lang="en-US" altLang="en-US" sz="1300" kern="1200" dirty="0" smtClean="0"/>
            <a:t>Studies existing systems and work processes to identify strengths, weaknesses, and opportunities for improvement</a:t>
          </a:r>
          <a:endParaRPr lang="en-US" sz="1300" kern="1200" dirty="0"/>
        </a:p>
        <a:p>
          <a:pPr marL="114300" lvl="1" indent="-114300" algn="l" defTabSz="577850">
            <a:lnSpc>
              <a:spcPct val="90000"/>
            </a:lnSpc>
            <a:spcBef>
              <a:spcPct val="0"/>
            </a:spcBef>
            <a:spcAft>
              <a:spcPct val="15000"/>
            </a:spcAft>
            <a:buChar char="••"/>
          </a:pPr>
          <a:r>
            <a:rPr lang="en-US" sz="1300" kern="1200"/>
            <a:t>End -Product : Functional Requirement</a:t>
          </a:r>
        </a:p>
      </dsp:txBody>
      <dsp:txXfrm>
        <a:off x="499491" y="1296543"/>
        <a:ext cx="5449366" cy="1138428"/>
      </dsp:txXfrm>
    </dsp:sp>
    <dsp:sp modelId="{67C1694D-FBF3-4C56-8A6F-9F1FD6037808}">
      <dsp:nvSpPr>
        <dsp:cNvPr id="0" name=""/>
        <dsp:cNvSpPr/>
      </dsp:nvSpPr>
      <dsp:spPr>
        <a:xfrm>
          <a:off x="998982" y="2593086"/>
          <a:ext cx="6688836" cy="113842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MY" sz="1700" kern="1200" dirty="0"/>
            <a:t>      Design                                                                                                                                                                 </a:t>
          </a:r>
        </a:p>
        <a:p>
          <a:pPr marL="114300" lvl="1" indent="-114300" algn="l" defTabSz="577850">
            <a:lnSpc>
              <a:spcPct val="90000"/>
            </a:lnSpc>
            <a:spcBef>
              <a:spcPct val="0"/>
            </a:spcBef>
            <a:spcAft>
              <a:spcPct val="15000"/>
            </a:spcAft>
            <a:buChar char="••"/>
          </a:pPr>
          <a:r>
            <a:rPr lang="en-US" sz="1300" kern="1200" dirty="0"/>
            <a:t>Develop specification that satisfy functional requirements</a:t>
          </a:r>
        </a:p>
        <a:p>
          <a:pPr marL="114300" lvl="1" indent="-114300" algn="l" defTabSz="577850">
            <a:lnSpc>
              <a:spcPct val="90000"/>
            </a:lnSpc>
            <a:spcBef>
              <a:spcPct val="0"/>
            </a:spcBef>
            <a:spcAft>
              <a:spcPct val="15000"/>
            </a:spcAft>
            <a:buChar char="••"/>
          </a:pPr>
          <a:r>
            <a:rPr lang="en-US" sz="1300" kern="1200" dirty="0"/>
            <a:t>Design on UI</a:t>
          </a:r>
          <a:r>
            <a:rPr lang="en-US" sz="1300" kern="1200" dirty="0" smtClean="0"/>
            <a:t>, data, process</a:t>
          </a:r>
          <a:endParaRPr lang="en-US" sz="1300" kern="1200" dirty="0"/>
        </a:p>
        <a:p>
          <a:pPr marL="114300" lvl="1" indent="-114300" algn="l" defTabSz="577850">
            <a:lnSpc>
              <a:spcPct val="90000"/>
            </a:lnSpc>
            <a:spcBef>
              <a:spcPct val="0"/>
            </a:spcBef>
            <a:spcAft>
              <a:spcPct val="15000"/>
            </a:spcAft>
            <a:buChar char="••"/>
          </a:pPr>
          <a:r>
            <a:rPr lang="en-US" sz="1300" kern="1200"/>
            <a:t>End-Product : System Specification </a:t>
          </a:r>
        </a:p>
      </dsp:txBody>
      <dsp:txXfrm>
        <a:off x="998982" y="2593086"/>
        <a:ext cx="5449366" cy="1138427"/>
      </dsp:txXfrm>
    </dsp:sp>
    <dsp:sp modelId="{F8659039-8222-4745-B52A-122931E837FD}">
      <dsp:nvSpPr>
        <dsp:cNvPr id="0" name=""/>
        <dsp:cNvSpPr/>
      </dsp:nvSpPr>
      <dsp:spPr>
        <a:xfrm>
          <a:off x="1498473" y="3889629"/>
          <a:ext cx="6688836" cy="113842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Implementation</a:t>
          </a:r>
        </a:p>
        <a:p>
          <a:pPr marL="114300" lvl="1" indent="-114300" algn="l" defTabSz="577850">
            <a:lnSpc>
              <a:spcPct val="90000"/>
            </a:lnSpc>
            <a:spcBef>
              <a:spcPct val="0"/>
            </a:spcBef>
            <a:spcAft>
              <a:spcPct val="15000"/>
            </a:spcAft>
            <a:buChar char="••"/>
          </a:pPr>
          <a:r>
            <a:rPr lang="en-US" sz="1300" kern="1200"/>
            <a:t>Acquire hardware and Software </a:t>
          </a:r>
        </a:p>
        <a:p>
          <a:pPr marL="114300" lvl="1" indent="-114300" algn="l" defTabSz="577850">
            <a:lnSpc>
              <a:spcPct val="90000"/>
            </a:lnSpc>
            <a:spcBef>
              <a:spcPct val="0"/>
            </a:spcBef>
            <a:spcAft>
              <a:spcPct val="15000"/>
            </a:spcAft>
            <a:buChar char="••"/>
          </a:pPr>
          <a:r>
            <a:rPr lang="en-US" sz="1300" kern="1200"/>
            <a:t>Test the system, train people to use </a:t>
          </a:r>
        </a:p>
        <a:p>
          <a:pPr marL="114300" lvl="1" indent="-114300" algn="l" defTabSz="577850">
            <a:lnSpc>
              <a:spcPct val="90000"/>
            </a:lnSpc>
            <a:spcBef>
              <a:spcPct val="0"/>
            </a:spcBef>
            <a:spcAft>
              <a:spcPct val="15000"/>
            </a:spcAft>
            <a:buChar char="••"/>
          </a:pPr>
          <a:r>
            <a:rPr lang="en-US" sz="1300" kern="1200"/>
            <a:t>End-product : Operational System </a:t>
          </a:r>
        </a:p>
      </dsp:txBody>
      <dsp:txXfrm>
        <a:off x="1498473" y="3889629"/>
        <a:ext cx="5449366" cy="1138428"/>
      </dsp:txXfrm>
    </dsp:sp>
    <dsp:sp modelId="{3E7DD829-3C0F-4E50-9970-F4FB23A1F716}">
      <dsp:nvSpPr>
        <dsp:cNvPr id="0" name=""/>
        <dsp:cNvSpPr/>
      </dsp:nvSpPr>
      <dsp:spPr>
        <a:xfrm>
          <a:off x="1997964" y="5186172"/>
          <a:ext cx="6688836" cy="113842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Maintenance</a:t>
          </a:r>
        </a:p>
        <a:p>
          <a:pPr marL="114300" lvl="1" indent="-114300" algn="l" defTabSz="577850">
            <a:lnSpc>
              <a:spcPct val="90000"/>
            </a:lnSpc>
            <a:spcBef>
              <a:spcPct val="0"/>
            </a:spcBef>
            <a:spcAft>
              <a:spcPct val="15000"/>
            </a:spcAft>
            <a:buChar char="••"/>
          </a:pPr>
          <a:r>
            <a:rPr lang="en-US" sz="1300" kern="1200"/>
            <a:t>Monitor,evaluate and modify system as needed </a:t>
          </a:r>
        </a:p>
        <a:p>
          <a:pPr marL="114300" lvl="1" indent="-114300" algn="l" defTabSz="577850">
            <a:lnSpc>
              <a:spcPct val="90000"/>
            </a:lnSpc>
            <a:spcBef>
              <a:spcPct val="0"/>
            </a:spcBef>
            <a:spcAft>
              <a:spcPct val="15000"/>
            </a:spcAft>
            <a:buChar char="••"/>
          </a:pPr>
          <a:r>
            <a:rPr lang="en-US" sz="1300" kern="1200" dirty="0"/>
            <a:t>End-Product : Improved System </a:t>
          </a:r>
        </a:p>
      </dsp:txBody>
      <dsp:txXfrm>
        <a:off x="1997964" y="5186172"/>
        <a:ext cx="5449366" cy="1138427"/>
      </dsp:txXfrm>
    </dsp:sp>
    <dsp:sp modelId="{683A445E-6340-4D23-B07D-5403E400203C}">
      <dsp:nvSpPr>
        <dsp:cNvPr id="0" name=""/>
        <dsp:cNvSpPr/>
      </dsp:nvSpPr>
      <dsp:spPr>
        <a:xfrm>
          <a:off x="5948857" y="831684"/>
          <a:ext cx="739978" cy="73997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MY" sz="3300" kern="1200"/>
        </a:p>
      </dsp:txBody>
      <dsp:txXfrm>
        <a:off x="5948857" y="831684"/>
        <a:ext cx="739978" cy="739978"/>
      </dsp:txXfrm>
    </dsp:sp>
    <dsp:sp modelId="{B3F9BC12-9432-4DCF-89D7-DF51BA102512}">
      <dsp:nvSpPr>
        <dsp:cNvPr id="0" name=""/>
        <dsp:cNvSpPr/>
      </dsp:nvSpPr>
      <dsp:spPr>
        <a:xfrm>
          <a:off x="6448348" y="2128227"/>
          <a:ext cx="739978" cy="73997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MY" sz="3300" kern="1200"/>
        </a:p>
      </dsp:txBody>
      <dsp:txXfrm>
        <a:off x="6448348" y="2128227"/>
        <a:ext cx="739978" cy="739978"/>
      </dsp:txXfrm>
    </dsp:sp>
    <dsp:sp modelId="{4BC6D0B1-16DF-48A6-8DAC-3812D8692593}">
      <dsp:nvSpPr>
        <dsp:cNvPr id="0" name=""/>
        <dsp:cNvSpPr/>
      </dsp:nvSpPr>
      <dsp:spPr>
        <a:xfrm>
          <a:off x="6947839" y="3405797"/>
          <a:ext cx="739978" cy="73997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6947839" y="3405797"/>
        <a:ext cx="739978" cy="739978"/>
      </dsp:txXfrm>
    </dsp:sp>
    <dsp:sp modelId="{5BD4FCCC-9174-44C6-B64D-BE914831A8DB}">
      <dsp:nvSpPr>
        <dsp:cNvPr id="0" name=""/>
        <dsp:cNvSpPr/>
      </dsp:nvSpPr>
      <dsp:spPr>
        <a:xfrm>
          <a:off x="7447330" y="4714989"/>
          <a:ext cx="739978" cy="73997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7447330" y="4714989"/>
        <a:ext cx="739978" cy="73997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a:p>
        </p:txBody>
      </p:sp>
    </p:spTree>
    <p:extLst>
      <p:ext uri="{BB962C8B-B14F-4D97-AF65-F5344CB8AC3E}">
        <p14:creationId xmlns=""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37368FF-06E9-49E3-B145-CF7AF8AA6DA0}" type="slidenum">
              <a:rPr lang="en-US" altLang="en-US" smtClean="0"/>
              <a:pPr/>
              <a:t>5</a:t>
            </a:fld>
            <a:endParaRPr lang="en-US" alt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altLang="en-US" smtClean="0"/>
              <a:t>This graphic is a data flow diagram. Ask students what the rounded boxes represent (processes) and what the square box represents (an external entity). What about the open rectangle and the arrows? Where does the process begin? Ask a student to step through the process of registering a student for a course, noting what data is transferred at each step. It</a:t>
            </a:r>
            <a:r>
              <a:rPr lang="en-US" altLang="ja-JP" smtClean="0"/>
              <a:t>’s always fun to do data flow diagrams as a group because it illustrates how the same process is seen differently by different people.</a:t>
            </a:r>
          </a:p>
          <a:p>
            <a:endParaRPr lang="en-US" altLang="en-US" smtClean="0"/>
          </a:p>
        </p:txBody>
      </p:sp>
      <p:sp>
        <p:nvSpPr>
          <p:cNvPr id="82948" name="Slide Number Placeholder 3"/>
          <p:cNvSpPr>
            <a:spLocks noGrp="1"/>
          </p:cNvSpPr>
          <p:nvPr>
            <p:ph type="sldNum" sz="quarter" idx="5"/>
          </p:nvPr>
        </p:nvSpPr>
        <p:spPr>
          <a:noFill/>
        </p:spPr>
        <p:txBody>
          <a:bodyPr/>
          <a:lstStyle/>
          <a:p>
            <a:fld id="{C940C1D4-EB69-4E99-9C61-4AFD369328D0}" type="slidenum">
              <a:rPr lang="en-US" altLang="en-US"/>
              <a:pPr/>
              <a:t>18</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r>
              <a:rPr lang="en-US" altLang="en-US" smtClean="0"/>
              <a:t>This graphic shows a high-level structure chart. Note that this is high-level—and subfunctions exist for the functions </a:t>
            </a:r>
            <a:r>
              <a:rPr lang="ja-JP" altLang="en-US" smtClean="0"/>
              <a:t>“</a:t>
            </a:r>
            <a:r>
              <a:rPr lang="en-US" altLang="ja-JP" smtClean="0"/>
              <a:t>Get inputs,</a:t>
            </a:r>
            <a:r>
              <a:rPr lang="ja-JP" altLang="en-US" smtClean="0"/>
              <a:t>”</a:t>
            </a:r>
            <a:r>
              <a:rPr lang="en-US" altLang="ja-JP" smtClean="0"/>
              <a:t> </a:t>
            </a:r>
            <a:r>
              <a:rPr lang="ja-JP" altLang="en-US" smtClean="0"/>
              <a:t>“</a:t>
            </a:r>
            <a:r>
              <a:rPr lang="en-US" altLang="ja-JP" smtClean="0"/>
              <a:t>Validate inputs,</a:t>
            </a:r>
            <a:r>
              <a:rPr lang="ja-JP" altLang="en-US" smtClean="0"/>
              <a:t>”</a:t>
            </a:r>
            <a:r>
              <a:rPr lang="en-US" altLang="ja-JP" smtClean="0"/>
              <a:t> and so on. What might be a subfunction for </a:t>
            </a:r>
            <a:r>
              <a:rPr lang="ja-JP" altLang="en-US" smtClean="0"/>
              <a:t>“</a:t>
            </a:r>
            <a:r>
              <a:rPr lang="en-US" altLang="ja-JP" smtClean="0"/>
              <a:t>Calculate gross pay</a:t>
            </a:r>
            <a:r>
              <a:rPr lang="ja-JP" altLang="en-US" smtClean="0"/>
              <a:t>”</a:t>
            </a:r>
            <a:r>
              <a:rPr lang="en-US" altLang="ja-JP" smtClean="0"/>
              <a:t>?</a:t>
            </a:r>
          </a:p>
          <a:p>
            <a:endParaRPr lang="en-US" altLang="en-US" smtClean="0"/>
          </a:p>
        </p:txBody>
      </p:sp>
      <p:sp>
        <p:nvSpPr>
          <p:cNvPr id="83972" name="Slide Number Placeholder 3"/>
          <p:cNvSpPr>
            <a:spLocks noGrp="1"/>
          </p:cNvSpPr>
          <p:nvPr>
            <p:ph type="sldNum" sz="quarter" idx="5"/>
          </p:nvPr>
        </p:nvSpPr>
        <p:spPr>
          <a:noFill/>
        </p:spPr>
        <p:txBody>
          <a:bodyPr/>
          <a:lstStyle/>
          <a:p>
            <a:fld id="{E2839B9E-8E37-46B0-B3C5-96B79576D2AD}" type="slidenum">
              <a:rPr lang="en-US" altLang="en-US"/>
              <a:pPr/>
              <a:t>19</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r>
              <a:rPr lang="en-US" altLang="en-US" smtClean="0"/>
              <a:t>This slide introduces the second of the two main system modeling methodologies—object-oriented development. A key concept here is that of class and inheritance. Ask students what a class is (general category of similar objects) and to describe objects that might be in the same class. For example, what objects might be in the category </a:t>
            </a:r>
            <a:r>
              <a:rPr lang="ja-JP" altLang="en-US" smtClean="0"/>
              <a:t>“</a:t>
            </a:r>
            <a:r>
              <a:rPr lang="en-US" altLang="ja-JP" smtClean="0"/>
              <a:t>Degrees</a:t>
            </a:r>
            <a:r>
              <a:rPr lang="ja-JP" altLang="en-US" smtClean="0"/>
              <a:t>”</a:t>
            </a:r>
            <a:r>
              <a:rPr lang="en-US" altLang="ja-JP" smtClean="0"/>
              <a:t> in a university’s information system? </a:t>
            </a:r>
          </a:p>
          <a:p>
            <a:endParaRPr lang="en-US" altLang="en-US" smtClean="0"/>
          </a:p>
        </p:txBody>
      </p:sp>
      <p:sp>
        <p:nvSpPr>
          <p:cNvPr id="84996" name="Slide Number Placeholder 3"/>
          <p:cNvSpPr>
            <a:spLocks noGrp="1"/>
          </p:cNvSpPr>
          <p:nvPr>
            <p:ph type="sldNum" sz="quarter" idx="5"/>
          </p:nvPr>
        </p:nvSpPr>
        <p:spPr>
          <a:noFill/>
        </p:spPr>
        <p:txBody>
          <a:bodyPr/>
          <a:lstStyle/>
          <a:p>
            <a:fld id="{97ABD5BD-EA82-458E-8E36-FE8D81F3BAE4}" type="slidenum">
              <a:rPr lang="en-US" altLang="en-US"/>
              <a:pPr/>
              <a:t>20</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altLang="en-US" smtClean="0"/>
              <a:t>This graphic illustrates the concept of class and inheritance in object-oriented development. The Class employee allows subclasses to be created using the </a:t>
            </a:r>
            <a:r>
              <a:rPr lang="ja-JP" altLang="en-US" smtClean="0"/>
              <a:t>“</a:t>
            </a:r>
            <a:r>
              <a:rPr lang="en-US" altLang="ja-JP" smtClean="0"/>
              <a:t>template</a:t>
            </a:r>
            <a:r>
              <a:rPr lang="ja-JP" altLang="en-US" smtClean="0"/>
              <a:t>”</a:t>
            </a:r>
            <a:r>
              <a:rPr lang="en-US" altLang="ja-JP" smtClean="0"/>
              <a:t> or superclass </a:t>
            </a:r>
            <a:r>
              <a:rPr lang="ja-JP" altLang="en-US" smtClean="0"/>
              <a:t>“</a:t>
            </a:r>
            <a:r>
              <a:rPr lang="en-US" altLang="ja-JP" smtClean="0"/>
              <a:t>Employee</a:t>
            </a:r>
            <a:r>
              <a:rPr lang="ja-JP" altLang="en-US" smtClean="0"/>
              <a:t>”</a:t>
            </a:r>
            <a:r>
              <a:rPr lang="en-US" altLang="ja-JP" smtClean="0"/>
              <a:t> and use the processes and properties defined for Employee. Subclasses can use properties of their superclass and also add their own properties. If a subclass </a:t>
            </a:r>
            <a:r>
              <a:rPr lang="ja-JP" altLang="en-US" smtClean="0"/>
              <a:t>“</a:t>
            </a:r>
            <a:r>
              <a:rPr lang="en-US" altLang="ja-JP" smtClean="0"/>
              <a:t>Intern</a:t>
            </a:r>
            <a:r>
              <a:rPr lang="ja-JP" altLang="en-US" smtClean="0"/>
              <a:t>”</a:t>
            </a:r>
            <a:r>
              <a:rPr lang="en-US" altLang="ja-JP" smtClean="0"/>
              <a:t> was added to this chart, what unique properties might it have?</a:t>
            </a:r>
          </a:p>
          <a:p>
            <a:endParaRPr lang="en-US" altLang="en-US" smtClean="0"/>
          </a:p>
        </p:txBody>
      </p:sp>
      <p:sp>
        <p:nvSpPr>
          <p:cNvPr id="86020" name="Slide Number Placeholder 3"/>
          <p:cNvSpPr>
            <a:spLocks noGrp="1"/>
          </p:cNvSpPr>
          <p:nvPr>
            <p:ph type="sldNum" sz="quarter" idx="5"/>
          </p:nvPr>
        </p:nvSpPr>
        <p:spPr>
          <a:noFill/>
        </p:spPr>
        <p:txBody>
          <a:bodyPr/>
          <a:lstStyle/>
          <a:p>
            <a:fld id="{B8569E4C-ABF1-4432-A967-0ADAA9E4658B}" type="slidenum">
              <a:rPr lang="en-US" altLang="en-US"/>
              <a:pPr/>
              <a:t>21</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eaLnBrk="1" hangingPunct="1"/>
            <a:r>
              <a:rPr lang="en-US" altLang="en-US" dirty="0" smtClean="0"/>
              <a:t>This slide continues the discussion of object-oriented development, highlighting unique considerations during the systems development process. Ask students to perform some rudimentary systems analysis and design for an information system that managed inventory for a department store. What classes might be created? What properties would they have? What subclasses would there be for one of these classes and what properties would they inherit?</a:t>
            </a:r>
          </a:p>
          <a:p>
            <a:pPr eaLnBrk="1" hangingPunct="1"/>
            <a:endParaRPr lang="en-US" altLang="en-US" dirty="0" smtClean="0"/>
          </a:p>
          <a:p>
            <a:pPr eaLnBrk="1" hangingPunct="1"/>
            <a:r>
              <a:rPr lang="en-US" altLang="en-US" dirty="0" smtClean="0"/>
              <a:t>It is important to emphasize that object-oriented development can reduce the time and cost of development through reusing objects and classes from one application for other applications. </a:t>
            </a:r>
          </a:p>
          <a:p>
            <a:endParaRPr lang="en-US" altLang="en-US" dirty="0" smtClean="0"/>
          </a:p>
        </p:txBody>
      </p:sp>
      <p:sp>
        <p:nvSpPr>
          <p:cNvPr id="87044" name="Slide Number Placeholder 3"/>
          <p:cNvSpPr>
            <a:spLocks noGrp="1"/>
          </p:cNvSpPr>
          <p:nvPr>
            <p:ph type="sldNum" sz="quarter" idx="5"/>
          </p:nvPr>
        </p:nvSpPr>
        <p:spPr>
          <a:noFill/>
        </p:spPr>
        <p:txBody>
          <a:bodyPr/>
          <a:lstStyle/>
          <a:p>
            <a:fld id="{6287E020-DDB6-4240-990C-965DFEFB2D96}" type="slidenum">
              <a:rPr lang="en-US" altLang="en-US"/>
              <a:pPr/>
              <a:t>22</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pPr eaLnBrk="1" hangingPunct="1"/>
            <a:r>
              <a:rPr lang="en-US" altLang="en-US" smtClean="0"/>
              <a:t>Structured methodology and object-oriented development describe the structure of the software applications used by information systems. The next slides discuss different ways in which the work by the teams involved in creating this software can be organized. </a:t>
            </a:r>
          </a:p>
          <a:p>
            <a:pPr eaLnBrk="1" hangingPunct="1"/>
            <a:endParaRPr lang="en-US" altLang="en-US" smtClean="0"/>
          </a:p>
          <a:p>
            <a:pPr eaLnBrk="1" hangingPunct="1"/>
            <a:r>
              <a:rPr lang="en-US" altLang="en-US" smtClean="0"/>
              <a:t>Ask students to evaluate which of these methods, if implemented effectively, they think might produce the highest ROI. Which might be the riskiest?</a:t>
            </a:r>
          </a:p>
          <a:p>
            <a:endParaRPr lang="en-US" altLang="en-US" smtClean="0"/>
          </a:p>
        </p:txBody>
      </p:sp>
      <p:sp>
        <p:nvSpPr>
          <p:cNvPr id="89092" name="Slide Number Placeholder 3"/>
          <p:cNvSpPr>
            <a:spLocks noGrp="1"/>
          </p:cNvSpPr>
          <p:nvPr>
            <p:ph type="sldNum" sz="quarter" idx="5"/>
          </p:nvPr>
        </p:nvSpPr>
        <p:spPr>
          <a:noFill/>
        </p:spPr>
        <p:txBody>
          <a:bodyPr/>
          <a:lstStyle/>
          <a:p>
            <a:fld id="{8B6D016F-A489-48AA-B562-FFAA541ADBA7}" type="slidenum">
              <a:rPr lang="en-US" altLang="en-US"/>
              <a:pPr/>
              <a:t>23</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r>
              <a:rPr lang="en-US" altLang="en-US" smtClean="0"/>
              <a:t>This slide describes the first method for building systems, the traditional systems life cycle. Ask students what the effects of unanticipated user requirements are when using this type of building method. What is the role of end users in this method? What happens when users change their minds halfway through the project? Can the systems analysis be started over? </a:t>
            </a:r>
          </a:p>
          <a:p>
            <a:endParaRPr lang="en-US" altLang="en-US" smtClean="0"/>
          </a:p>
        </p:txBody>
      </p:sp>
      <p:sp>
        <p:nvSpPr>
          <p:cNvPr id="90116" name="Slide Number Placeholder 3"/>
          <p:cNvSpPr>
            <a:spLocks noGrp="1"/>
          </p:cNvSpPr>
          <p:nvPr>
            <p:ph type="sldNum" sz="quarter" idx="5"/>
          </p:nvPr>
        </p:nvSpPr>
        <p:spPr>
          <a:noFill/>
        </p:spPr>
        <p:txBody>
          <a:bodyPr/>
          <a:lstStyle/>
          <a:p>
            <a:fld id="{D9FCF860-E3BF-435B-ACE7-59BD5EB1422F}" type="slidenum">
              <a:rPr lang="en-US" altLang="en-US"/>
              <a:pPr/>
              <a:t>24</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eaLnBrk="1" hangingPunct="1"/>
            <a:r>
              <a:rPr lang="en-US" altLang="en-US" smtClean="0"/>
              <a:t>This slide discusses the second method of systems building, prototyping. It is an explicitly iterative process. The term iterative has been used several times; ask students to describe what this means (steps to build the system can be repeated over and over). What are the benefits of an iterative process?</a:t>
            </a:r>
          </a:p>
          <a:p>
            <a:pPr eaLnBrk="1" hangingPunct="1"/>
            <a:endParaRPr lang="en-US" altLang="en-US" smtClean="0"/>
          </a:p>
          <a:p>
            <a:pPr eaLnBrk="1" hangingPunct="1"/>
            <a:r>
              <a:rPr lang="en-US" altLang="en-US" smtClean="0"/>
              <a:t>Note that once no more iterations are needed, the prototype becomes the finished specifications for the final application, or may serve as the production version of the application.</a:t>
            </a:r>
          </a:p>
          <a:p>
            <a:endParaRPr lang="en-US" altLang="en-US" smtClean="0"/>
          </a:p>
        </p:txBody>
      </p:sp>
      <p:sp>
        <p:nvSpPr>
          <p:cNvPr id="91140" name="Slide Number Placeholder 3"/>
          <p:cNvSpPr>
            <a:spLocks noGrp="1"/>
          </p:cNvSpPr>
          <p:nvPr>
            <p:ph type="sldNum" sz="quarter" idx="5"/>
          </p:nvPr>
        </p:nvSpPr>
        <p:spPr>
          <a:noFill/>
        </p:spPr>
        <p:txBody>
          <a:bodyPr/>
          <a:lstStyle/>
          <a:p>
            <a:fld id="{888AC4DE-8370-4C69-8A6B-540389FE7F52}" type="slidenum">
              <a:rPr lang="en-US" altLang="en-US"/>
              <a:pPr/>
              <a:t>25</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r>
              <a:rPr lang="en-US" altLang="en-US" smtClean="0"/>
              <a:t>This graphic illustrates the four steps (rectangles) of prototyping. The steps that are repeated are steps 3) use the prototype and 4) revise and enhance the prototype. Would this type of system development be appropriate for developing a large, enterprise management system?</a:t>
            </a:r>
          </a:p>
          <a:p>
            <a:endParaRPr lang="en-US" altLang="en-US" smtClean="0"/>
          </a:p>
        </p:txBody>
      </p:sp>
      <p:sp>
        <p:nvSpPr>
          <p:cNvPr id="92164" name="Slide Number Placeholder 3"/>
          <p:cNvSpPr>
            <a:spLocks noGrp="1"/>
          </p:cNvSpPr>
          <p:nvPr>
            <p:ph type="sldNum" sz="quarter" idx="5"/>
          </p:nvPr>
        </p:nvSpPr>
        <p:spPr>
          <a:noFill/>
        </p:spPr>
        <p:txBody>
          <a:bodyPr/>
          <a:lstStyle/>
          <a:p>
            <a:fld id="{13B7FD95-EF0A-4D7D-A015-7439375DD258}" type="slidenum">
              <a:rPr lang="en-US" altLang="en-US"/>
              <a:pPr/>
              <a:t>26</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eaLnBrk="1" hangingPunct="1"/>
            <a:r>
              <a:rPr lang="en-US" altLang="en-US" smtClean="0"/>
              <a:t>This slide continues the discussion of prototyping, listing the advantages and disadvantages to using this method of building systems.</a:t>
            </a:r>
          </a:p>
          <a:p>
            <a:pPr eaLnBrk="1" hangingPunct="1"/>
            <a:endParaRPr lang="en-US" altLang="en-US" smtClean="0"/>
          </a:p>
          <a:p>
            <a:pPr eaLnBrk="1" hangingPunct="1"/>
            <a:r>
              <a:rPr lang="en-US" altLang="en-US" smtClean="0"/>
              <a:t>Ask students to explain these advantages and disadvantages. For example, why is prototyping useful if there is uncertainty in requirements? What kinds of essential steps might be glossed over?</a:t>
            </a:r>
          </a:p>
          <a:p>
            <a:endParaRPr lang="en-US" altLang="en-US" smtClean="0"/>
          </a:p>
        </p:txBody>
      </p:sp>
      <p:sp>
        <p:nvSpPr>
          <p:cNvPr id="93188" name="Slide Number Placeholder 3"/>
          <p:cNvSpPr>
            <a:spLocks noGrp="1"/>
          </p:cNvSpPr>
          <p:nvPr>
            <p:ph type="sldNum" sz="quarter" idx="5"/>
          </p:nvPr>
        </p:nvSpPr>
        <p:spPr>
          <a:noFill/>
        </p:spPr>
        <p:txBody>
          <a:bodyPr/>
          <a:lstStyle/>
          <a:p>
            <a:fld id="{6D994312-C889-4BE0-87EA-EF577CE1D043}" type="slidenum">
              <a:rPr lang="en-US" altLang="en-US"/>
              <a:pPr/>
              <a:t>27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DC22F2D-7F2E-404D-AFA4-83B3F11C7B35}" type="slidenum">
              <a:rPr lang="en-US" altLang="en-US" smtClean="0"/>
              <a:pPr/>
              <a:t>6</a:t>
            </a:fld>
            <a:endParaRPr lang="en-US"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eaLnBrk="1" hangingPunct="1"/>
            <a:endParaRPr lang="en-US" altLang="en-US" smtClean="0"/>
          </a:p>
        </p:txBody>
      </p:sp>
      <p:sp>
        <p:nvSpPr>
          <p:cNvPr id="94212" name="Slide Number Placeholder 3"/>
          <p:cNvSpPr>
            <a:spLocks noGrp="1"/>
          </p:cNvSpPr>
          <p:nvPr>
            <p:ph type="sldNum" sz="quarter" idx="5"/>
          </p:nvPr>
        </p:nvSpPr>
        <p:spPr>
          <a:noFill/>
        </p:spPr>
        <p:txBody>
          <a:bodyPr/>
          <a:lstStyle/>
          <a:p>
            <a:fld id="{4028BC1A-4384-415B-B036-A01635B34FBB}" type="slidenum">
              <a:rPr lang="en-US" altLang="en-US"/>
              <a:pPr/>
              <a:t>28</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eaLnBrk="1" hangingPunct="1"/>
            <a:r>
              <a:rPr lang="en-US" altLang="en-US" smtClean="0"/>
              <a:t>This slide continues the discussion of end-user development. What types of projects might end-user development be most suited for? How might this type of development result in a loss of control over data?</a:t>
            </a:r>
          </a:p>
          <a:p>
            <a:endParaRPr lang="en-US" altLang="en-US" smtClean="0"/>
          </a:p>
        </p:txBody>
      </p:sp>
      <p:sp>
        <p:nvSpPr>
          <p:cNvPr id="95236" name="Slide Number Placeholder 3"/>
          <p:cNvSpPr>
            <a:spLocks noGrp="1"/>
          </p:cNvSpPr>
          <p:nvPr>
            <p:ph type="sldNum" sz="quarter" idx="5"/>
          </p:nvPr>
        </p:nvSpPr>
        <p:spPr>
          <a:noFill/>
        </p:spPr>
        <p:txBody>
          <a:bodyPr/>
          <a:lstStyle/>
          <a:p>
            <a:fld id="{0EFA2503-A022-41B4-B710-F0B673649EA2}" type="slidenum">
              <a:rPr lang="en-US" altLang="en-US"/>
              <a:pPr/>
              <a:t>29</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r>
              <a:rPr lang="en-US" altLang="en-US" smtClean="0"/>
              <a:t>This slide discusses a fourth alternative in systems building, the use of application software packages. It is important to note that many functions are common to all business organizations—payroll, accounts receivable, or inventory control. Software packages will fulfill the need for many organizations for these types of functions. However, it is still important to perform systems analysis in order to determine your organization</a:t>
            </a:r>
            <a:r>
              <a:rPr lang="en-US" altLang="ja-JP" smtClean="0"/>
              <a:t>’s requirements for a system. Step through and explain (or have students explain) the evaluation criteria for a package. For example, you would want to outline the functions you need from the package and determine whether the software package provides that.</a:t>
            </a:r>
          </a:p>
          <a:p>
            <a:endParaRPr lang="en-US" altLang="en-US" smtClean="0"/>
          </a:p>
        </p:txBody>
      </p:sp>
      <p:sp>
        <p:nvSpPr>
          <p:cNvPr id="96260" name="Slide Number Placeholder 3"/>
          <p:cNvSpPr>
            <a:spLocks noGrp="1"/>
          </p:cNvSpPr>
          <p:nvPr>
            <p:ph type="sldNum" sz="quarter" idx="5"/>
          </p:nvPr>
        </p:nvSpPr>
        <p:spPr>
          <a:noFill/>
        </p:spPr>
        <p:txBody>
          <a:bodyPr/>
          <a:lstStyle/>
          <a:p>
            <a:fld id="{56F1B380-35A1-4B95-B2A5-CBDFFB0379D5}" type="slidenum">
              <a:rPr lang="en-US" altLang="en-US"/>
              <a:pPr/>
              <a:t>30</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r>
              <a:rPr lang="en-US" altLang="en-US" smtClean="0"/>
              <a:t>This slide describes a fifth alternative in systems building—outsourcing. SaaS and cloud computing were introduced in Chapter 5. Have students describe these types of outsourcing in their own words. Refer students to the Learning Tracks on outsourcing and cloud computing.</a:t>
            </a:r>
          </a:p>
          <a:p>
            <a:pPr eaLnBrk="1" hangingPunct="1"/>
            <a:endParaRPr lang="en-US" altLang="en-US" smtClean="0"/>
          </a:p>
          <a:p>
            <a:endParaRPr lang="en-US" altLang="en-US" smtClean="0"/>
          </a:p>
        </p:txBody>
      </p:sp>
      <p:sp>
        <p:nvSpPr>
          <p:cNvPr id="97284" name="Slide Number Placeholder 3"/>
          <p:cNvSpPr>
            <a:spLocks noGrp="1"/>
          </p:cNvSpPr>
          <p:nvPr>
            <p:ph type="sldNum" sz="quarter" idx="5"/>
          </p:nvPr>
        </p:nvSpPr>
        <p:spPr>
          <a:noFill/>
        </p:spPr>
        <p:txBody>
          <a:bodyPr/>
          <a:lstStyle/>
          <a:p>
            <a:fld id="{CCB765BA-B94D-4782-9628-4CCFB734DC0C}" type="slidenum">
              <a:rPr lang="en-US" altLang="en-US"/>
              <a:pPr/>
              <a:t>31</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eaLnBrk="1" hangingPunct="1"/>
            <a:r>
              <a:rPr lang="en-US" altLang="en-US" smtClean="0"/>
              <a:t>This slide continues the discussion of outsourcing. It is important to emphasize the amount of work involved in partnering and sharing work with a vendor. It may take anywhere from three months to a year to fully transfer work to a vendor. What other types of hidden costs can students identify? </a:t>
            </a:r>
          </a:p>
          <a:p>
            <a:endParaRPr lang="en-US" altLang="en-US" smtClean="0"/>
          </a:p>
        </p:txBody>
      </p:sp>
      <p:sp>
        <p:nvSpPr>
          <p:cNvPr id="98308" name="Slide Number Placeholder 3"/>
          <p:cNvSpPr>
            <a:spLocks noGrp="1"/>
          </p:cNvSpPr>
          <p:nvPr>
            <p:ph type="sldNum" sz="quarter" idx="5"/>
          </p:nvPr>
        </p:nvSpPr>
        <p:spPr>
          <a:noFill/>
        </p:spPr>
        <p:txBody>
          <a:bodyPr/>
          <a:lstStyle/>
          <a:p>
            <a:fld id="{4285FD95-4031-4CB9-A4AA-E87864A19729}" type="slidenum">
              <a:rPr lang="en-US" altLang="en-US"/>
              <a:pPr/>
              <a:t>32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FAA64BC-C9FC-4136-B81F-385AD8DAFE2F}" type="slidenum">
              <a:rPr lang="en-US" altLang="en-US" smtClean="0"/>
              <a:pPr/>
              <a:t>8</a:t>
            </a:fld>
            <a:endParaRPr lang="en-US"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r>
              <a:rPr lang="en-US" altLang="en-US" smtClean="0"/>
              <a:t>This slide emphasizes business process management, a category of tools and techniques that help firms redesign business processes, the riskiness of business process reengineering, and the need to properly manage it in order for BPR to be effective. Ask students what the importance is of each step. For example, why is it important to determine the right business process to change rather than all business processes (some processes may not yield time or cost savings, you could spend too much money trying to improve all processes, and some processes may already be effective). Give students an example of a business process and ask how the process could be measured. For example, how would you measure the business process of a customer ordering a meal? Of a kitchen preparing and delivering that meal? What about the business process of hiring a new employee? It is important to note that, even with effective process redesign, a majority of reengineering projects do not achieve breakthrough gains because of inadequate change management.</a:t>
            </a:r>
          </a:p>
          <a:p>
            <a:endParaRPr lang="en-US" altLang="en-US" smtClean="0"/>
          </a:p>
        </p:txBody>
      </p:sp>
      <p:sp>
        <p:nvSpPr>
          <p:cNvPr id="65540" name="Slide Number Placeholder 3"/>
          <p:cNvSpPr>
            <a:spLocks noGrp="1"/>
          </p:cNvSpPr>
          <p:nvPr>
            <p:ph type="sldNum" sz="quarter" idx="5"/>
          </p:nvPr>
        </p:nvSpPr>
        <p:spPr>
          <a:noFill/>
        </p:spPr>
        <p:txBody>
          <a:bodyPr/>
          <a:lstStyle/>
          <a:p>
            <a:fld id="{3B34B069-11DA-44C6-90E3-F0EA767732BE}" type="slidenum">
              <a:rPr lang="en-US" altLang="en-US"/>
              <a:pPr/>
              <a:t>10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US" altLang="en-US" smtClean="0"/>
              <a:t>This slide</a:t>
            </a:r>
            <a:r>
              <a:rPr lang="en-US" altLang="ja-JP" smtClean="0"/>
              <a:t>’s graphic illustrates the process of purchasing a book prior to reengineering, including the steps if a book is not available. It emphasizes the sequential nature of the task. Besides the time taken for this process, what are other disadvantages of this traditional business process? </a:t>
            </a:r>
          </a:p>
          <a:p>
            <a:endParaRPr lang="en-US" altLang="en-US" smtClean="0"/>
          </a:p>
        </p:txBody>
      </p:sp>
      <p:sp>
        <p:nvSpPr>
          <p:cNvPr id="66564" name="Slide Number Placeholder 3"/>
          <p:cNvSpPr>
            <a:spLocks noGrp="1"/>
          </p:cNvSpPr>
          <p:nvPr>
            <p:ph type="sldNum" sz="quarter" idx="5"/>
          </p:nvPr>
        </p:nvSpPr>
        <p:spPr>
          <a:noFill/>
        </p:spPr>
        <p:txBody>
          <a:bodyPr/>
          <a:lstStyle/>
          <a:p>
            <a:fld id="{4009F5A8-B7FA-403C-A60E-14D538A0BB1A}" type="slidenum">
              <a:rPr lang="en-US" altLang="en-US"/>
              <a:pPr/>
              <a:t>11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US" altLang="en-US" smtClean="0"/>
              <a:t>This graphic illustrates the book purchasing process after reengineering as an online process. The new process and technology has reduced numerous stages to four or five. What are the elements that have allowed these steps to occur? Which of the four types of organizational change described earlier does this redesigned process most closely resemble—automation, rationalization, redesign, paradigm shift?</a:t>
            </a:r>
          </a:p>
        </p:txBody>
      </p:sp>
      <p:sp>
        <p:nvSpPr>
          <p:cNvPr id="67588" name="Slide Number Placeholder 3"/>
          <p:cNvSpPr>
            <a:spLocks noGrp="1"/>
          </p:cNvSpPr>
          <p:nvPr>
            <p:ph type="sldNum" sz="quarter" idx="5"/>
          </p:nvPr>
        </p:nvSpPr>
        <p:spPr>
          <a:noFill/>
        </p:spPr>
        <p:txBody>
          <a:bodyPr/>
          <a:lstStyle/>
          <a:p>
            <a:fld id="{C4BBAD29-A47B-4460-8B65-967DB58A04A3}" type="slidenum">
              <a:rPr lang="en-US" altLang="en-US"/>
              <a:pPr/>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altLang="en-US" smtClean="0"/>
              <a:t>This slide identifies the two most prominent methodologies for modeling systems and introduces the core concepts behind a structured methodology. Ask students what a process is or to give an example of a process. What does it mean to </a:t>
            </a:r>
            <a:r>
              <a:rPr lang="ja-JP" altLang="en-US" smtClean="0"/>
              <a:t>“</a:t>
            </a:r>
            <a:r>
              <a:rPr lang="en-US" altLang="ja-JP" smtClean="0"/>
              <a:t>separate data from processes”?</a:t>
            </a:r>
          </a:p>
          <a:p>
            <a:endParaRPr lang="en-US" altLang="en-US" smtClean="0"/>
          </a:p>
        </p:txBody>
      </p:sp>
      <p:sp>
        <p:nvSpPr>
          <p:cNvPr id="80900" name="Slide Number Placeholder 3"/>
          <p:cNvSpPr>
            <a:spLocks noGrp="1"/>
          </p:cNvSpPr>
          <p:nvPr>
            <p:ph type="sldNum" sz="quarter" idx="5"/>
          </p:nvPr>
        </p:nvSpPr>
        <p:spPr>
          <a:noFill/>
        </p:spPr>
        <p:txBody>
          <a:bodyPr/>
          <a:lstStyle/>
          <a:p>
            <a:fld id="{21B3051B-A403-4A27-916A-69B73165B56D}" type="slidenum">
              <a:rPr lang="en-US" altLang="en-US"/>
              <a:pPr/>
              <a:t>13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altLang="en-US" smtClean="0"/>
              <a:t>This slide identifies the two most prominent methodologies for modeling systems and introduces the core concepts behind a structured methodology. Ask students what a process is or to give an example of a process. What does it mean to </a:t>
            </a:r>
            <a:r>
              <a:rPr lang="ja-JP" altLang="en-US" smtClean="0"/>
              <a:t>“</a:t>
            </a:r>
            <a:r>
              <a:rPr lang="en-US" altLang="ja-JP" smtClean="0"/>
              <a:t>separate data from processes”?</a:t>
            </a:r>
          </a:p>
          <a:p>
            <a:endParaRPr lang="en-US" altLang="en-US" smtClean="0"/>
          </a:p>
        </p:txBody>
      </p:sp>
      <p:sp>
        <p:nvSpPr>
          <p:cNvPr id="80900" name="Slide Number Placeholder 3"/>
          <p:cNvSpPr>
            <a:spLocks noGrp="1"/>
          </p:cNvSpPr>
          <p:nvPr>
            <p:ph type="sldNum" sz="quarter" idx="5"/>
          </p:nvPr>
        </p:nvSpPr>
        <p:spPr>
          <a:noFill/>
        </p:spPr>
        <p:txBody>
          <a:bodyPr/>
          <a:lstStyle/>
          <a:p>
            <a:fld id="{21B3051B-A403-4A27-916A-69B73165B56D}" type="slidenum">
              <a:rPr lang="en-US" altLang="en-US"/>
              <a:pPr/>
              <a:t>14</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r>
              <a:rPr lang="en-US" altLang="en-US" smtClean="0"/>
              <a:t>This slide continues the discussion of the structured methodology, looking at the tools and techniques that it uses to model an information system. An example data flow diagram is shown on the next slide, so it may be helpful to move to that slide to discuss these diagrams. A data dictionary is needed so that system builders know exactly what data is stored and manipulated. Process specifications express the logic that is used when one piece of data is transformed by a process. A structure chart looks at the main function of the system, breaks it down into subfunctions, breaks subfunctions into more detailed subfunctions, until the smallest level of detail is reached. Ask students to give an example of what the smallest level of detail might look like, for example, in a university system managing student grades and reports.</a:t>
            </a:r>
          </a:p>
          <a:p>
            <a:endParaRPr lang="en-US" altLang="en-US" smtClean="0"/>
          </a:p>
        </p:txBody>
      </p:sp>
      <p:sp>
        <p:nvSpPr>
          <p:cNvPr id="81924" name="Slide Number Placeholder 3"/>
          <p:cNvSpPr>
            <a:spLocks noGrp="1"/>
          </p:cNvSpPr>
          <p:nvPr>
            <p:ph type="sldNum" sz="quarter" idx="5"/>
          </p:nvPr>
        </p:nvSpPr>
        <p:spPr>
          <a:noFill/>
        </p:spPr>
        <p:txBody>
          <a:bodyPr/>
          <a:lstStyle/>
          <a:p>
            <a:fld id="{B09181B3-EF7A-4E6E-A8FA-122CD5B9592A}" type="slidenum">
              <a:rPr lang="en-US" altLang="en-US"/>
              <a:pPr/>
              <a:t>17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Cengage.gif"/>
          <p:cNvPicPr>
            <a:picLocks noChangeAspect="1"/>
          </p:cNvPicPr>
          <p:nvPr userDrawn="1"/>
        </p:nvPicPr>
        <p:blipFill>
          <a:blip r:embed="rId2" cstate="print"/>
          <a:srcRect/>
          <a:stretch>
            <a:fillRect/>
          </a:stretch>
        </p:blipFill>
        <p:spPr bwMode="auto">
          <a:xfrm>
            <a:off x="0" y="0"/>
            <a:ext cx="1597025" cy="942975"/>
          </a:xfrm>
          <a:prstGeom prst="rect">
            <a:avLst/>
          </a:prstGeom>
          <a:noFill/>
          <a:ln w="9525">
            <a:noFill/>
            <a:miter lim="800000"/>
            <a:headEnd/>
            <a:tailEnd/>
          </a:ln>
        </p:spPr>
      </p:pic>
      <p:sp>
        <p:nvSpPr>
          <p:cNvPr id="2" name="Title 1"/>
          <p:cNvSpPr>
            <a:spLocks noGrp="1"/>
          </p:cNvSpPr>
          <p:nvPr>
            <p:ph type="ctrTitle"/>
          </p:nvPr>
        </p:nvSpPr>
        <p:spPr>
          <a:xfrm>
            <a:off x="1676400" y="0"/>
            <a:ext cx="7467600" cy="1447800"/>
          </a:xfrm>
        </p:spPr>
        <p:txBody>
          <a:bodyPr/>
          <a:lstStyle>
            <a:lvl1pPr>
              <a:defRPr baseline="0">
                <a:solidFill>
                  <a:schemeClr val="tx1"/>
                </a:solidFill>
              </a:defRPr>
            </a:lvl1pPr>
          </a:lstStyle>
          <a:p>
            <a:endParaRPr lang="en-US" dirty="0"/>
          </a:p>
        </p:txBody>
      </p:sp>
      <p:sp>
        <p:nvSpPr>
          <p:cNvPr id="3" name="Subtitle 2"/>
          <p:cNvSpPr>
            <a:spLocks noGrp="1"/>
          </p:cNvSpPr>
          <p:nvPr>
            <p:ph type="subTitle" idx="1"/>
          </p:nvPr>
        </p:nvSpPr>
        <p:spPr>
          <a:xfrm>
            <a:off x="1600200" y="1981200"/>
            <a:ext cx="6400800" cy="1752600"/>
          </a:xfrm>
        </p:spPr>
        <p:txBody>
          <a:bodyPr/>
          <a:lstStyle>
            <a:lvl1pPr marL="0" indent="0" algn="l">
              <a:buNone/>
              <a:defRPr>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29C7DC90-A538-4D3C-9401-92C2D8DD97AE}" type="datetime1">
              <a:rPr lang="en-US"/>
              <a:pPr>
                <a:defRPr/>
              </a:pPr>
              <a:t>11/25/2015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79199C9-98F9-422D-8DB5-945D31ACEA8F}" type="slidenum">
              <a:rPr lang="en-US"/>
              <a:pPr>
                <a:defRPr/>
              </a:pPr>
              <a:t>‹#›</a:t>
            </a:fld>
            <a:endParaRPr lang="en-US"/>
          </a:p>
        </p:txBody>
      </p:sp>
      <p:pic>
        <p:nvPicPr>
          <p:cNvPr id="9" name="Picture 2" descr="C:\renger\SADProject\SAD_New\new\SAD 9e_Home Page_Template_files\slide0001_image006.png"/>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E16E6E-BC5F-40BA-8EF2-F72E2EF6898B}" type="datetime1">
              <a:rPr lang="en-US"/>
              <a:pPr>
                <a:defRPr/>
              </a:pPr>
              <a:t>11/25/2015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7A705-15A9-4FB3-BB83-4414C5BD27E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296201B-5135-4C7A-B164-D207B1FBBDD2}" type="datetime1">
              <a:rPr lang="en-US"/>
              <a:pPr>
                <a:defRPr/>
              </a:pPr>
              <a:t>11/25/2015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824122-7DA4-439C-8E1C-2685A4CDC00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01DC31-BEC3-4A5E-BF08-C6AC2A7D475A}" type="datetime1">
              <a:rPr lang="en-US"/>
              <a:pPr>
                <a:defRPr/>
              </a:pPr>
              <a:t>11/25/2015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4300DF-7D82-44C7-95E8-8BDC32AE3E3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Standard Page">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1676400" y="1828800"/>
            <a:ext cx="184150" cy="461963"/>
          </a:xfrm>
          <a:prstGeom prst="rect">
            <a:avLst/>
          </a:prstGeom>
          <a:noFill/>
          <a:ln>
            <a:noFill/>
          </a:ln>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dirty="0"/>
          </a:p>
        </p:txBody>
      </p:sp>
      <p:sp>
        <p:nvSpPr>
          <p:cNvPr id="3" name="Content Placeholder 2"/>
          <p:cNvSpPr>
            <a:spLocks noGrp="1"/>
          </p:cNvSpPr>
          <p:nvPr>
            <p:ph idx="1"/>
          </p:nvPr>
        </p:nvSpPr>
        <p:spPr>
          <a:xfrm>
            <a:off x="457200" y="1828800"/>
            <a:ext cx="82296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5"/>
          </p:nvPr>
        </p:nvSpPr>
        <p:spPr>
          <a:xfrm>
            <a:off x="0" y="990600"/>
            <a:ext cx="9144000" cy="381000"/>
          </a:xfrm>
          <a:prstGeom prst="rect">
            <a:avLst/>
          </a:prstGeom>
        </p:spPr>
        <p:txBody>
          <a:bodyPr/>
          <a:lstStyle>
            <a:lvl1pPr marL="0" indent="0" algn="ctr">
              <a:buNone/>
              <a:defRPr sz="20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Image with Bottom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1676400" y="5486400"/>
            <a:ext cx="7010400" cy="838200"/>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smtClean="0"/>
              <a:t>Click to edit Master text styles</a:t>
            </a:r>
          </a:p>
        </p:txBody>
      </p:sp>
      <p:sp>
        <p:nvSpPr>
          <p:cNvPr id="14" name="Text Placeholder 10"/>
          <p:cNvSpPr>
            <a:spLocks noGrp="1"/>
          </p:cNvSpPr>
          <p:nvPr>
            <p:ph type="body" sz="quarter" idx="18"/>
          </p:nvPr>
        </p:nvSpPr>
        <p:spPr>
          <a:xfrm>
            <a:off x="533400" y="5486400"/>
            <a:ext cx="11430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smtClean="0"/>
              <a:t>Click to edit Master text styles</a:t>
            </a:r>
          </a:p>
        </p:txBody>
      </p:sp>
      <p:sp>
        <p:nvSpPr>
          <p:cNvPr id="16" name="Text Placeholder 10"/>
          <p:cNvSpPr>
            <a:spLocks noGrp="1"/>
          </p:cNvSpPr>
          <p:nvPr>
            <p:ph type="body" sz="quarter" idx="19"/>
          </p:nvPr>
        </p:nvSpPr>
        <p:spPr>
          <a:xfrm>
            <a:off x="0" y="990600"/>
            <a:ext cx="91440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5_Image with lefthand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457200" y="1775716"/>
            <a:ext cx="2133600" cy="3253483"/>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smtClean="0"/>
              <a:t>Click to edit Master text styles</a:t>
            </a:r>
          </a:p>
        </p:txBody>
      </p:sp>
      <p:sp>
        <p:nvSpPr>
          <p:cNvPr id="14" name="Text Placeholder 10"/>
          <p:cNvSpPr>
            <a:spLocks noGrp="1"/>
          </p:cNvSpPr>
          <p:nvPr>
            <p:ph type="body" sz="quarter" idx="18"/>
          </p:nvPr>
        </p:nvSpPr>
        <p:spPr>
          <a:xfrm>
            <a:off x="457200" y="5257800"/>
            <a:ext cx="21336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smtClean="0"/>
              <a:t>Click to edit Master text styles</a:t>
            </a:r>
          </a:p>
        </p:txBody>
      </p:sp>
      <p:sp>
        <p:nvSpPr>
          <p:cNvPr id="16" name="Text Placeholder 10"/>
          <p:cNvSpPr>
            <a:spLocks noGrp="1"/>
          </p:cNvSpPr>
          <p:nvPr>
            <p:ph type="body" sz="quarter" idx="21"/>
          </p:nvPr>
        </p:nvSpPr>
        <p:spPr>
          <a:xfrm>
            <a:off x="0" y="990600"/>
            <a:ext cx="91440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6499632-BA1C-411F-BC01-932C63E5E55C}" type="datetime1">
              <a:rPr lang="en-US"/>
              <a:pPr>
                <a:defRPr/>
              </a:pPr>
              <a:t>11/25/2015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9CF567-92F2-4868-AE5F-6064AF3DA26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5295DC0-BDF4-4946-95FC-61C4F2C15E4D}" type="datetime1">
              <a:rPr lang="en-US"/>
              <a:pPr>
                <a:defRPr/>
              </a:pPr>
              <a:t>11/25/2015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2CAABE-7C30-4EA4-B5F3-01358C5E74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5F46BC3-41DA-4098-8CA3-5AE4500AA7C8}" type="datetime1">
              <a:rPr lang="en-US"/>
              <a:pPr>
                <a:defRPr/>
              </a:pPr>
              <a:t>11/25/2015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5C1710-DF5A-49B1-AD3F-FCC479A1A2A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733D5C7-06BD-4A57-9316-AFFC05FB9A2D}" type="datetime1">
              <a:rPr lang="en-US"/>
              <a:pPr>
                <a:defRPr/>
              </a:pPr>
              <a:t>11/25/2015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86D10E8-0367-4E5D-9E4A-DD9E1662923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5B6098F-756C-4371-8629-D7887CAE58D3}" type="datetime1">
              <a:rPr lang="en-US"/>
              <a:pPr>
                <a:defRPr/>
              </a:pPr>
              <a:t>11/25/2015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182478-D854-4386-B19D-338899BFC4A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F1234E-A55B-461F-95E4-6E9D08D8F588}" type="datetime1">
              <a:rPr lang="en-US"/>
              <a:pPr>
                <a:defRPr/>
              </a:pPr>
              <a:t>11/25/2015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3A6B547-B69A-4B3E-824B-F8B9F77F30B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7B0C22D-B331-43E5-B1B9-EFA38C5EA6F6}" type="datetime1">
              <a:rPr lang="en-US"/>
              <a:pPr>
                <a:defRPr/>
              </a:pPr>
              <a:t>11/25/2015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D84466-CB37-49EF-9CF4-ADD313A859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EFE5778-8BFC-4536-9703-0D28E9F70237}" type="datetime1">
              <a:rPr lang="en-US"/>
              <a:pPr>
                <a:defRPr/>
              </a:pPr>
              <a:t>11/25/2015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20B8259-93AD-49B5-837E-5FA1F17556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41E24F9-DA40-43C1-89CE-AAA16B93C677}" type="datetime1">
              <a:rPr lang="en-US"/>
              <a:pPr>
                <a:defRPr/>
              </a:pPr>
              <a:t>11/25/2015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A966EB8-3645-45BA-B837-242CADC3AE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hf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itchFamily="34" charset="0"/>
        </a:defRPr>
      </a:lvl2pPr>
      <a:lvl3pPr algn="l" rtl="0" eaLnBrk="0" fontAlgn="base" hangingPunct="0">
        <a:spcBef>
          <a:spcPct val="0"/>
        </a:spcBef>
        <a:spcAft>
          <a:spcPct val="0"/>
        </a:spcAft>
        <a:defRPr sz="4400">
          <a:solidFill>
            <a:srgbClr val="0070C0"/>
          </a:solidFill>
          <a:latin typeface="Calibri" pitchFamily="34" charset="0"/>
        </a:defRPr>
      </a:lvl3pPr>
      <a:lvl4pPr algn="l" rtl="0" eaLnBrk="0" fontAlgn="base" hangingPunct="0">
        <a:spcBef>
          <a:spcPct val="0"/>
        </a:spcBef>
        <a:spcAft>
          <a:spcPct val="0"/>
        </a:spcAft>
        <a:defRPr sz="4400">
          <a:solidFill>
            <a:srgbClr val="0070C0"/>
          </a:solidFill>
          <a:latin typeface="Calibri" pitchFamily="34" charset="0"/>
        </a:defRPr>
      </a:lvl4pPr>
      <a:lvl5pPr algn="l" rtl="0" eaLnBrk="0" fontAlgn="base" hangingPunct="0">
        <a:spcBef>
          <a:spcPct val="0"/>
        </a:spcBef>
        <a:spcAft>
          <a:spcPct val="0"/>
        </a:spcAft>
        <a:defRPr sz="4400">
          <a:solidFill>
            <a:srgbClr val="0070C0"/>
          </a:solidFill>
          <a:latin typeface="Calibri" pitchFamily="34" charset="0"/>
        </a:defRPr>
      </a:lvl5pPr>
      <a:lvl6pPr marL="457200" algn="l" rtl="0" fontAlgn="base">
        <a:spcBef>
          <a:spcPct val="0"/>
        </a:spcBef>
        <a:spcAft>
          <a:spcPct val="0"/>
        </a:spcAft>
        <a:defRPr sz="4400">
          <a:solidFill>
            <a:srgbClr val="0070C0"/>
          </a:solidFill>
          <a:latin typeface="Calibri" pitchFamily="34" charset="0"/>
        </a:defRPr>
      </a:lvl6pPr>
      <a:lvl7pPr marL="914400" algn="l" rtl="0" fontAlgn="base">
        <a:spcBef>
          <a:spcPct val="0"/>
        </a:spcBef>
        <a:spcAft>
          <a:spcPct val="0"/>
        </a:spcAft>
        <a:defRPr sz="4400">
          <a:solidFill>
            <a:srgbClr val="0070C0"/>
          </a:solidFill>
          <a:latin typeface="Calibri" pitchFamily="34" charset="0"/>
        </a:defRPr>
      </a:lvl7pPr>
      <a:lvl8pPr marL="1371600" algn="l" rtl="0" fontAlgn="base">
        <a:spcBef>
          <a:spcPct val="0"/>
        </a:spcBef>
        <a:spcAft>
          <a:spcPct val="0"/>
        </a:spcAft>
        <a:defRPr sz="4400">
          <a:solidFill>
            <a:srgbClr val="0070C0"/>
          </a:solidFill>
          <a:latin typeface="Calibri" pitchFamily="34" charset="0"/>
        </a:defRPr>
      </a:lvl8pPr>
      <a:lvl9pPr marL="1828800" algn="l" rtl="0" fontAlgn="base">
        <a:spcBef>
          <a:spcPct val="0"/>
        </a:spcBef>
        <a:spcAft>
          <a:spcPct val="0"/>
        </a:spcAft>
        <a:defRPr sz="4400">
          <a:solidFill>
            <a:srgbClr val="0070C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MY"/>
          </a:p>
        </p:txBody>
      </p:sp>
      <p:sp>
        <p:nvSpPr>
          <p:cNvPr id="15362" name="Subtitle 2"/>
          <p:cNvSpPr>
            <a:spLocks noGrp="1"/>
          </p:cNvSpPr>
          <p:nvPr>
            <p:ph type="subTitle" idx="1"/>
          </p:nvPr>
        </p:nvSpPr>
        <p:spPr/>
        <p:txBody>
          <a:bodyPr/>
          <a:lstStyle/>
          <a:p>
            <a:r>
              <a:rPr lang="en-US" smtClean="0"/>
              <a:t>Chapter 8</a:t>
            </a:r>
          </a:p>
          <a:p>
            <a:r>
              <a:rPr lang="en-US" smtClean="0"/>
              <a:t>Systems Development</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600200"/>
            <a:ext cx="8229600" cy="4724400"/>
          </a:xfrm>
        </p:spPr>
        <p:txBody>
          <a:bodyPr/>
          <a:lstStyle/>
          <a:p>
            <a:pPr eaLnBrk="1" hangingPunct="1">
              <a:spcAft>
                <a:spcPts val="0"/>
              </a:spcAft>
              <a:buFont typeface="Arial" charset="0"/>
              <a:buChar char="•"/>
              <a:defRPr/>
            </a:pPr>
            <a:r>
              <a:rPr lang="en-US" dirty="0" smtClean="0">
                <a:cs typeface="ＭＳ Ｐゴシック" charset="0"/>
              </a:rPr>
              <a:t>Business process management (BPM)</a:t>
            </a:r>
          </a:p>
          <a:p>
            <a:pPr lvl="1" eaLnBrk="1" hangingPunct="1">
              <a:spcAft>
                <a:spcPts val="0"/>
              </a:spcAft>
              <a:buFont typeface="Arial" charset="0"/>
              <a:buChar char="–"/>
              <a:defRPr/>
            </a:pPr>
            <a:r>
              <a:rPr lang="en-US" sz="2400" b="0" dirty="0" smtClean="0"/>
              <a:t>Variety of tools, methodologies to analyze, design, optimize processes</a:t>
            </a:r>
          </a:p>
          <a:p>
            <a:pPr lvl="1" eaLnBrk="1" hangingPunct="1">
              <a:buFont typeface="Arial" charset="0"/>
              <a:buChar char="–"/>
              <a:defRPr/>
            </a:pPr>
            <a:r>
              <a:rPr lang="en-US" sz="2400" b="0" dirty="0" smtClean="0"/>
              <a:t>Used by firms to manage business process redesign</a:t>
            </a:r>
          </a:p>
          <a:p>
            <a:pPr eaLnBrk="1" hangingPunct="1">
              <a:buFont typeface="Arial" charset="0"/>
              <a:buChar char="•"/>
              <a:defRPr/>
            </a:pPr>
            <a:r>
              <a:rPr lang="en-US" dirty="0" smtClean="0">
                <a:cs typeface="ＭＳ Ｐゴシック" charset="0"/>
              </a:rPr>
              <a:t>Steps in BPM</a:t>
            </a:r>
          </a:p>
          <a:p>
            <a:pPr marL="971550" lvl="1" indent="-514350" eaLnBrk="1" hangingPunct="1">
              <a:buFont typeface="+mj-lt"/>
              <a:buAutoNum type="arabicPeriod"/>
              <a:defRPr/>
            </a:pPr>
            <a:r>
              <a:rPr lang="en-US" sz="2400" b="0" dirty="0" smtClean="0"/>
              <a:t>Identify processes for change.</a:t>
            </a:r>
          </a:p>
          <a:p>
            <a:pPr marL="971550" lvl="1" indent="-514350" eaLnBrk="1" hangingPunct="1">
              <a:buFont typeface="+mj-lt"/>
              <a:buAutoNum type="arabicPeriod"/>
              <a:defRPr/>
            </a:pPr>
            <a:r>
              <a:rPr lang="en-US" sz="2400" b="0" dirty="0" smtClean="0"/>
              <a:t>Analyze existing processes.</a:t>
            </a:r>
          </a:p>
          <a:p>
            <a:pPr marL="971550" lvl="1" indent="-514350" eaLnBrk="1" hangingPunct="1">
              <a:buFont typeface="+mj-lt"/>
              <a:buAutoNum type="arabicPeriod"/>
              <a:defRPr/>
            </a:pPr>
            <a:r>
              <a:rPr lang="en-US" sz="2400" b="0" dirty="0" smtClean="0"/>
              <a:t>Design the new process.</a:t>
            </a:r>
          </a:p>
          <a:p>
            <a:pPr marL="971550" lvl="1" indent="-514350" eaLnBrk="1" hangingPunct="1">
              <a:buFont typeface="+mj-lt"/>
              <a:buAutoNum type="arabicPeriod"/>
              <a:defRPr/>
            </a:pPr>
            <a:r>
              <a:rPr lang="en-US" sz="2400" b="0" dirty="0" smtClean="0"/>
              <a:t>Implement the new process.</a:t>
            </a:r>
          </a:p>
          <a:p>
            <a:pPr marL="971550" lvl="1" indent="-514350" eaLnBrk="1" hangingPunct="1">
              <a:buFont typeface="+mj-lt"/>
              <a:buAutoNum type="arabicPeriod"/>
              <a:defRPr/>
            </a:pPr>
            <a:r>
              <a:rPr lang="en-US" sz="2400" b="0" dirty="0" smtClean="0"/>
              <a:t>Continuous measurement.</a:t>
            </a:r>
          </a:p>
          <a:p>
            <a:pPr eaLnBrk="1" hangingPunct="1">
              <a:buFont typeface="Arial" charset="0"/>
              <a:buChar char="•"/>
              <a:defRPr/>
            </a:pPr>
            <a:endParaRPr lang="en-US" dirty="0" smtClean="0">
              <a:cs typeface="ＭＳ Ｐゴシック" charset="0"/>
            </a:endParaRPr>
          </a:p>
          <a:p>
            <a:pPr eaLnBrk="1" hangingPunct="1">
              <a:buFont typeface="Arial" charset="0"/>
              <a:buChar char="•"/>
              <a:defRPr/>
            </a:pPr>
            <a:endParaRPr lang="en-US" dirty="0" smtClean="0">
              <a:cs typeface="ＭＳ Ｐゴシック" charset="0"/>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rgbClr val="0070C0"/>
                </a:solidFill>
                <a:effectLst/>
                <a:uLnTx/>
                <a:uFillTx/>
                <a:latin typeface="+mj-lt"/>
                <a:ea typeface="+mj-ea"/>
                <a:cs typeface="+mj-cs"/>
              </a:rPr>
              <a:t>Understanding The Business</a:t>
            </a:r>
            <a:endParaRPr kumimoji="0" lang="en-US" sz="4400" b="0" i="0" u="none" strike="noStrike" kern="1200" cap="none" spc="0" normalizeH="0" baseline="0" noProof="0" dirty="0" smtClean="0">
              <a:ln>
                <a:noFill/>
              </a:ln>
              <a:solidFill>
                <a:srgbClr val="0070C0"/>
              </a:solidFill>
              <a:effectLst/>
              <a:uLnTx/>
              <a:uFillTx/>
              <a:latin typeface="+mj-lt"/>
              <a:ea typeface="+mj-ea"/>
              <a:cs typeface="+mj-cs"/>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5"/>
          <p:cNvSpPr>
            <a:spLocks noGrp="1"/>
          </p:cNvSpPr>
          <p:nvPr>
            <p:ph type="body" sz="quarter" idx="17"/>
          </p:nvPr>
        </p:nvSpPr>
        <p:spPr bwMode="auto">
          <a:xfrm>
            <a:off x="1676400" y="6019800"/>
            <a:ext cx="7010400" cy="457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Purchasing a book from a physical bookstore requires many steps to be performed by both the seller and the customer.</a:t>
            </a:r>
          </a:p>
        </p:txBody>
      </p:sp>
      <p:sp>
        <p:nvSpPr>
          <p:cNvPr id="17411" name="Text Placeholder 7"/>
          <p:cNvSpPr>
            <a:spLocks noGrp="1"/>
          </p:cNvSpPr>
          <p:nvPr>
            <p:ph type="body" sz="quarter" idx="18"/>
          </p:nvPr>
        </p:nvSpPr>
        <p:spPr bwMode="auto">
          <a:xfrm>
            <a:off x="533400" y="6019800"/>
            <a:ext cx="1143000" cy="228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FIGURE 13-2</a:t>
            </a:r>
          </a:p>
        </p:txBody>
      </p:sp>
      <p:sp>
        <p:nvSpPr>
          <p:cNvPr id="17412" name="Text Placeholder 8"/>
          <p:cNvSpPr>
            <a:spLocks noGrp="1"/>
          </p:cNvSpPr>
          <p:nvPr>
            <p:ph type="body" sz="quarter" idx="19"/>
          </p:nvPr>
        </p:nvSpPr>
        <p:spPr bwMode="auto">
          <a:xfrm>
            <a:off x="838200" y="990600"/>
            <a:ext cx="8305800" cy="381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pPr>
            <a:r>
              <a:rPr lang="en-US" altLang="en-US" sz="1600" smtClean="0"/>
              <a:t>AS-IS BUSINESS PROCESS FOR PURCHASING A BOOK FROM A PHYSICAL BOOKSTORE</a:t>
            </a:r>
          </a:p>
        </p:txBody>
      </p:sp>
      <p:pic>
        <p:nvPicPr>
          <p:cNvPr id="17413" name="Picture Placeholder 10" descr="Fig-13-02.png"/>
          <p:cNvPicPr>
            <a:picLocks noGrp="1" noChangeAspect="1"/>
          </p:cNvPicPr>
          <p:nvPr>
            <p:ph idx="4294967295"/>
          </p:nvPr>
        </p:nvPicPr>
        <p:blipFill>
          <a:blip r:embed="rId3" cstate="print"/>
          <a:srcRect/>
          <a:stretch>
            <a:fillRect/>
          </a:stretch>
        </p:blipFill>
        <p:spPr bwMode="auto">
          <a:xfrm>
            <a:off x="760413" y="1709738"/>
            <a:ext cx="7623175" cy="4081462"/>
          </a:xfrm>
          <a:prstGeom prst="rect">
            <a:avLst/>
          </a:prstGeom>
          <a:noFill/>
          <a:ln>
            <a:miter lim="800000"/>
            <a:headEnd/>
            <a:tailEnd/>
          </a:ln>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5"/>
          <p:cNvSpPr>
            <a:spLocks noGrp="1"/>
          </p:cNvSpPr>
          <p:nvPr>
            <p:ph type="body" sz="quarter" idx="17"/>
          </p:nvPr>
        </p:nvSpPr>
        <p:spPr bwMode="auto">
          <a:xfrm>
            <a:off x="1676400" y="6019800"/>
            <a:ext cx="7010400" cy="4572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Using Internet technology makes it possible to redesign the process for purchasing a book so that it requires fewer steps and consumes fewer resources.</a:t>
            </a:r>
          </a:p>
        </p:txBody>
      </p:sp>
      <p:sp>
        <p:nvSpPr>
          <p:cNvPr id="18435" name="Text Placeholder 7"/>
          <p:cNvSpPr>
            <a:spLocks noGrp="1"/>
          </p:cNvSpPr>
          <p:nvPr>
            <p:ph type="body" sz="quarter" idx="18"/>
          </p:nvPr>
        </p:nvSpPr>
        <p:spPr bwMode="auto">
          <a:xfrm>
            <a:off x="533400" y="6019800"/>
            <a:ext cx="1143000" cy="228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FIGURE 13-3</a:t>
            </a:r>
          </a:p>
        </p:txBody>
      </p:sp>
      <p:sp>
        <p:nvSpPr>
          <p:cNvPr id="18436" name="Text Placeholder 8"/>
          <p:cNvSpPr>
            <a:spLocks noGrp="1"/>
          </p:cNvSpPr>
          <p:nvPr>
            <p:ph type="body" sz="quarter" idx="19"/>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pPr>
            <a:r>
              <a:rPr lang="en-US" altLang="en-US" smtClean="0"/>
              <a:t>REDESIGNED PROCESS FOR PURCHASING A BOOK ONLINE</a:t>
            </a:r>
          </a:p>
        </p:txBody>
      </p:sp>
      <p:pic>
        <p:nvPicPr>
          <p:cNvPr id="18437" name="Picture Placeholder 10" descr="Fig-13-03.png"/>
          <p:cNvPicPr>
            <a:picLocks noGrp="1" noChangeAspect="1"/>
          </p:cNvPicPr>
          <p:nvPr>
            <p:ph idx="4294967295"/>
          </p:nvPr>
        </p:nvPicPr>
        <p:blipFill>
          <a:blip r:embed="rId3" cstate="print"/>
          <a:srcRect/>
          <a:stretch>
            <a:fillRect/>
          </a:stretch>
        </p:blipFill>
        <p:spPr bwMode="auto">
          <a:xfrm>
            <a:off x="457200" y="2362200"/>
            <a:ext cx="8229600" cy="2422525"/>
          </a:xfrm>
          <a:prstGeom prst="rect">
            <a:avLst/>
          </a:prstGeom>
          <a:noFill/>
          <a:ln>
            <a:miter lim="800000"/>
            <a:headEnd/>
            <a:tailEnd/>
          </a:ln>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lstStyle/>
          <a:p>
            <a:pPr eaLnBrk="1" hangingPunct="1">
              <a:buFont typeface="Arial" charset="0"/>
              <a:buChar char="•"/>
              <a:defRPr/>
            </a:pPr>
            <a:r>
              <a:rPr lang="en-US" sz="2400" dirty="0" smtClean="0">
                <a:cs typeface="ＭＳ Ｐゴシック" charset="0"/>
              </a:rPr>
              <a:t>Most prominent methodologies for modeling and designing systems:</a:t>
            </a:r>
          </a:p>
          <a:p>
            <a:pPr marL="971550" lvl="1" indent="-514350" eaLnBrk="1" hangingPunct="1">
              <a:buFont typeface="+mj-lt"/>
              <a:buAutoNum type="arabicPeriod"/>
              <a:defRPr/>
            </a:pPr>
            <a:r>
              <a:rPr lang="en-US" sz="2400" b="0" dirty="0" smtClean="0"/>
              <a:t>Structured methodologies</a:t>
            </a:r>
          </a:p>
          <a:p>
            <a:pPr marL="971550" lvl="1" indent="-514350" eaLnBrk="1" hangingPunct="1">
              <a:buFont typeface="+mj-lt"/>
              <a:buAutoNum type="arabicPeriod"/>
              <a:defRPr/>
            </a:pPr>
            <a:r>
              <a:rPr lang="en-US" sz="2400" b="0" dirty="0" smtClean="0"/>
              <a:t>Object-oriented development</a:t>
            </a:r>
          </a:p>
          <a:p>
            <a:pPr eaLnBrk="1" hangingPunct="1">
              <a:buFont typeface="Arial" charset="0"/>
              <a:buChar char="•"/>
              <a:defRPr/>
            </a:pPr>
            <a:r>
              <a:rPr lang="en-US" sz="2400" dirty="0" smtClean="0">
                <a:cs typeface="ＭＳ Ｐゴシック" charset="0"/>
              </a:rPr>
              <a:t>Structured methodologies</a:t>
            </a:r>
          </a:p>
          <a:p>
            <a:pPr lvl="1" eaLnBrk="1" hangingPunct="1">
              <a:buFont typeface="Arial" charset="0"/>
              <a:buChar char="–"/>
              <a:defRPr/>
            </a:pPr>
            <a:r>
              <a:rPr lang="en-US" sz="2400" dirty="0" smtClean="0"/>
              <a:t>Structured: </a:t>
            </a:r>
            <a:r>
              <a:rPr lang="en-US" sz="2400" b="0" dirty="0" smtClean="0"/>
              <a:t>Techniques are step-by-step, progressive</a:t>
            </a:r>
          </a:p>
          <a:p>
            <a:pPr lvl="1" eaLnBrk="1" hangingPunct="1">
              <a:buFont typeface="Arial" charset="0"/>
              <a:buChar char="–"/>
              <a:defRPr/>
            </a:pPr>
            <a:r>
              <a:rPr lang="en-US" sz="2400" dirty="0" smtClean="0"/>
              <a:t>Process-oriented: </a:t>
            </a:r>
            <a:r>
              <a:rPr lang="en-US" sz="2400" b="0" dirty="0" smtClean="0"/>
              <a:t>Focusing on modeling processes or actions that manipulate data</a:t>
            </a:r>
          </a:p>
          <a:p>
            <a:pPr lvl="1" eaLnBrk="1" hangingPunct="1">
              <a:buFont typeface="Arial" charset="0"/>
              <a:buChar char="–"/>
              <a:defRPr/>
            </a:pPr>
            <a:r>
              <a:rPr lang="en-US" sz="2400" dirty="0" smtClean="0"/>
              <a:t>Separate data from processes</a:t>
            </a:r>
          </a:p>
          <a:p>
            <a:pPr eaLnBrk="1" hangingPunct="1">
              <a:buFont typeface="Arial" charset="0"/>
              <a:buChar char="•"/>
              <a:defRPr/>
            </a:pPr>
            <a:endParaRPr lang="en-US" dirty="0" smtClean="0">
              <a:cs typeface="ＭＳ Ｐゴシック" charset="0"/>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Systems Development Methodology</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MY"/>
          </a:p>
        </p:txBody>
      </p:sp>
      <p:sp>
        <p:nvSpPr>
          <p:cNvPr id="16387" name="Content Placeholder 4"/>
          <p:cNvSpPr>
            <a:spLocks noGrp="1"/>
          </p:cNvSpPr>
          <p:nvPr>
            <p:ph sz="half" idx="1"/>
          </p:nvPr>
        </p:nvSpPr>
        <p:spPr>
          <a:xfrm>
            <a:off x="457200" y="1752600"/>
            <a:ext cx="5410200" cy="4373563"/>
          </a:xfrm>
        </p:spPr>
        <p:txBody>
          <a:bodyPr/>
          <a:lstStyle/>
          <a:p>
            <a:pPr marL="360363" lvl="1" indent="-185738" eaLnBrk="1" hangingPunct="1">
              <a:buFont typeface="Wingdings" pitchFamily="2" charset="2"/>
              <a:buChar char="§"/>
            </a:pPr>
            <a:r>
              <a:rPr lang="en-US" b="0" dirty="0" smtClean="0"/>
              <a:t> Systems development life cycle (SDLC)</a:t>
            </a:r>
          </a:p>
          <a:p>
            <a:pPr marL="360363" lvl="1" indent="-185738" eaLnBrk="1" hangingPunct="1">
              <a:buFont typeface="Wingdings" pitchFamily="2" charset="2"/>
              <a:buChar char="§"/>
            </a:pPr>
            <a:r>
              <a:rPr lang="en-US" b="0" dirty="0" smtClean="0"/>
              <a:t>Predictive approach</a:t>
            </a:r>
          </a:p>
          <a:p>
            <a:pPr marL="360363" lvl="1" indent="-185738" eaLnBrk="1" hangingPunct="1">
              <a:buFont typeface="Wingdings" pitchFamily="2" charset="2"/>
              <a:buChar char="§"/>
            </a:pPr>
            <a:r>
              <a:rPr lang="en-US" b="0" dirty="0" smtClean="0"/>
              <a:t>Uses a set of process models to describe a system graphically</a:t>
            </a:r>
          </a:p>
          <a:p>
            <a:pPr marL="360363" lvl="1" indent="-185738" eaLnBrk="1" hangingPunct="1">
              <a:buFont typeface="Wingdings" pitchFamily="2" charset="2"/>
              <a:buChar char="§"/>
            </a:pPr>
            <a:r>
              <a:rPr lang="en-US" b="0" dirty="0" smtClean="0"/>
              <a:t>Process-centered technique</a:t>
            </a:r>
          </a:p>
          <a:p>
            <a:pPr marL="360363" lvl="1" indent="-185738" eaLnBrk="1" hangingPunct="1">
              <a:buFont typeface="Wingdings" pitchFamily="2" charset="2"/>
              <a:buChar char="§"/>
            </a:pPr>
            <a:r>
              <a:rPr lang="en-US" b="0" dirty="0" smtClean="0"/>
              <a:t>Waterfall model</a:t>
            </a:r>
          </a:p>
          <a:p>
            <a:pPr eaLnBrk="1" hangingPunct="1">
              <a:buFont typeface="Arial" charset="0"/>
              <a:buChar char="•"/>
              <a:defRPr/>
            </a:pPr>
            <a:endParaRPr lang="en-US" dirty="0" smtClean="0">
              <a:cs typeface="ＭＳ Ｐゴシック" charset="0"/>
            </a:endParaRPr>
          </a:p>
        </p:txBody>
      </p:sp>
      <p:sp>
        <p:nvSpPr>
          <p:cNvPr id="9" name="Content Placeholder 8"/>
          <p:cNvSpPr>
            <a:spLocks noGrp="1"/>
          </p:cNvSpPr>
          <p:nvPr>
            <p:ph sz="half" idx="2"/>
          </p:nvPr>
        </p:nvSpPr>
        <p:spPr/>
        <p:txBody>
          <a:bodyPr/>
          <a:lstStyle/>
          <a:p>
            <a:endParaRPr lang="en-MY"/>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Structured</a:t>
            </a:r>
          </a:p>
        </p:txBody>
      </p:sp>
      <p:pic>
        <p:nvPicPr>
          <p:cNvPr id="5" name="Picture 7"/>
          <p:cNvPicPr>
            <a:picLocks noChangeAspect="1" noChangeArrowheads="1"/>
          </p:cNvPicPr>
          <p:nvPr/>
        </p:nvPicPr>
        <p:blipFill>
          <a:blip r:embed="rId3" cstate="print"/>
          <a:srcRect/>
          <a:stretch>
            <a:fillRect/>
          </a:stretch>
        </p:blipFill>
        <p:spPr bwMode="auto">
          <a:xfrm>
            <a:off x="6019800" y="457200"/>
            <a:ext cx="2455862" cy="5943600"/>
          </a:xfrm>
          <a:prstGeom prst="rect">
            <a:avLst/>
          </a:prstGeom>
          <a:noFill/>
          <a:ln w="9525" algn="ctr">
            <a:noFill/>
            <a:miter lim="800000"/>
            <a:headEnd/>
            <a:tailEnd/>
          </a:ln>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52400" y="228600"/>
          <a:ext cx="86868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MY"/>
          </a:p>
        </p:txBody>
      </p:sp>
      <p:pic>
        <p:nvPicPr>
          <p:cNvPr id="1026" name="Picture 2" descr="http://uemgroup.com/wp-content/uploads/2011/08/Feasibility_studiesNEW.jpg"/>
          <p:cNvPicPr>
            <a:picLocks noChangeAspect="1" noChangeArrowheads="1"/>
          </p:cNvPicPr>
          <p:nvPr/>
        </p:nvPicPr>
        <p:blipFill>
          <a:blip r:embed="rId2" cstate="print"/>
          <a:srcRect/>
          <a:stretch>
            <a:fillRect/>
          </a:stretch>
        </p:blipFill>
        <p:spPr bwMode="auto">
          <a:xfrm>
            <a:off x="381000" y="990600"/>
            <a:ext cx="8277225" cy="49530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4"/>
          <p:cNvSpPr>
            <a:spLocks noGrp="1"/>
          </p:cNvSpPr>
          <p:nvPr>
            <p:ph idx="1"/>
          </p:nvPr>
        </p:nvSpPr>
        <p:spPr bwMode="auto">
          <a:xfrm>
            <a:off x="457200" y="1143000"/>
            <a:ext cx="8229600" cy="5181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Aft>
                <a:spcPts val="400"/>
              </a:spcAft>
            </a:pPr>
            <a:endParaRPr lang="en-US" altLang="en-US" sz="2800" dirty="0" smtClean="0">
              <a:solidFill>
                <a:srgbClr val="0D0D0D"/>
              </a:solidFill>
            </a:endParaRPr>
          </a:p>
          <a:p>
            <a:pPr eaLnBrk="1" hangingPunct="1">
              <a:spcAft>
                <a:spcPts val="400"/>
              </a:spcAft>
            </a:pPr>
            <a:r>
              <a:rPr lang="en-US" altLang="en-US" sz="2800" dirty="0" smtClean="0">
                <a:solidFill>
                  <a:srgbClr val="0D0D0D"/>
                </a:solidFill>
              </a:rPr>
              <a:t>Data flow diagram (DFD):</a:t>
            </a:r>
          </a:p>
          <a:p>
            <a:pPr lvl="1" eaLnBrk="1" hangingPunct="1">
              <a:spcAft>
                <a:spcPts val="400"/>
              </a:spcAft>
            </a:pPr>
            <a:r>
              <a:rPr lang="en-US" altLang="en-US" sz="2000" b="0" dirty="0" smtClean="0"/>
              <a:t>Primary tool for representing system’</a:t>
            </a:r>
            <a:r>
              <a:rPr lang="en-US" altLang="ja-JP" sz="2000" b="0" dirty="0" smtClean="0"/>
              <a:t>s component processes and flow of data between them</a:t>
            </a:r>
          </a:p>
          <a:p>
            <a:pPr lvl="1" eaLnBrk="1" hangingPunct="1">
              <a:spcAft>
                <a:spcPts val="400"/>
              </a:spcAft>
            </a:pPr>
            <a:r>
              <a:rPr lang="en-US" altLang="en-US" sz="2000" b="0" dirty="0" smtClean="0"/>
              <a:t>Offers logical graphic model of information flow</a:t>
            </a:r>
          </a:p>
          <a:p>
            <a:pPr lvl="1" eaLnBrk="1" hangingPunct="1">
              <a:spcAft>
                <a:spcPts val="400"/>
              </a:spcAft>
            </a:pPr>
            <a:r>
              <a:rPr lang="en-US" altLang="en-US" sz="2000" b="0" dirty="0" smtClean="0"/>
              <a:t>High-level and lower-level diagrams can be used to break processes down into successive layers of detail</a:t>
            </a:r>
          </a:p>
          <a:p>
            <a:pPr eaLnBrk="1" hangingPunct="1">
              <a:spcAft>
                <a:spcPts val="400"/>
              </a:spcAft>
            </a:pPr>
            <a:r>
              <a:rPr lang="en-US" altLang="en-US" sz="2000" dirty="0" smtClean="0">
                <a:solidFill>
                  <a:srgbClr val="0D0D0D"/>
                </a:solidFill>
              </a:rPr>
              <a:t>Data dictionary: </a:t>
            </a:r>
            <a:r>
              <a:rPr lang="en-US" altLang="en-US" sz="2000" b="0" dirty="0" smtClean="0">
                <a:solidFill>
                  <a:srgbClr val="0D0D0D"/>
                </a:solidFill>
              </a:rPr>
              <a:t>Defines contents of data flows and data stores</a:t>
            </a:r>
          </a:p>
          <a:p>
            <a:pPr eaLnBrk="1" hangingPunct="1">
              <a:spcAft>
                <a:spcPts val="400"/>
              </a:spcAft>
            </a:pPr>
            <a:r>
              <a:rPr lang="en-US" altLang="en-US" sz="2000" dirty="0" smtClean="0">
                <a:solidFill>
                  <a:srgbClr val="0D0D0D"/>
                </a:solidFill>
              </a:rPr>
              <a:t>Process specifications: </a:t>
            </a:r>
            <a:r>
              <a:rPr lang="en-US" altLang="en-US" sz="2000" b="0" dirty="0" smtClean="0">
                <a:solidFill>
                  <a:srgbClr val="0D0D0D"/>
                </a:solidFill>
              </a:rPr>
              <a:t>Describe transformation occurring within lowest level of data flow diagrams </a:t>
            </a:r>
          </a:p>
          <a:p>
            <a:pPr eaLnBrk="1" hangingPunct="1">
              <a:spcAft>
                <a:spcPts val="400"/>
              </a:spcAft>
            </a:pPr>
            <a:r>
              <a:rPr lang="en-US" altLang="en-US" sz="2000" dirty="0" smtClean="0">
                <a:solidFill>
                  <a:srgbClr val="0D0D0D"/>
                </a:solidFill>
              </a:rPr>
              <a:t>Structure chart: </a:t>
            </a:r>
            <a:r>
              <a:rPr lang="en-US" altLang="en-US" sz="2000" b="0" dirty="0" smtClean="0">
                <a:solidFill>
                  <a:srgbClr val="0D0D0D"/>
                </a:solidFill>
              </a:rPr>
              <a:t>Top-down chart, showing each level of design, relationship to other levels, and place in overall design structure</a:t>
            </a:r>
          </a:p>
          <a:p>
            <a:pPr eaLnBrk="1" hangingPunct="1">
              <a:spcAft>
                <a:spcPts val="300"/>
              </a:spcAft>
            </a:pPr>
            <a:endParaRPr lang="en-US" altLang="en-US" sz="2800" dirty="0" smtClean="0">
              <a:solidFill>
                <a:srgbClr val="0D0D0D"/>
              </a:solidFill>
            </a:endParaRPr>
          </a:p>
        </p:txBody>
      </p:sp>
      <p:sp>
        <p:nvSpPr>
          <p:cNvPr id="5"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Structured</a:t>
            </a: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Placeholder 11"/>
          <p:cNvPicPr>
            <a:picLocks noGrp="1" noChangeAspect="1"/>
          </p:cNvPicPr>
          <p:nvPr>
            <p:ph idx="4294967295"/>
          </p:nvPr>
        </p:nvPicPr>
        <p:blipFill>
          <a:blip r:embed="rId3" cstate="print"/>
          <a:srcRect/>
          <a:stretch>
            <a:fillRect/>
          </a:stretch>
        </p:blipFill>
        <p:spPr bwMode="auto">
          <a:xfrm>
            <a:off x="919163" y="1597025"/>
            <a:ext cx="7304087" cy="4130675"/>
          </a:xfrm>
          <a:prstGeom prst="rect">
            <a:avLst/>
          </a:prstGeom>
          <a:noFill/>
          <a:ln>
            <a:miter lim="800000"/>
            <a:headEnd/>
            <a:tailEnd/>
          </a:ln>
        </p:spPr>
      </p:pic>
      <p:sp>
        <p:nvSpPr>
          <p:cNvPr id="34819" name="Text Placeholder 5"/>
          <p:cNvSpPr>
            <a:spLocks noGrp="1"/>
          </p:cNvSpPr>
          <p:nvPr>
            <p:ph type="body" sz="quarter" idx="17"/>
          </p:nvPr>
        </p:nvSpPr>
        <p:spPr bwMode="auto">
          <a:xfrm>
            <a:off x="1676400" y="5791200"/>
            <a:ext cx="7010400" cy="609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The system has three processes: Verify availability (1.0), Enroll student (2.0), and Confirm registration (3.0). The name and content of each of the data flows appear adjacent to each arrow. There is one external entity in this system: the student. There are two data stores: the student master file and the course file.</a:t>
            </a:r>
          </a:p>
        </p:txBody>
      </p:sp>
      <p:sp>
        <p:nvSpPr>
          <p:cNvPr id="34820" name="Text Placeholder 7"/>
          <p:cNvSpPr>
            <a:spLocks noGrp="1"/>
          </p:cNvSpPr>
          <p:nvPr>
            <p:ph type="body" sz="quarter" idx="18"/>
          </p:nvPr>
        </p:nvSpPr>
        <p:spPr bwMode="auto">
          <a:xfrm>
            <a:off x="533400" y="5791200"/>
            <a:ext cx="1143000" cy="228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FIGURE 13-6</a:t>
            </a:r>
          </a:p>
        </p:txBody>
      </p:sp>
      <p:sp>
        <p:nvSpPr>
          <p:cNvPr id="34821" name="Text Placeholder 8"/>
          <p:cNvSpPr>
            <a:spLocks noGrp="1"/>
          </p:cNvSpPr>
          <p:nvPr>
            <p:ph type="body" sz="quarter" idx="19"/>
          </p:nvPr>
        </p:nvSpPr>
        <p:spPr bwMode="auto">
          <a:xfrm>
            <a:off x="609600" y="533400"/>
            <a:ext cx="7924800" cy="381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pPr>
            <a:r>
              <a:rPr lang="en-US" altLang="en-US" dirty="0" smtClean="0"/>
              <a:t>DATA FLOW DIAGRAM FOR MAIL-IN UNIVERSITY REGISTRATION SYSTEM</a:t>
            </a: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5"/>
          <p:cNvSpPr>
            <a:spLocks noGrp="1"/>
          </p:cNvSpPr>
          <p:nvPr>
            <p:ph type="body" sz="quarter" idx="17"/>
          </p:nvPr>
        </p:nvSpPr>
        <p:spPr bwMode="auto">
          <a:xfrm>
            <a:off x="2144713" y="5921375"/>
            <a:ext cx="7010400" cy="479425"/>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This structure chart shows the highest or most abstract level of design for a payroll system, providing an overview of the entire system.</a:t>
            </a:r>
          </a:p>
        </p:txBody>
      </p:sp>
      <p:sp>
        <p:nvSpPr>
          <p:cNvPr id="35843" name="Text Placeholder 7"/>
          <p:cNvSpPr>
            <a:spLocks noGrp="1"/>
          </p:cNvSpPr>
          <p:nvPr>
            <p:ph type="body" sz="quarter" idx="18"/>
          </p:nvPr>
        </p:nvSpPr>
        <p:spPr bwMode="auto">
          <a:xfrm>
            <a:off x="533400" y="5943600"/>
            <a:ext cx="1143000" cy="228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FIGURE 13-7</a:t>
            </a:r>
          </a:p>
        </p:txBody>
      </p:sp>
      <p:sp>
        <p:nvSpPr>
          <p:cNvPr id="35844" name="Text Placeholder 8"/>
          <p:cNvSpPr>
            <a:spLocks noGrp="1"/>
          </p:cNvSpPr>
          <p:nvPr>
            <p:ph type="body" sz="quarter" idx="19"/>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pPr>
            <a:r>
              <a:rPr lang="en-US" altLang="en-US" smtClean="0"/>
              <a:t>HIGH-LEVEL STRUCTURE CHART FOR A PAYROLL SYSTEM</a:t>
            </a:r>
          </a:p>
        </p:txBody>
      </p:sp>
      <p:pic>
        <p:nvPicPr>
          <p:cNvPr id="35845" name="Picture Placeholder 10" descr="Fig-13-07.png"/>
          <p:cNvPicPr>
            <a:picLocks noGrp="1" noChangeAspect="1"/>
          </p:cNvPicPr>
          <p:nvPr>
            <p:ph idx="4294967295"/>
          </p:nvPr>
        </p:nvPicPr>
        <p:blipFill>
          <a:blip r:embed="rId3" cstate="print"/>
          <a:srcRect/>
          <a:stretch>
            <a:fillRect/>
          </a:stretch>
        </p:blipFill>
        <p:spPr bwMode="auto">
          <a:xfrm>
            <a:off x="206375" y="1981200"/>
            <a:ext cx="8731250" cy="2498725"/>
          </a:xfrm>
          <a:prstGeom prst="rect">
            <a:avLst/>
          </a:prstGeom>
          <a:noFill/>
          <a:ln>
            <a:miter lim="800000"/>
            <a:headEnd/>
            <a:tailEnd/>
          </a:ln>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Introduction</a:t>
            </a:r>
          </a:p>
        </p:txBody>
      </p:sp>
      <p:sp>
        <p:nvSpPr>
          <p:cNvPr id="3" name="Text Placeholder 2"/>
          <p:cNvSpPr>
            <a:spLocks noGrp="1"/>
          </p:cNvSpPr>
          <p:nvPr>
            <p:ph sz="half"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Companies use information as a weapon in the battle to increase productivity, deliver quality products and services, maintain customer loyalty, and make sound decisions </a:t>
            </a:r>
          </a:p>
          <a:p>
            <a:pPr eaLnBrk="1" fontAlgn="auto" hangingPunct="1">
              <a:spcAft>
                <a:spcPts val="0"/>
              </a:spcAft>
              <a:buFont typeface="Arial" pitchFamily="34" charset="0"/>
              <a:buChar char="•"/>
              <a:defRPr/>
            </a:pPr>
            <a:r>
              <a:rPr lang="en-US" dirty="0" smtClean="0"/>
              <a:t>Information technology can mean the difference between success and failure</a:t>
            </a:r>
          </a:p>
        </p:txBody>
      </p:sp>
      <p:sp>
        <p:nvSpPr>
          <p:cNvPr id="6" name="Slide Number Placeholder 5"/>
          <p:cNvSpPr>
            <a:spLocks noGrp="1"/>
          </p:cNvSpPr>
          <p:nvPr>
            <p:ph type="sldNum" sz="quarter" idx="12"/>
          </p:nvPr>
        </p:nvSpPr>
        <p:spPr/>
        <p:txBody>
          <a:bodyPr/>
          <a:lstStyle/>
          <a:p>
            <a:pPr>
              <a:defRPr/>
            </a:pPr>
            <a:fld id="{98EA92CD-D419-4283-9BBC-2F82B51D8DB9}" type="slidenum">
              <a:rPr lang="en-US"/>
              <a:pPr>
                <a:defRPr/>
              </a:pPr>
              <a:t>2</a:t>
            </a:fld>
            <a:endParaRPr lang="en-US"/>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4788199" y="2133600"/>
            <a:ext cx="389354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524000"/>
            <a:ext cx="8229600" cy="4800600"/>
          </a:xfrm>
        </p:spPr>
        <p:txBody>
          <a:bodyPr/>
          <a:lstStyle/>
          <a:p>
            <a:pPr eaLnBrk="1" hangingPunct="1">
              <a:buFont typeface="Arial" charset="0"/>
              <a:buChar char="•"/>
              <a:defRPr/>
            </a:pPr>
            <a:r>
              <a:rPr lang="en-US" dirty="0" smtClean="0">
                <a:cs typeface="ＭＳ Ｐゴシック" charset="0"/>
              </a:rPr>
              <a:t>Object-oriented development</a:t>
            </a:r>
          </a:p>
          <a:p>
            <a:pPr lvl="1" eaLnBrk="1" hangingPunct="1">
              <a:buFont typeface="Arial" charset="0"/>
              <a:buChar char="–"/>
              <a:defRPr/>
            </a:pPr>
            <a:r>
              <a:rPr lang="en-US" dirty="0" smtClean="0"/>
              <a:t>Object is basic unit of systems analysis and design</a:t>
            </a:r>
          </a:p>
          <a:p>
            <a:pPr lvl="2" eaLnBrk="1" hangingPunct="1">
              <a:buFont typeface="Arial" charset="0"/>
              <a:buChar char="•"/>
              <a:defRPr/>
            </a:pPr>
            <a:r>
              <a:rPr lang="en-US" dirty="0" smtClean="0"/>
              <a:t>Object: </a:t>
            </a:r>
          </a:p>
          <a:p>
            <a:pPr lvl="3" eaLnBrk="1" hangingPunct="1">
              <a:buFont typeface="Arial" charset="0"/>
              <a:buChar char="–"/>
              <a:defRPr/>
            </a:pPr>
            <a:r>
              <a:rPr lang="en-US" sz="1800" dirty="0" smtClean="0"/>
              <a:t>Combines data and the processes that operate on those data</a:t>
            </a:r>
          </a:p>
          <a:p>
            <a:pPr lvl="3" eaLnBrk="1" hangingPunct="1">
              <a:buFont typeface="Arial" charset="0"/>
              <a:buChar char="–"/>
              <a:defRPr/>
            </a:pPr>
            <a:r>
              <a:rPr lang="en-US" sz="1800" dirty="0" smtClean="0"/>
              <a:t>Data encapsulated in object can be accessed and modified only by operations, or methods, associated with that object</a:t>
            </a:r>
          </a:p>
          <a:p>
            <a:pPr lvl="1" eaLnBrk="1" hangingPunct="1">
              <a:buFont typeface="Arial" charset="0"/>
              <a:buChar char="–"/>
              <a:defRPr/>
            </a:pPr>
            <a:r>
              <a:rPr lang="en-US" dirty="0" smtClean="0"/>
              <a:t>Object-oriented modeling based on concepts of class and inheritance</a:t>
            </a:r>
          </a:p>
          <a:p>
            <a:pPr lvl="2" eaLnBrk="1" hangingPunct="1">
              <a:buFont typeface="Arial" charset="0"/>
              <a:buChar char="•"/>
              <a:defRPr/>
            </a:pPr>
            <a:r>
              <a:rPr lang="en-US" sz="2200" dirty="0" smtClean="0"/>
              <a:t>Objects belong to a certain class and have features of that class</a:t>
            </a:r>
          </a:p>
          <a:p>
            <a:pPr lvl="2" eaLnBrk="1" hangingPunct="1">
              <a:buFont typeface="Arial" charset="0"/>
              <a:buChar char="•"/>
              <a:defRPr/>
            </a:pPr>
            <a:r>
              <a:rPr lang="en-US" sz="2200" dirty="0" smtClean="0"/>
              <a:t>May inherit structures and behaviors of a more general, ancestor class</a:t>
            </a:r>
          </a:p>
          <a:p>
            <a:pPr eaLnBrk="1" hangingPunct="1">
              <a:buFont typeface="Arial" charset="0"/>
              <a:buChar char="•"/>
              <a:defRPr/>
            </a:pPr>
            <a:endParaRPr lang="en-US" dirty="0" smtClean="0">
              <a:cs typeface="ＭＳ Ｐゴシック" charset="0"/>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Object Oriented</a:t>
            </a: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Placeholder 10" descr="Fig-13-08.png"/>
          <p:cNvPicPr>
            <a:picLocks noGrp="1" noChangeAspect="1"/>
          </p:cNvPicPr>
          <p:nvPr>
            <p:ph idx="4294967295"/>
          </p:nvPr>
        </p:nvPicPr>
        <p:blipFill>
          <a:blip r:embed="rId3" cstate="print"/>
          <a:srcRect/>
          <a:stretch>
            <a:fillRect/>
          </a:stretch>
        </p:blipFill>
        <p:spPr bwMode="auto">
          <a:xfrm>
            <a:off x="1566863" y="1776413"/>
            <a:ext cx="6010275" cy="4495800"/>
          </a:xfrm>
          <a:prstGeom prst="rect">
            <a:avLst/>
          </a:prstGeom>
          <a:noFill/>
          <a:ln>
            <a:miter lim="800000"/>
            <a:headEnd/>
            <a:tailEnd/>
          </a:ln>
        </p:spPr>
      </p:pic>
      <p:sp>
        <p:nvSpPr>
          <p:cNvPr id="37891" name="Text Placeholder 5"/>
          <p:cNvSpPr>
            <a:spLocks noGrp="1"/>
          </p:cNvSpPr>
          <p:nvPr>
            <p:ph type="body" sz="quarter" idx="17"/>
          </p:nvPr>
        </p:nvSpPr>
        <p:spPr bwMode="auto">
          <a:xfrm>
            <a:off x="457200" y="1776413"/>
            <a:ext cx="2133600" cy="3252787"/>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This figure illustrates how classes inherit the common features of their superclass.</a:t>
            </a:r>
          </a:p>
        </p:txBody>
      </p:sp>
      <p:sp>
        <p:nvSpPr>
          <p:cNvPr id="37892" name="Text Placeholder 7"/>
          <p:cNvSpPr>
            <a:spLocks noGrp="1"/>
          </p:cNvSpPr>
          <p:nvPr>
            <p:ph type="body" sz="quarter" idx="18"/>
          </p:nvPr>
        </p:nvSpPr>
        <p:spPr bwMode="auto">
          <a:xfrm>
            <a:off x="457200" y="2438400"/>
            <a:ext cx="2133600" cy="228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FIGURE 13-8</a:t>
            </a:r>
          </a:p>
        </p:txBody>
      </p:sp>
      <p:sp>
        <p:nvSpPr>
          <p:cNvPr id="37893" name="Text Placeholder 8"/>
          <p:cNvSpPr>
            <a:spLocks noGrp="1"/>
          </p:cNvSpPr>
          <p:nvPr>
            <p:ph type="body" sz="quarter" idx="2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pPr>
            <a:r>
              <a:rPr lang="en-US" altLang="en-US" smtClean="0"/>
              <a:t>CLASS AND INHERITANCE</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371600"/>
            <a:ext cx="8229600" cy="4953000"/>
          </a:xfrm>
        </p:spPr>
        <p:txBody>
          <a:bodyPr/>
          <a:lstStyle/>
          <a:p>
            <a:pPr eaLnBrk="1" hangingPunct="1">
              <a:buFont typeface="Arial" charset="0"/>
              <a:buChar char="•"/>
              <a:defRPr/>
            </a:pPr>
            <a:r>
              <a:rPr lang="en-US" dirty="0" smtClean="0">
                <a:cs typeface="ＭＳ Ｐゴシック" charset="0"/>
              </a:rPr>
              <a:t>Object-oriented development</a:t>
            </a:r>
          </a:p>
          <a:p>
            <a:pPr lvl="1" eaLnBrk="1" hangingPunct="1">
              <a:buFont typeface="Arial" charset="0"/>
              <a:buChar char="–"/>
              <a:defRPr/>
            </a:pPr>
            <a:r>
              <a:rPr lang="en-US" dirty="0" smtClean="0"/>
              <a:t>More iterative and incremental than traditional structured development</a:t>
            </a:r>
          </a:p>
          <a:p>
            <a:pPr lvl="2" eaLnBrk="1" hangingPunct="1">
              <a:buFont typeface="Arial" charset="0"/>
              <a:buChar char="•"/>
              <a:defRPr/>
            </a:pPr>
            <a:r>
              <a:rPr lang="en-US" sz="2200" b="1" dirty="0" smtClean="0"/>
              <a:t>Systems analysis: </a:t>
            </a:r>
            <a:r>
              <a:rPr lang="en-US" sz="2200" dirty="0" smtClean="0"/>
              <a:t>Interactions between system and users analyzed to identify objects </a:t>
            </a:r>
          </a:p>
          <a:p>
            <a:pPr lvl="2" eaLnBrk="1" hangingPunct="1">
              <a:buFont typeface="Arial" charset="0"/>
              <a:buChar char="•"/>
              <a:defRPr/>
            </a:pPr>
            <a:r>
              <a:rPr lang="en-US" sz="2200" b="1" dirty="0" smtClean="0"/>
              <a:t>Design phase: </a:t>
            </a:r>
            <a:r>
              <a:rPr lang="en-US" sz="2200" dirty="0" smtClean="0"/>
              <a:t>Describes how objects will behave and interact; grouped into classes, subclasses, and hierarchies</a:t>
            </a:r>
          </a:p>
          <a:p>
            <a:pPr lvl="2" eaLnBrk="1" hangingPunct="1">
              <a:buFont typeface="Arial" charset="0"/>
              <a:buChar char="•"/>
              <a:defRPr/>
            </a:pPr>
            <a:r>
              <a:rPr lang="en-US" sz="2200" b="1" dirty="0" smtClean="0"/>
              <a:t>Implementation:</a:t>
            </a:r>
            <a:r>
              <a:rPr lang="en-US" sz="2200" dirty="0" smtClean="0"/>
              <a:t> Some classes may be reused from existing library of classes, others created or inherited</a:t>
            </a:r>
          </a:p>
          <a:p>
            <a:pPr lvl="1" eaLnBrk="1" hangingPunct="1">
              <a:buFont typeface="Arial" charset="0"/>
              <a:buChar char="–"/>
              <a:defRPr/>
            </a:pPr>
            <a:r>
              <a:rPr lang="en-US" dirty="0" smtClean="0"/>
              <a:t>Because objects reusable, object-oriented development can potentially reduce time and cost of development</a:t>
            </a:r>
          </a:p>
          <a:p>
            <a:pPr eaLnBrk="1" hangingPunct="1">
              <a:buFont typeface="Arial" charset="0"/>
              <a:buChar char="•"/>
              <a:defRPr/>
            </a:pPr>
            <a:endParaRPr lang="en-US" dirty="0" smtClean="0">
              <a:cs typeface="ＭＳ Ｐゴシック" charset="0"/>
            </a:endParaRPr>
          </a:p>
        </p:txBody>
      </p:sp>
      <p:sp>
        <p:nvSpPr>
          <p:cNvPr id="5"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Object Oriented</a:t>
            </a: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lstStyle/>
          <a:p>
            <a:pPr lvl="1" eaLnBrk="1" hangingPunct="1">
              <a:buFont typeface="Wingdings" pitchFamily="2" charset="2"/>
              <a:buChar char="Ø"/>
              <a:defRPr/>
            </a:pPr>
            <a:r>
              <a:rPr lang="en-US" sz="3200" dirty="0" smtClean="0"/>
              <a:t> Traditional systems life cycle</a:t>
            </a:r>
          </a:p>
          <a:p>
            <a:pPr lvl="1" eaLnBrk="1" hangingPunct="1">
              <a:buFont typeface="Wingdings" pitchFamily="2" charset="2"/>
              <a:buChar char="Ø"/>
              <a:defRPr/>
            </a:pPr>
            <a:r>
              <a:rPr lang="en-US" sz="3200" dirty="0" smtClean="0"/>
              <a:t> Prototyping</a:t>
            </a:r>
          </a:p>
          <a:p>
            <a:pPr lvl="1" eaLnBrk="1" hangingPunct="1">
              <a:buFont typeface="Wingdings" pitchFamily="2" charset="2"/>
              <a:buChar char="Ø"/>
              <a:defRPr/>
            </a:pPr>
            <a:r>
              <a:rPr lang="en-US" sz="3200" dirty="0" smtClean="0"/>
              <a:t> End-user development</a:t>
            </a:r>
          </a:p>
          <a:p>
            <a:pPr lvl="1" eaLnBrk="1" hangingPunct="1">
              <a:buFont typeface="Wingdings" pitchFamily="2" charset="2"/>
              <a:buChar char="Ø"/>
              <a:defRPr/>
            </a:pPr>
            <a:r>
              <a:rPr lang="en-US" sz="3200" dirty="0" smtClean="0"/>
              <a:t> Application software packages</a:t>
            </a:r>
          </a:p>
          <a:p>
            <a:pPr lvl="1" eaLnBrk="1" hangingPunct="1">
              <a:buFont typeface="Wingdings" pitchFamily="2" charset="2"/>
              <a:buChar char="Ø"/>
              <a:defRPr/>
            </a:pPr>
            <a:r>
              <a:rPr lang="en-US" sz="3200" dirty="0" smtClean="0"/>
              <a:t> Outsourcing</a:t>
            </a:r>
          </a:p>
          <a:p>
            <a:pPr eaLnBrk="1" hangingPunct="1">
              <a:buFont typeface="Arial" charset="0"/>
              <a:buChar char="•"/>
              <a:defRPr/>
            </a:pPr>
            <a:endParaRPr lang="en-US" sz="3600" dirty="0" smtClean="0">
              <a:cs typeface="ＭＳ Ｐゴシック" charset="0"/>
            </a:endParaRPr>
          </a:p>
        </p:txBody>
      </p:sp>
      <p:sp>
        <p:nvSpPr>
          <p:cNvPr id="5"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 Development Alternatives</a:t>
            </a: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4"/>
          <p:cNvSpPr>
            <a:spLocks noGrp="1"/>
          </p:cNvSpPr>
          <p:nvPr>
            <p:ph idx="1"/>
          </p:nvPr>
        </p:nvSpPr>
        <p:spPr bwMode="auto">
          <a:xfrm>
            <a:off x="457200" y="1676400"/>
            <a:ext cx="8229600" cy="449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dirty="0" smtClean="0">
                <a:solidFill>
                  <a:srgbClr val="0D0D0D"/>
                </a:solidFill>
              </a:rPr>
              <a:t>Traditional systems life cycle: </a:t>
            </a:r>
          </a:p>
          <a:p>
            <a:pPr lvl="1" eaLnBrk="1" hangingPunct="1"/>
            <a:r>
              <a:rPr lang="en-US" altLang="en-US" dirty="0" smtClean="0"/>
              <a:t>Oldest method for building information systems</a:t>
            </a:r>
          </a:p>
          <a:p>
            <a:pPr lvl="1" eaLnBrk="1" hangingPunct="1"/>
            <a:r>
              <a:rPr lang="en-US" altLang="en-US" dirty="0" smtClean="0"/>
              <a:t>Phased approach:</a:t>
            </a:r>
          </a:p>
          <a:p>
            <a:pPr lvl="2" eaLnBrk="1" hangingPunct="1"/>
            <a:r>
              <a:rPr lang="en-US" altLang="en-US" sz="2000" dirty="0" smtClean="0"/>
              <a:t>Development divided into formal stages - SDLC</a:t>
            </a:r>
          </a:p>
          <a:p>
            <a:pPr lvl="2" eaLnBrk="1" hangingPunct="1"/>
            <a:r>
              <a:rPr lang="ja-JP" altLang="en-US" sz="2000" smtClean="0"/>
              <a:t>“</a:t>
            </a:r>
            <a:r>
              <a:rPr lang="en-US" altLang="ja-JP" sz="2000" dirty="0" smtClean="0"/>
              <a:t>Waterfall</a:t>
            </a:r>
            <a:r>
              <a:rPr lang="ja-JP" altLang="en-US" sz="2000" smtClean="0"/>
              <a:t>”</a:t>
            </a:r>
            <a:r>
              <a:rPr lang="en-US" altLang="ja-JP" sz="2000" dirty="0" smtClean="0"/>
              <a:t> approach: One stage finishes before next stage begins</a:t>
            </a:r>
          </a:p>
          <a:p>
            <a:pPr lvl="1" eaLnBrk="1" hangingPunct="1"/>
            <a:r>
              <a:rPr lang="en-US" altLang="en-US" dirty="0" smtClean="0"/>
              <a:t>Formal division of labor between end users and information systems specialists</a:t>
            </a:r>
          </a:p>
          <a:p>
            <a:pPr lvl="1" eaLnBrk="1" hangingPunct="1"/>
            <a:r>
              <a:rPr lang="en-US" altLang="en-US" dirty="0" smtClean="0"/>
              <a:t>Emphasizes formal specifications and paperwork</a:t>
            </a:r>
          </a:p>
          <a:p>
            <a:pPr lvl="1" eaLnBrk="1" hangingPunct="1"/>
            <a:r>
              <a:rPr lang="en-US" altLang="en-US" dirty="0" smtClean="0"/>
              <a:t>Still used for building large complex systems</a:t>
            </a:r>
          </a:p>
          <a:p>
            <a:pPr lvl="1" eaLnBrk="1" hangingPunct="1"/>
            <a:r>
              <a:rPr lang="en-US" altLang="en-US" dirty="0" smtClean="0"/>
              <a:t>Can be costly, time-consuming, and inflexible</a:t>
            </a:r>
          </a:p>
          <a:p>
            <a:pPr eaLnBrk="1" hangingPunct="1"/>
            <a:endParaRPr lang="en-US" altLang="en-US" dirty="0" smtClean="0">
              <a:solidFill>
                <a:srgbClr val="0D0D0D"/>
              </a:solidFill>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 Development Alternatives</a:t>
            </a: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600200"/>
            <a:ext cx="8229600" cy="4724400"/>
          </a:xfrm>
        </p:spPr>
        <p:txBody>
          <a:bodyPr/>
          <a:lstStyle/>
          <a:p>
            <a:pPr eaLnBrk="1" hangingPunct="1">
              <a:buFont typeface="Arial" charset="0"/>
              <a:buChar char="•"/>
              <a:defRPr/>
            </a:pPr>
            <a:r>
              <a:rPr lang="en-US" dirty="0" smtClean="0">
                <a:cs typeface="ＭＳ Ｐゴシック" charset="0"/>
              </a:rPr>
              <a:t>Prototyping</a:t>
            </a:r>
          </a:p>
          <a:p>
            <a:pPr lvl="1" eaLnBrk="1" hangingPunct="1">
              <a:buFont typeface="Arial" charset="0"/>
              <a:buChar char="–"/>
              <a:defRPr/>
            </a:pPr>
            <a:r>
              <a:rPr lang="en-US" dirty="0" smtClean="0"/>
              <a:t>Building experimental system rapidly and inexpensively for end users to evaluate</a:t>
            </a:r>
          </a:p>
          <a:p>
            <a:pPr lvl="1" eaLnBrk="1" hangingPunct="1">
              <a:buFont typeface="Arial" charset="0"/>
              <a:buChar char="–"/>
              <a:defRPr/>
            </a:pPr>
            <a:r>
              <a:rPr lang="en-US" dirty="0" smtClean="0"/>
              <a:t>Prototype: Working but preliminary version of information system</a:t>
            </a:r>
          </a:p>
          <a:p>
            <a:pPr lvl="2" eaLnBrk="1" hangingPunct="1">
              <a:buFont typeface="Arial" charset="0"/>
              <a:buChar char="•"/>
              <a:defRPr/>
            </a:pPr>
            <a:r>
              <a:rPr lang="en-US" dirty="0" smtClean="0"/>
              <a:t>Approved prototype serves as template for final system </a:t>
            </a:r>
          </a:p>
          <a:p>
            <a:pPr lvl="1" eaLnBrk="1" hangingPunct="1">
              <a:spcAft>
                <a:spcPts val="0"/>
              </a:spcAft>
              <a:buFont typeface="Arial" charset="0"/>
              <a:buChar char="–"/>
              <a:defRPr/>
            </a:pPr>
            <a:r>
              <a:rPr lang="en-US" dirty="0" smtClean="0"/>
              <a:t>Steps in prototyping</a:t>
            </a:r>
          </a:p>
          <a:p>
            <a:pPr marL="1828800" lvl="3" indent="-457200" eaLnBrk="1" hangingPunct="1">
              <a:spcAft>
                <a:spcPts val="0"/>
              </a:spcAft>
              <a:buFont typeface="+mj-lt"/>
              <a:buAutoNum type="arabicPeriod"/>
              <a:defRPr/>
            </a:pPr>
            <a:r>
              <a:rPr lang="en-US" dirty="0" smtClean="0"/>
              <a:t>Identify user requirements.</a:t>
            </a:r>
          </a:p>
          <a:p>
            <a:pPr marL="1828800" lvl="3" indent="-457200" eaLnBrk="1" hangingPunct="1">
              <a:spcAft>
                <a:spcPts val="0"/>
              </a:spcAft>
              <a:buFont typeface="+mj-lt"/>
              <a:buAutoNum type="arabicPeriod"/>
              <a:defRPr/>
            </a:pPr>
            <a:r>
              <a:rPr lang="en-US" dirty="0" smtClean="0"/>
              <a:t>Develop initial prototype.</a:t>
            </a:r>
          </a:p>
          <a:p>
            <a:pPr marL="1828800" lvl="3" indent="-457200" eaLnBrk="1" hangingPunct="1">
              <a:spcAft>
                <a:spcPts val="0"/>
              </a:spcAft>
              <a:buFont typeface="+mj-lt"/>
              <a:buAutoNum type="arabicPeriod"/>
              <a:defRPr/>
            </a:pPr>
            <a:r>
              <a:rPr lang="en-US" dirty="0" smtClean="0"/>
              <a:t>Use prototype.</a:t>
            </a:r>
          </a:p>
          <a:p>
            <a:pPr marL="1828800" lvl="3" indent="-457200" eaLnBrk="1" hangingPunct="1">
              <a:spcAft>
                <a:spcPts val="0"/>
              </a:spcAft>
              <a:buFont typeface="+mj-lt"/>
              <a:buAutoNum type="arabicPeriod"/>
              <a:defRPr/>
            </a:pPr>
            <a:r>
              <a:rPr lang="en-US" dirty="0" smtClean="0"/>
              <a:t>Revise and enhance prototype.</a:t>
            </a:r>
          </a:p>
          <a:p>
            <a:pPr eaLnBrk="1" hangingPunct="1">
              <a:buFont typeface="Arial" charset="0"/>
              <a:buChar char="•"/>
              <a:defRPr/>
            </a:pPr>
            <a:endParaRPr lang="en-US" dirty="0" smtClean="0">
              <a:cs typeface="ＭＳ Ｐゴシック" charset="0"/>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 Development Alternatives</a:t>
            </a: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5"/>
          <p:cNvSpPr>
            <a:spLocks noGrp="1"/>
          </p:cNvSpPr>
          <p:nvPr>
            <p:ph type="body" sz="quarter" idx="17"/>
          </p:nvPr>
        </p:nvSpPr>
        <p:spPr bwMode="auto">
          <a:xfrm>
            <a:off x="457200" y="1776413"/>
            <a:ext cx="2133600" cy="3252787"/>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The process of developing a prototype can be broken down into four steps. Because a prototype can be developed quickly and inexpensively, systems builders can go through several iterations, repeating steps 3 and 4, to refine and enhance the prototype before arriving at the final operational one.</a:t>
            </a:r>
          </a:p>
        </p:txBody>
      </p:sp>
      <p:sp>
        <p:nvSpPr>
          <p:cNvPr id="44035" name="Text Placeholder 7"/>
          <p:cNvSpPr>
            <a:spLocks noGrp="1"/>
          </p:cNvSpPr>
          <p:nvPr>
            <p:ph type="body" sz="quarter" idx="18"/>
          </p:nvPr>
        </p:nvSpPr>
        <p:spPr bwMode="auto">
          <a:xfrm>
            <a:off x="457200" y="3962400"/>
            <a:ext cx="2133600" cy="2286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altLang="en-US" smtClean="0"/>
              <a:t>FIGURE 13-9</a:t>
            </a:r>
          </a:p>
        </p:txBody>
      </p:sp>
      <p:sp>
        <p:nvSpPr>
          <p:cNvPr id="44036" name="Text Placeholder 8"/>
          <p:cNvSpPr>
            <a:spLocks noGrp="1"/>
          </p:cNvSpPr>
          <p:nvPr>
            <p:ph type="body" sz="quarter" idx="21"/>
          </p:nvPr>
        </p:nvSpPr>
        <p:spPr bwMode="auto">
          <a:xfrm>
            <a:off x="609600" y="914400"/>
            <a:ext cx="9144000" cy="381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spcBef>
                <a:spcPct val="0"/>
              </a:spcBef>
            </a:pPr>
            <a:r>
              <a:rPr lang="en-US" altLang="en-US" smtClean="0"/>
              <a:t>THE PROTOTYPING PROCESS</a:t>
            </a:r>
          </a:p>
        </p:txBody>
      </p:sp>
      <p:pic>
        <p:nvPicPr>
          <p:cNvPr id="44037" name="Picture Placeholder 10" descr="Fig-13-09.png"/>
          <p:cNvPicPr>
            <a:picLocks noGrp="1" noChangeAspect="1"/>
          </p:cNvPicPr>
          <p:nvPr>
            <p:ph idx="4294967295"/>
          </p:nvPr>
        </p:nvPicPr>
        <p:blipFill>
          <a:blip r:embed="rId3" cstate="print"/>
          <a:srcRect/>
          <a:stretch>
            <a:fillRect/>
          </a:stretch>
        </p:blipFill>
        <p:spPr bwMode="auto">
          <a:xfrm>
            <a:off x="2895600" y="1676400"/>
            <a:ext cx="3803650" cy="4495800"/>
          </a:xfrm>
          <a:prstGeom prst="rect">
            <a:avLst/>
          </a:prstGeom>
          <a:noFill/>
          <a:ln>
            <a:miter lim="800000"/>
            <a:headEnd/>
            <a:tailEnd/>
          </a:ln>
        </p:spPr>
      </p:pic>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524000"/>
            <a:ext cx="8229600" cy="4800600"/>
          </a:xfrm>
        </p:spPr>
        <p:txBody>
          <a:bodyPr/>
          <a:lstStyle/>
          <a:p>
            <a:pPr eaLnBrk="1" hangingPunct="1">
              <a:spcAft>
                <a:spcPts val="0"/>
              </a:spcAft>
              <a:buFont typeface="Arial" charset="0"/>
              <a:buChar char="•"/>
              <a:defRPr/>
            </a:pPr>
            <a:r>
              <a:rPr lang="en-US" dirty="0" smtClean="0">
                <a:cs typeface="ＭＳ Ｐゴシック" charset="0"/>
              </a:rPr>
              <a:t>Advantages of prototyping</a:t>
            </a:r>
          </a:p>
          <a:p>
            <a:pPr lvl="1" eaLnBrk="1" hangingPunct="1">
              <a:spcAft>
                <a:spcPts val="0"/>
              </a:spcAft>
              <a:buFont typeface="Arial" charset="0"/>
              <a:buChar char="–"/>
              <a:defRPr/>
            </a:pPr>
            <a:r>
              <a:rPr lang="en-US" dirty="0" smtClean="0"/>
              <a:t>Useful if some uncertainty in requirements or design solutions</a:t>
            </a:r>
          </a:p>
          <a:p>
            <a:pPr lvl="1" eaLnBrk="1" hangingPunct="1">
              <a:spcAft>
                <a:spcPts val="0"/>
              </a:spcAft>
              <a:buFont typeface="Arial" charset="0"/>
              <a:buChar char="–"/>
              <a:defRPr/>
            </a:pPr>
            <a:r>
              <a:rPr lang="en-US" dirty="0" smtClean="0"/>
              <a:t>Often used for end-user interface design</a:t>
            </a:r>
          </a:p>
          <a:p>
            <a:pPr lvl="1" eaLnBrk="1" hangingPunct="1">
              <a:buFont typeface="Arial" charset="0"/>
              <a:buChar char="–"/>
              <a:defRPr/>
            </a:pPr>
            <a:r>
              <a:rPr lang="en-US" dirty="0" smtClean="0"/>
              <a:t>More likely to fulfill end-user requirements</a:t>
            </a:r>
          </a:p>
          <a:p>
            <a:pPr eaLnBrk="1" hangingPunct="1">
              <a:spcAft>
                <a:spcPts val="0"/>
              </a:spcAft>
              <a:buFont typeface="Arial" charset="0"/>
              <a:buChar char="•"/>
              <a:defRPr/>
            </a:pPr>
            <a:r>
              <a:rPr lang="en-US" dirty="0" smtClean="0">
                <a:cs typeface="ＭＳ Ｐゴシック" charset="0"/>
              </a:rPr>
              <a:t>Disadvantages</a:t>
            </a:r>
          </a:p>
          <a:p>
            <a:pPr lvl="1" eaLnBrk="1" hangingPunct="1">
              <a:spcAft>
                <a:spcPts val="0"/>
              </a:spcAft>
              <a:buFont typeface="Arial" charset="0"/>
              <a:buChar char="–"/>
              <a:defRPr/>
            </a:pPr>
            <a:r>
              <a:rPr lang="en-US" dirty="0" smtClean="0"/>
              <a:t>May gloss over essential steps</a:t>
            </a:r>
          </a:p>
          <a:p>
            <a:pPr lvl="1" eaLnBrk="1" hangingPunct="1">
              <a:spcAft>
                <a:spcPts val="0"/>
              </a:spcAft>
              <a:buFont typeface="Arial" charset="0"/>
              <a:buChar char="–"/>
              <a:defRPr/>
            </a:pPr>
            <a:r>
              <a:rPr lang="en-US" dirty="0" smtClean="0"/>
              <a:t>May not accommodate large quantities of data or large number of users</a:t>
            </a:r>
          </a:p>
          <a:p>
            <a:pPr lvl="2" eaLnBrk="1" hangingPunct="1">
              <a:buFont typeface="Arial" charset="0"/>
              <a:buChar char="•"/>
              <a:defRPr/>
            </a:pPr>
            <a:r>
              <a:rPr lang="en-US" dirty="0" smtClean="0"/>
              <a:t>May not undergo full testing or documentation</a:t>
            </a:r>
          </a:p>
          <a:p>
            <a:pPr lvl="1" eaLnBrk="1" hangingPunct="1">
              <a:buFont typeface="Arial" charset="0"/>
              <a:buChar char="–"/>
              <a:defRPr/>
            </a:pPr>
            <a:endParaRPr lang="en-US" dirty="0" smtClean="0"/>
          </a:p>
          <a:p>
            <a:pPr eaLnBrk="1" hangingPunct="1">
              <a:buFont typeface="Arial" charset="0"/>
              <a:buChar char="•"/>
              <a:defRPr/>
            </a:pPr>
            <a:endParaRPr lang="en-US" dirty="0" smtClean="0">
              <a:cs typeface="ＭＳ Ｐゴシック" charset="0"/>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 Development Alternatives</a:t>
            </a: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600200"/>
            <a:ext cx="8229600" cy="4724400"/>
          </a:xfrm>
        </p:spPr>
        <p:txBody>
          <a:bodyPr/>
          <a:lstStyle/>
          <a:p>
            <a:pPr eaLnBrk="1" hangingPunct="1">
              <a:buFont typeface="Arial" charset="0"/>
              <a:buChar char="•"/>
              <a:defRPr/>
            </a:pPr>
            <a:r>
              <a:rPr lang="en-US" dirty="0" smtClean="0">
                <a:cs typeface="ＭＳ Ｐゴシック" charset="0"/>
              </a:rPr>
              <a:t>End-user development:</a:t>
            </a:r>
          </a:p>
          <a:p>
            <a:pPr lvl="1" eaLnBrk="1" hangingPunct="1">
              <a:buFont typeface="Arial" charset="0"/>
              <a:buChar char="–"/>
              <a:defRPr/>
            </a:pPr>
            <a:r>
              <a:rPr lang="en-US" b="0" dirty="0" smtClean="0"/>
              <a:t>Allows end users to develop simple information systems with little or no help from technical specialists</a:t>
            </a:r>
          </a:p>
          <a:p>
            <a:pPr lvl="1" eaLnBrk="1" hangingPunct="1">
              <a:buFont typeface="Arial" charset="0"/>
              <a:buChar char="–"/>
              <a:defRPr/>
            </a:pPr>
            <a:r>
              <a:rPr lang="en-US" b="0" dirty="0" smtClean="0"/>
              <a:t>Reduces time and steps required to produce finished application</a:t>
            </a:r>
            <a:endParaRPr lang="en-US" b="0" dirty="0"/>
          </a:p>
          <a:p>
            <a:pPr lvl="1" eaLnBrk="1" hangingPunct="1">
              <a:buFont typeface="Arial" charset="0"/>
              <a:buChar char="–"/>
              <a:defRPr/>
            </a:pPr>
            <a:r>
              <a:rPr lang="en-US" b="0" dirty="0" smtClean="0"/>
              <a:t>Tools include</a:t>
            </a:r>
          </a:p>
          <a:p>
            <a:pPr lvl="2" eaLnBrk="1" hangingPunct="1">
              <a:buFont typeface="Arial" charset="0"/>
              <a:buChar char="–"/>
              <a:defRPr/>
            </a:pPr>
            <a:r>
              <a:rPr lang="en-US" dirty="0" smtClean="0"/>
              <a:t>User friendly query languages and reporting</a:t>
            </a:r>
          </a:p>
          <a:p>
            <a:pPr lvl="2" eaLnBrk="1" hangingPunct="1">
              <a:buFont typeface="Arial" charset="0"/>
              <a:buChar char="–"/>
              <a:defRPr/>
            </a:pPr>
            <a:r>
              <a:rPr lang="en-US" dirty="0" smtClean="0"/>
              <a:t>PC software tools</a:t>
            </a: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 Development Alternatives</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524000"/>
            <a:ext cx="8229600" cy="4800600"/>
          </a:xfrm>
        </p:spPr>
        <p:txBody>
          <a:bodyPr/>
          <a:lstStyle/>
          <a:p>
            <a:pPr eaLnBrk="1" hangingPunct="1">
              <a:buFont typeface="Arial" charset="0"/>
              <a:buChar char="•"/>
              <a:defRPr/>
            </a:pPr>
            <a:r>
              <a:rPr lang="en-US" sz="2400" dirty="0" smtClean="0">
                <a:cs typeface="ＭＳ Ｐゴシック" charset="0"/>
              </a:rPr>
              <a:t>End-user development (cont.):</a:t>
            </a:r>
          </a:p>
          <a:p>
            <a:pPr lvl="1" eaLnBrk="1" hangingPunct="1">
              <a:spcAft>
                <a:spcPts val="0"/>
              </a:spcAft>
              <a:buFont typeface="Arial" charset="0"/>
              <a:buChar char="–"/>
              <a:defRPr/>
            </a:pPr>
            <a:r>
              <a:rPr lang="en-US" dirty="0" smtClean="0"/>
              <a:t>Advantages: </a:t>
            </a:r>
          </a:p>
          <a:p>
            <a:pPr lvl="2" eaLnBrk="1" hangingPunct="1">
              <a:spcAft>
                <a:spcPts val="0"/>
              </a:spcAft>
              <a:buFont typeface="Arial" charset="0"/>
              <a:buChar char="•"/>
              <a:defRPr/>
            </a:pPr>
            <a:r>
              <a:rPr lang="en-US" dirty="0" smtClean="0"/>
              <a:t>More rapid completion of projects</a:t>
            </a:r>
          </a:p>
          <a:p>
            <a:pPr lvl="2" eaLnBrk="1" hangingPunct="1">
              <a:buFont typeface="Arial" charset="0"/>
              <a:buChar char="•"/>
              <a:defRPr/>
            </a:pPr>
            <a:r>
              <a:rPr lang="en-US" dirty="0" smtClean="0"/>
              <a:t>High level of user involvement and satisfaction</a:t>
            </a:r>
          </a:p>
          <a:p>
            <a:pPr lvl="1" eaLnBrk="1" hangingPunct="1">
              <a:spcAft>
                <a:spcPts val="0"/>
              </a:spcAft>
              <a:buFont typeface="Arial" charset="0"/>
              <a:buChar char="–"/>
              <a:defRPr/>
            </a:pPr>
            <a:r>
              <a:rPr lang="en-US" dirty="0" smtClean="0"/>
              <a:t>Disadvantages: </a:t>
            </a:r>
          </a:p>
          <a:p>
            <a:pPr lvl="2" eaLnBrk="1" hangingPunct="1">
              <a:spcAft>
                <a:spcPts val="0"/>
              </a:spcAft>
              <a:buFont typeface="Arial" charset="0"/>
              <a:buChar char="•"/>
              <a:defRPr/>
            </a:pPr>
            <a:r>
              <a:rPr lang="en-US" dirty="0" smtClean="0"/>
              <a:t>Not designed for processing-intensive applications</a:t>
            </a:r>
          </a:p>
          <a:p>
            <a:pPr lvl="2" eaLnBrk="1" hangingPunct="1">
              <a:spcAft>
                <a:spcPts val="0"/>
              </a:spcAft>
              <a:buFont typeface="Arial" charset="0"/>
              <a:buChar char="•"/>
              <a:defRPr/>
            </a:pPr>
            <a:r>
              <a:rPr lang="en-US" dirty="0" smtClean="0"/>
              <a:t>Inadequate management and control, testing, documentation</a:t>
            </a:r>
          </a:p>
          <a:p>
            <a:pPr lvl="2" eaLnBrk="1" hangingPunct="1">
              <a:buFont typeface="Arial" charset="0"/>
              <a:buChar char="•"/>
              <a:defRPr/>
            </a:pPr>
            <a:r>
              <a:rPr lang="en-US" dirty="0" smtClean="0"/>
              <a:t>Loss of control over data</a:t>
            </a:r>
          </a:p>
          <a:p>
            <a:pPr lvl="1" eaLnBrk="1" hangingPunct="1">
              <a:spcAft>
                <a:spcPts val="0"/>
              </a:spcAft>
              <a:buFont typeface="Arial" charset="0"/>
              <a:buChar char="–"/>
              <a:defRPr/>
            </a:pPr>
            <a:r>
              <a:rPr lang="en-US" dirty="0" smtClean="0"/>
              <a:t>Managing end-user development</a:t>
            </a:r>
          </a:p>
          <a:p>
            <a:pPr lvl="2" eaLnBrk="1" hangingPunct="1">
              <a:spcAft>
                <a:spcPts val="0"/>
              </a:spcAft>
              <a:buFont typeface="Arial" charset="0"/>
              <a:buChar char="•"/>
              <a:defRPr/>
            </a:pPr>
            <a:r>
              <a:rPr lang="en-US" dirty="0" smtClean="0"/>
              <a:t>Require cost-justification of end-user system projects</a:t>
            </a:r>
          </a:p>
          <a:p>
            <a:pPr lvl="2" eaLnBrk="1" hangingPunct="1">
              <a:buFont typeface="Arial" charset="0"/>
              <a:buChar char="•"/>
              <a:defRPr/>
            </a:pPr>
            <a:r>
              <a:rPr lang="en-US" dirty="0" smtClean="0"/>
              <a:t>Establish hardware, software, and quality standards</a:t>
            </a:r>
          </a:p>
          <a:p>
            <a:pPr eaLnBrk="1" hangingPunct="1">
              <a:buFont typeface="Arial" charset="0"/>
              <a:buChar char="•"/>
              <a:defRPr/>
            </a:pPr>
            <a:endParaRPr lang="en-US" dirty="0" smtClean="0">
              <a:cs typeface="ＭＳ Ｐゴシック" charset="0"/>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 Development Alternatives</a:t>
            </a: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4800" y="274638"/>
            <a:ext cx="8610600" cy="1143000"/>
          </a:xfrm>
        </p:spPr>
        <p:txBody>
          <a:bodyPr/>
          <a:lstStyle/>
          <a:p>
            <a:r>
              <a:rPr lang="en-US" altLang="en-US" sz="4000" dirty="0" smtClean="0"/>
              <a:t>Why Learn About Systems Development?</a:t>
            </a:r>
          </a:p>
        </p:txBody>
      </p:sp>
      <p:sp>
        <p:nvSpPr>
          <p:cNvPr id="10243" name="Content Placeholder 2"/>
          <p:cNvSpPr>
            <a:spLocks noGrp="1"/>
          </p:cNvSpPr>
          <p:nvPr>
            <p:ph idx="1"/>
          </p:nvPr>
        </p:nvSpPr>
        <p:spPr>
          <a:xfrm>
            <a:off x="381000" y="1828800"/>
            <a:ext cx="8229600" cy="4525963"/>
          </a:xfrm>
        </p:spPr>
        <p:txBody>
          <a:bodyPr/>
          <a:lstStyle/>
          <a:p>
            <a:r>
              <a:rPr lang="en-US" altLang="en-US" dirty="0" smtClean="0"/>
              <a:t>In this chapter:</a:t>
            </a:r>
          </a:p>
          <a:p>
            <a:pPr lvl="1"/>
            <a:r>
              <a:rPr lang="en-US" altLang="en-US" dirty="0" smtClean="0"/>
              <a:t>You will see how you can initiate the systems development process  </a:t>
            </a:r>
          </a:p>
          <a:p>
            <a:pPr lvl="1"/>
            <a:r>
              <a:rPr lang="en-US" altLang="en-US" dirty="0" smtClean="0"/>
              <a:t>You will see how you can use the systems development approach to start your own business</a:t>
            </a:r>
          </a:p>
          <a:p>
            <a:pPr lvl="1"/>
            <a:r>
              <a:rPr lang="en-US" altLang="en-US" dirty="0" smtClean="0"/>
              <a:t>You can be involved in designing and implementing an information system that will directly benefit you on the job</a:t>
            </a:r>
          </a:p>
          <a:p>
            <a:endParaRPr lang="en-US"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524000"/>
            <a:ext cx="8229600" cy="4800600"/>
          </a:xfrm>
        </p:spPr>
        <p:txBody>
          <a:bodyPr/>
          <a:lstStyle/>
          <a:p>
            <a:pPr eaLnBrk="1" hangingPunct="1">
              <a:spcAft>
                <a:spcPts val="0"/>
              </a:spcAft>
              <a:buFont typeface="Arial" charset="0"/>
              <a:buChar char="•"/>
              <a:defRPr/>
            </a:pPr>
            <a:r>
              <a:rPr lang="en-US" dirty="0" smtClean="0">
                <a:cs typeface="ＭＳ Ｐゴシック" charset="0"/>
              </a:rPr>
              <a:t>Application software packages</a:t>
            </a:r>
          </a:p>
          <a:p>
            <a:pPr lvl="1" eaLnBrk="1" hangingPunct="1">
              <a:spcAft>
                <a:spcPts val="0"/>
              </a:spcAft>
              <a:buFont typeface="Arial" charset="0"/>
              <a:buChar char="–"/>
              <a:defRPr/>
            </a:pPr>
            <a:r>
              <a:rPr lang="en-US" dirty="0" smtClean="0"/>
              <a:t>Save time and money</a:t>
            </a:r>
          </a:p>
          <a:p>
            <a:pPr lvl="1" eaLnBrk="1" hangingPunct="1">
              <a:spcAft>
                <a:spcPts val="0"/>
              </a:spcAft>
              <a:buFont typeface="Arial" charset="0"/>
              <a:buChar char="–"/>
              <a:defRPr/>
            </a:pPr>
            <a:r>
              <a:rPr lang="en-US" dirty="0" smtClean="0"/>
              <a:t>Many offer customization features: </a:t>
            </a:r>
          </a:p>
          <a:p>
            <a:pPr lvl="2" eaLnBrk="1" hangingPunct="1">
              <a:spcAft>
                <a:spcPts val="600"/>
              </a:spcAft>
              <a:buFont typeface="Arial" charset="0"/>
              <a:buChar char="•"/>
              <a:defRPr/>
            </a:pPr>
            <a:r>
              <a:rPr lang="en-US" sz="2000" dirty="0" smtClean="0"/>
              <a:t>Software can be modified to meet unique requirements without destroying integrity of package software</a:t>
            </a:r>
          </a:p>
          <a:p>
            <a:pPr lvl="1" eaLnBrk="1" hangingPunct="1">
              <a:spcAft>
                <a:spcPts val="0"/>
              </a:spcAft>
              <a:buFont typeface="Arial" charset="0"/>
              <a:buChar char="–"/>
              <a:defRPr/>
            </a:pPr>
            <a:r>
              <a:rPr lang="en-US" dirty="0" smtClean="0"/>
              <a:t>Evaluation criteria for systems analysis include:</a:t>
            </a:r>
          </a:p>
          <a:p>
            <a:pPr lvl="2" eaLnBrk="1" hangingPunct="1">
              <a:buFont typeface="Arial" charset="0"/>
              <a:buChar char="•"/>
              <a:defRPr/>
            </a:pPr>
            <a:r>
              <a:rPr lang="en-US" sz="2000" dirty="0" smtClean="0"/>
              <a:t>Functions provided by the package, flexibility, user friendliness, hardware and software resources, database requirements, installation and maintenance efforts, documentation, vendor quality, and cost </a:t>
            </a:r>
          </a:p>
          <a:p>
            <a:pPr lvl="1" eaLnBrk="1" hangingPunct="1">
              <a:spcAft>
                <a:spcPts val="0"/>
              </a:spcAft>
              <a:buFont typeface="Arial" charset="0"/>
              <a:buChar char="–"/>
              <a:defRPr/>
            </a:pPr>
            <a:r>
              <a:rPr lang="en-US" dirty="0" smtClean="0"/>
              <a:t>Request for Proposal (RFP)</a:t>
            </a:r>
          </a:p>
          <a:p>
            <a:pPr lvl="2" eaLnBrk="1" hangingPunct="1">
              <a:spcAft>
                <a:spcPts val="0"/>
              </a:spcAft>
              <a:buFont typeface="Arial" charset="0"/>
              <a:buChar char="•"/>
              <a:defRPr/>
            </a:pPr>
            <a:r>
              <a:rPr lang="en-US" sz="2000" dirty="0" smtClean="0"/>
              <a:t>Detailed list of questions submitted to packaged-software vendors</a:t>
            </a:r>
          </a:p>
          <a:p>
            <a:pPr lvl="2" eaLnBrk="1" hangingPunct="1">
              <a:buFont typeface="Arial" charset="0"/>
              <a:buChar char="•"/>
              <a:defRPr/>
            </a:pPr>
            <a:r>
              <a:rPr lang="en-US" sz="2000" dirty="0" smtClean="0"/>
              <a:t>Used to evaluate alternative software packages</a:t>
            </a:r>
            <a:endParaRPr lang="en-US" sz="2200" dirty="0" smtClean="0"/>
          </a:p>
          <a:p>
            <a:pPr eaLnBrk="1" hangingPunct="1">
              <a:buFont typeface="Arial" charset="0"/>
              <a:buChar char="•"/>
              <a:defRPr/>
            </a:pPr>
            <a:endParaRPr lang="en-US" dirty="0" smtClean="0">
              <a:cs typeface="ＭＳ Ｐゴシック" charset="0"/>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 Development Alternatives</a:t>
            </a: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447800"/>
            <a:ext cx="8229600" cy="4876800"/>
          </a:xfrm>
        </p:spPr>
        <p:txBody>
          <a:bodyPr/>
          <a:lstStyle/>
          <a:p>
            <a:pPr eaLnBrk="1" hangingPunct="1">
              <a:buFont typeface="Arial" charset="0"/>
              <a:buChar char="•"/>
              <a:defRPr/>
            </a:pPr>
            <a:r>
              <a:rPr lang="en-US" dirty="0" smtClean="0">
                <a:cs typeface="ＭＳ Ｐゴシック" charset="0"/>
              </a:rPr>
              <a:t>Outsourcing</a:t>
            </a:r>
          </a:p>
          <a:p>
            <a:pPr lvl="1" eaLnBrk="1" hangingPunct="1">
              <a:buFont typeface="Arial" charset="0"/>
              <a:buChar char="–"/>
              <a:defRPr/>
            </a:pPr>
            <a:r>
              <a:rPr lang="en-US" dirty="0" smtClean="0"/>
              <a:t>Several types</a:t>
            </a:r>
          </a:p>
          <a:p>
            <a:pPr lvl="2" eaLnBrk="1" hangingPunct="1">
              <a:spcAft>
                <a:spcPts val="0"/>
              </a:spcAft>
              <a:buFont typeface="Arial" charset="0"/>
              <a:buChar char="•"/>
              <a:defRPr/>
            </a:pPr>
            <a:r>
              <a:rPr lang="en-US" b="1" dirty="0" smtClean="0"/>
              <a:t>Cloud and SaaS providers</a:t>
            </a:r>
          </a:p>
          <a:p>
            <a:pPr lvl="3" eaLnBrk="1" hangingPunct="1">
              <a:buFont typeface="Arial" charset="0"/>
              <a:buChar char="–"/>
              <a:defRPr/>
            </a:pPr>
            <a:r>
              <a:rPr lang="en-US" dirty="0" smtClean="0"/>
              <a:t>Subscribing companies use software and computer hardware provided by vendors</a:t>
            </a:r>
          </a:p>
          <a:p>
            <a:pPr lvl="2" eaLnBrk="1" hangingPunct="1">
              <a:buFont typeface="Arial" charset="0"/>
              <a:buChar char="•"/>
              <a:defRPr/>
            </a:pPr>
            <a:r>
              <a:rPr lang="en-US" b="1" dirty="0" smtClean="0"/>
              <a:t>External vendors</a:t>
            </a:r>
          </a:p>
          <a:p>
            <a:pPr lvl="3" eaLnBrk="1" hangingPunct="1">
              <a:buFont typeface="Arial" charset="0"/>
              <a:buChar char="–"/>
              <a:defRPr/>
            </a:pPr>
            <a:r>
              <a:rPr lang="en-US" dirty="0" smtClean="0"/>
              <a:t>Hired to design, create software</a:t>
            </a:r>
          </a:p>
          <a:p>
            <a:pPr lvl="3" eaLnBrk="1" hangingPunct="1">
              <a:spcAft>
                <a:spcPts val="0"/>
              </a:spcAft>
              <a:buFont typeface="Arial" charset="0"/>
              <a:buChar char="–"/>
              <a:defRPr/>
            </a:pPr>
            <a:r>
              <a:rPr lang="en-US" b="1" dirty="0" smtClean="0"/>
              <a:t>Domestic outsourcing</a:t>
            </a:r>
          </a:p>
          <a:p>
            <a:pPr lvl="4" eaLnBrk="1" hangingPunct="1">
              <a:buFont typeface="Arial" charset="0"/>
              <a:buChar char="»"/>
              <a:defRPr/>
            </a:pPr>
            <a:r>
              <a:rPr lang="en-US" dirty="0" smtClean="0"/>
              <a:t>Driven by firms need for additional skills, resources, assets</a:t>
            </a:r>
          </a:p>
          <a:p>
            <a:pPr lvl="3" eaLnBrk="1" hangingPunct="1">
              <a:spcAft>
                <a:spcPts val="0"/>
              </a:spcAft>
              <a:buFont typeface="Arial" charset="0"/>
              <a:buChar char="–"/>
              <a:defRPr/>
            </a:pPr>
            <a:r>
              <a:rPr lang="en-US" b="1" dirty="0" smtClean="0"/>
              <a:t>Offshore outsourcing</a:t>
            </a:r>
          </a:p>
          <a:p>
            <a:pPr lvl="4" eaLnBrk="1" hangingPunct="1">
              <a:buFont typeface="Arial" charset="0"/>
              <a:buChar char="»"/>
              <a:defRPr/>
            </a:pPr>
            <a:r>
              <a:rPr lang="en-US" dirty="0" smtClean="0"/>
              <a:t>Driven by cost-savings</a:t>
            </a:r>
          </a:p>
          <a:p>
            <a:pPr lvl="4" eaLnBrk="1" hangingPunct="1">
              <a:buFont typeface="Arial" charset="0"/>
              <a:buChar char="»"/>
              <a:defRPr/>
            </a:pPr>
            <a:endParaRPr lang="en-US" dirty="0" smtClean="0"/>
          </a:p>
          <a:p>
            <a:pPr eaLnBrk="1" hangingPunct="1">
              <a:buFont typeface="Arial" charset="0"/>
              <a:buChar char="•"/>
              <a:defRPr/>
            </a:pPr>
            <a:endParaRPr lang="en-US" dirty="0" smtClean="0">
              <a:cs typeface="ＭＳ Ｐゴシック" charset="0"/>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 Development Alternatives</a:t>
            </a:r>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295400"/>
            <a:ext cx="8229600" cy="5029200"/>
          </a:xfrm>
        </p:spPr>
        <p:txBody>
          <a:bodyPr/>
          <a:lstStyle/>
          <a:p>
            <a:pPr eaLnBrk="1" hangingPunct="1">
              <a:buFont typeface="Arial" charset="0"/>
              <a:buChar char="•"/>
              <a:defRPr/>
            </a:pPr>
            <a:r>
              <a:rPr lang="en-US" dirty="0" smtClean="0">
                <a:cs typeface="ＭＳ Ｐゴシック" charset="0"/>
              </a:rPr>
              <a:t>Outsourcing (cont.)</a:t>
            </a:r>
          </a:p>
          <a:p>
            <a:pPr lvl="1" eaLnBrk="1" hangingPunct="1">
              <a:buFont typeface="Arial" charset="0"/>
              <a:buChar char="–"/>
              <a:defRPr/>
            </a:pPr>
            <a:r>
              <a:rPr lang="en-US" sz="2800" dirty="0" smtClean="0"/>
              <a:t>Advantages</a:t>
            </a:r>
          </a:p>
          <a:p>
            <a:pPr lvl="2" eaLnBrk="1" hangingPunct="1">
              <a:buFont typeface="Arial" charset="0"/>
              <a:buChar char="•"/>
              <a:defRPr/>
            </a:pPr>
            <a:r>
              <a:rPr lang="en-US" sz="2800" dirty="0" smtClean="0"/>
              <a:t>Allows organization flexibility in IT needs</a:t>
            </a:r>
          </a:p>
          <a:p>
            <a:pPr lvl="1" eaLnBrk="1" hangingPunct="1">
              <a:buFont typeface="Arial" charset="0"/>
              <a:buChar char="–"/>
              <a:defRPr/>
            </a:pPr>
            <a:r>
              <a:rPr lang="en-US" sz="2800" dirty="0" smtClean="0"/>
              <a:t>Disadvantages</a:t>
            </a:r>
          </a:p>
          <a:p>
            <a:pPr lvl="2" eaLnBrk="1" hangingPunct="1">
              <a:buFont typeface="Arial" charset="0"/>
              <a:buChar char="•"/>
              <a:defRPr/>
            </a:pPr>
            <a:r>
              <a:rPr lang="en-US" sz="2800" dirty="0" smtClean="0"/>
              <a:t>Hidden costs, for example:</a:t>
            </a:r>
          </a:p>
          <a:p>
            <a:pPr lvl="3" eaLnBrk="1" hangingPunct="1">
              <a:buFont typeface="Arial" charset="0"/>
              <a:buChar char="–"/>
              <a:defRPr/>
            </a:pPr>
            <a:r>
              <a:rPr lang="en-US" sz="2400" dirty="0" smtClean="0"/>
              <a:t>Identifying and selecting vendor</a:t>
            </a:r>
          </a:p>
          <a:p>
            <a:pPr lvl="3" eaLnBrk="1" hangingPunct="1">
              <a:buFont typeface="Arial" charset="0"/>
              <a:buChar char="–"/>
              <a:defRPr/>
            </a:pPr>
            <a:r>
              <a:rPr lang="en-US" sz="2400" dirty="0" smtClean="0"/>
              <a:t>Transitioning to vendor</a:t>
            </a:r>
          </a:p>
          <a:p>
            <a:pPr lvl="2" eaLnBrk="1" hangingPunct="1">
              <a:buFont typeface="Arial" charset="0"/>
              <a:buChar char="•"/>
              <a:defRPr/>
            </a:pPr>
            <a:r>
              <a:rPr lang="en-US" sz="2800" dirty="0" smtClean="0"/>
              <a:t>Opening up proprietary business processes to third party</a:t>
            </a:r>
          </a:p>
          <a:p>
            <a:pPr eaLnBrk="1" hangingPunct="1">
              <a:buFont typeface="Arial" charset="0"/>
              <a:buChar char="•"/>
              <a:defRPr/>
            </a:pPr>
            <a:endParaRPr lang="en-US" dirty="0" smtClean="0">
              <a:cs typeface="ＭＳ Ｐゴシック" charset="0"/>
            </a:endParaRPr>
          </a:p>
        </p:txBody>
      </p:sp>
      <p:sp>
        <p:nvSpPr>
          <p:cNvPr id="4" name="Title 1"/>
          <p:cNvSpPr txBox="1">
            <a:spLocks/>
          </p:cNvSpPr>
          <p:nvPr/>
        </p:nvSpPr>
        <p:spPr>
          <a:xfrm>
            <a:off x="457200" y="274638"/>
            <a:ext cx="82296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rgbClr val="0070C0"/>
                </a:solidFill>
                <a:effectLst/>
                <a:uLnTx/>
                <a:uFillTx/>
                <a:latin typeface="+mj-lt"/>
                <a:ea typeface="+mj-ea"/>
                <a:cs typeface="+mj-cs"/>
              </a:rPr>
              <a:t>System Development Alternatives</a:t>
            </a:r>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Systems Development Guidelines</a:t>
            </a:r>
          </a:p>
        </p:txBody>
      </p:sp>
      <p:sp>
        <p:nvSpPr>
          <p:cNvPr id="52226" name="Text Placeholder 2"/>
          <p:cNvSpPr>
            <a:spLocks noGrp="1"/>
          </p:cNvSpPr>
          <p:nvPr>
            <p:ph idx="1"/>
          </p:nvPr>
        </p:nvSpPr>
        <p:spPr/>
        <p:txBody>
          <a:bodyPr/>
          <a:lstStyle/>
          <a:p>
            <a:pPr eaLnBrk="1" hangingPunct="1"/>
            <a:r>
              <a:rPr lang="en-US" smtClean="0"/>
              <a:t>Develop a project plan</a:t>
            </a:r>
          </a:p>
          <a:p>
            <a:pPr eaLnBrk="1" hangingPunct="1"/>
            <a:r>
              <a:rPr lang="en-US" smtClean="0"/>
              <a:t>Involve users and listen carefully to them</a:t>
            </a:r>
          </a:p>
          <a:p>
            <a:pPr eaLnBrk="1" hangingPunct="1"/>
            <a:r>
              <a:rPr lang="en-US" smtClean="0"/>
              <a:t>Use project management tools to identify tasks and milestones</a:t>
            </a:r>
          </a:p>
          <a:p>
            <a:pPr eaLnBrk="1" hangingPunct="1"/>
            <a:r>
              <a:rPr lang="en-US" smtClean="0"/>
              <a:t>Develop accurate cost and benefit information</a:t>
            </a:r>
          </a:p>
          <a:p>
            <a:pPr eaLnBrk="1" hangingPunct="1"/>
            <a:r>
              <a:rPr lang="en-US" smtClean="0"/>
              <a:t>Remain flexible</a:t>
            </a:r>
          </a:p>
        </p:txBody>
      </p:sp>
      <p:sp>
        <p:nvSpPr>
          <p:cNvPr id="6" name="Slide Number Placeholder 5"/>
          <p:cNvSpPr>
            <a:spLocks noGrp="1"/>
          </p:cNvSpPr>
          <p:nvPr>
            <p:ph type="sldNum" sz="quarter" idx="12"/>
          </p:nvPr>
        </p:nvSpPr>
        <p:spPr/>
        <p:txBody>
          <a:bodyPr/>
          <a:lstStyle/>
          <a:p>
            <a:pPr>
              <a:defRPr/>
            </a:pPr>
            <a:fld id="{5115DD0B-709F-4D72-A100-A7A98C0AD205}" type="slidenum">
              <a:rPr lang="en-US"/>
              <a:pPr>
                <a:defRPr/>
              </a:pPr>
              <a:t>33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An Overview of Systems Development</a:t>
            </a:r>
          </a:p>
        </p:txBody>
      </p:sp>
      <p:sp>
        <p:nvSpPr>
          <p:cNvPr id="11267" name="Rectangle 3"/>
          <p:cNvSpPr>
            <a:spLocks noGrp="1" noChangeArrowheads="1"/>
          </p:cNvSpPr>
          <p:nvPr>
            <p:ph type="body" idx="1"/>
          </p:nvPr>
        </p:nvSpPr>
        <p:spPr/>
        <p:txBody>
          <a:bodyPr/>
          <a:lstStyle/>
          <a:p>
            <a:r>
              <a:rPr lang="en-US" altLang="en-US" dirty="0" smtClean="0"/>
              <a:t>In today’s businesses:</a:t>
            </a:r>
          </a:p>
          <a:p>
            <a:pPr lvl="1"/>
            <a:r>
              <a:rPr lang="en-US" altLang="en-US" dirty="0" smtClean="0"/>
              <a:t>Managers and employees in all functional areas work together and use business information systems</a:t>
            </a:r>
          </a:p>
          <a:p>
            <a:r>
              <a:rPr lang="en-US" altLang="en-US" dirty="0" smtClean="0"/>
              <a:t>Corporate and non profit organization use system development to achieve their goals</a:t>
            </a:r>
          </a:p>
          <a:p>
            <a:r>
              <a:rPr lang="en-US" altLang="en-US" dirty="0" smtClean="0"/>
              <a:t>This chapter will: </a:t>
            </a:r>
          </a:p>
          <a:p>
            <a:pPr lvl="1"/>
            <a:r>
              <a:rPr lang="en-US" altLang="en-US" dirty="0" smtClean="0"/>
              <a:t>Help you avoid systems development failures or projects that go over budget</a:t>
            </a:r>
          </a:p>
          <a:p>
            <a:endParaRPr lang="en-US"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Participants in Systems Development</a:t>
            </a:r>
          </a:p>
        </p:txBody>
      </p:sp>
      <p:sp>
        <p:nvSpPr>
          <p:cNvPr id="12291" name="Rectangle 3"/>
          <p:cNvSpPr>
            <a:spLocks noGrp="1" noChangeArrowheads="1"/>
          </p:cNvSpPr>
          <p:nvPr>
            <p:ph type="body" idx="1"/>
          </p:nvPr>
        </p:nvSpPr>
        <p:spPr>
          <a:xfrm>
            <a:off x="533400" y="1676400"/>
            <a:ext cx="8305800" cy="4572000"/>
          </a:xfrm>
        </p:spPr>
        <p:txBody>
          <a:bodyPr/>
          <a:lstStyle/>
          <a:p>
            <a:r>
              <a:rPr lang="en-US" altLang="en-US" sz="2800" dirty="0" smtClean="0"/>
              <a:t>Effective system development requires a team effort</a:t>
            </a:r>
          </a:p>
          <a:p>
            <a:r>
              <a:rPr lang="en-US" altLang="en-US" sz="2800" dirty="0" smtClean="0"/>
              <a:t>Development team:</a:t>
            </a:r>
          </a:p>
          <a:p>
            <a:pPr lvl="1"/>
            <a:r>
              <a:rPr lang="en-US" altLang="en-US" dirty="0" smtClean="0"/>
              <a:t>Determines objectives of the information system</a:t>
            </a:r>
          </a:p>
          <a:p>
            <a:pPr lvl="1"/>
            <a:r>
              <a:rPr lang="en-US" altLang="en-US" dirty="0" smtClean="0"/>
              <a:t>Delivers system that meets objectives</a:t>
            </a:r>
          </a:p>
          <a:p>
            <a:pPr lvl="1"/>
            <a:r>
              <a:rPr lang="en-US" altLang="en-US" dirty="0" smtClean="0"/>
              <a:t>Selecting the best IS team is critical to project success</a:t>
            </a:r>
          </a:p>
          <a:p>
            <a:r>
              <a:rPr lang="en-US" altLang="en-US" sz="2800" dirty="0" smtClean="0"/>
              <a:t>Project:</a:t>
            </a:r>
          </a:p>
          <a:p>
            <a:pPr lvl="1"/>
            <a:r>
              <a:rPr lang="en-US" altLang="en-US" dirty="0" smtClean="0"/>
              <a:t>Planned collection of activities that achieves a goal</a:t>
            </a:r>
          </a:p>
          <a:p>
            <a:pPr lvl="1"/>
            <a:r>
              <a:rPr lang="en-US" altLang="en-US" dirty="0" smtClean="0"/>
              <a:t>Defined starting point and ending point</a:t>
            </a:r>
          </a:p>
          <a:p>
            <a:pPr>
              <a:buFontTx/>
              <a:buNone/>
            </a:pPr>
            <a:endParaRPr lang="en-US"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676400"/>
            <a:ext cx="8610600" cy="4572000"/>
          </a:xfrm>
        </p:spPr>
        <p:txBody>
          <a:bodyPr/>
          <a:lstStyle/>
          <a:p>
            <a:r>
              <a:rPr lang="en-US" altLang="en-US" sz="2400" b="1" dirty="0" smtClean="0"/>
              <a:t>Project manager:</a:t>
            </a:r>
          </a:p>
          <a:p>
            <a:pPr lvl="1"/>
            <a:r>
              <a:rPr lang="en-US" altLang="en-US" sz="2400" dirty="0" smtClean="0"/>
              <a:t>Responsible for coordinating all people and resources needed to complete a project on time</a:t>
            </a:r>
          </a:p>
          <a:p>
            <a:pPr eaLnBrk="1" hangingPunct="1"/>
            <a:r>
              <a:rPr lang="en-US" altLang="en-US" sz="2400" b="1" dirty="0" smtClean="0"/>
              <a:t>Users:</a:t>
            </a:r>
          </a:p>
          <a:p>
            <a:pPr lvl="1" eaLnBrk="1" hangingPunct="1"/>
            <a:r>
              <a:rPr lang="en-US" altLang="en-US" sz="2400" dirty="0" smtClean="0"/>
              <a:t>People who will interact with the system regularly</a:t>
            </a:r>
          </a:p>
          <a:p>
            <a:pPr eaLnBrk="1" hangingPunct="1"/>
            <a:r>
              <a:rPr lang="en-US" altLang="en-US" sz="2400" b="1" dirty="0" smtClean="0"/>
              <a:t>Systems analysts:</a:t>
            </a:r>
          </a:p>
          <a:p>
            <a:pPr lvl="1" eaLnBrk="1" hangingPunct="1"/>
            <a:r>
              <a:rPr lang="en-US" altLang="en-US" sz="2400" dirty="0" smtClean="0"/>
              <a:t>Professional who specializes in analyzing and designing business systems</a:t>
            </a:r>
          </a:p>
          <a:p>
            <a:pPr eaLnBrk="1" hangingPunct="1"/>
            <a:r>
              <a:rPr lang="en-US" altLang="en-US" sz="2400" b="1" dirty="0" smtClean="0"/>
              <a:t>Programmer:</a:t>
            </a:r>
          </a:p>
          <a:p>
            <a:pPr lvl="1" eaLnBrk="1" hangingPunct="1"/>
            <a:r>
              <a:rPr lang="en-US" altLang="en-US" sz="2400" dirty="0" smtClean="0"/>
              <a:t>Responsible for modifying or developing programs to satisfy user requirements</a:t>
            </a:r>
          </a:p>
        </p:txBody>
      </p:sp>
      <p:sp>
        <p:nvSpPr>
          <p:cNvPr id="13316" name="Rectangle 2"/>
          <p:cNvSpPr>
            <a:spLocks noGrp="1" noChangeArrowheads="1"/>
          </p:cNvSpPr>
          <p:nvPr>
            <p:ph type="title"/>
          </p:nvPr>
        </p:nvSpPr>
        <p:spPr/>
        <p:txBody>
          <a:bodyPr/>
          <a:lstStyle/>
          <a:p>
            <a:pPr eaLnBrk="1" hangingPunct="1"/>
            <a:r>
              <a:rPr lang="en-US" altLang="en-US" smtClean="0"/>
              <a:t>Participants in Systems Development (continued)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7"/>
          <p:cNvSpPr>
            <a:spLocks noGrp="1"/>
          </p:cNvSpPr>
          <p:nvPr>
            <p:ph type="title"/>
          </p:nvPr>
        </p:nvSpPr>
        <p:spPr/>
        <p:txBody>
          <a:bodyPr/>
          <a:lstStyle/>
          <a:p>
            <a:r>
              <a:rPr lang="en-US" altLang="en-US" smtClean="0"/>
              <a:t>Participants in Systems Development (continued)</a:t>
            </a:r>
          </a:p>
        </p:txBody>
      </p:sp>
      <p:pic>
        <p:nvPicPr>
          <p:cNvPr id="14340" name="Picture 7"/>
          <p:cNvPicPr>
            <a:picLocks noChangeAspect="1" noChangeArrowheads="1"/>
          </p:cNvPicPr>
          <p:nvPr/>
        </p:nvPicPr>
        <p:blipFill>
          <a:blip r:embed="rId2" cstate="print"/>
          <a:srcRect/>
          <a:stretch>
            <a:fillRect/>
          </a:stretch>
        </p:blipFill>
        <p:spPr bwMode="auto">
          <a:xfrm>
            <a:off x="381000" y="1600200"/>
            <a:ext cx="5843588" cy="4754563"/>
          </a:xfrm>
          <a:prstGeom prst="rect">
            <a:avLst/>
          </a:prstGeom>
          <a:noFill/>
          <a:ln w="9525" algn="ctr">
            <a:noFill/>
            <a:miter lim="800000"/>
            <a:headEnd/>
            <a:tailEnd/>
          </a:ln>
        </p:spPr>
      </p:pic>
      <p:pic>
        <p:nvPicPr>
          <p:cNvPr id="14341" name="Picture 8"/>
          <p:cNvPicPr>
            <a:picLocks noChangeAspect="1" noChangeArrowheads="1"/>
          </p:cNvPicPr>
          <p:nvPr/>
        </p:nvPicPr>
        <p:blipFill>
          <a:blip r:embed="rId3" cstate="print"/>
          <a:srcRect/>
          <a:stretch>
            <a:fillRect/>
          </a:stretch>
        </p:blipFill>
        <p:spPr bwMode="auto">
          <a:xfrm>
            <a:off x="6553200" y="2057400"/>
            <a:ext cx="2319338" cy="3475038"/>
          </a:xfrm>
          <a:prstGeom prst="rect">
            <a:avLst/>
          </a:prstGeom>
          <a:noFill/>
          <a:ln w="9525" algn="ctr">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Initiating Systems Development</a:t>
            </a:r>
          </a:p>
        </p:txBody>
      </p:sp>
      <p:sp>
        <p:nvSpPr>
          <p:cNvPr id="15363" name="Rectangle 3"/>
          <p:cNvSpPr>
            <a:spLocks noGrp="1" noChangeArrowheads="1"/>
          </p:cNvSpPr>
          <p:nvPr>
            <p:ph type="body" idx="1"/>
          </p:nvPr>
        </p:nvSpPr>
        <p:spPr/>
        <p:txBody>
          <a:bodyPr/>
          <a:lstStyle/>
          <a:p>
            <a:r>
              <a:rPr lang="en-US" altLang="en-US" smtClean="0"/>
              <a:t>Systems development initiatives:</a:t>
            </a:r>
          </a:p>
          <a:p>
            <a:pPr lvl="1"/>
            <a:r>
              <a:rPr lang="en-US" altLang="en-US" smtClean="0"/>
              <a:t>Arise from all levels of an organization</a:t>
            </a:r>
          </a:p>
          <a:p>
            <a:pPr lvl="1"/>
            <a:r>
              <a:rPr lang="en-US" altLang="en-US" smtClean="0"/>
              <a:t>Can be planned or unplanned</a:t>
            </a:r>
          </a:p>
          <a:p>
            <a:r>
              <a:rPr lang="en-US" altLang="en-US" smtClean="0"/>
              <a:t>Initiated for many reasons</a:t>
            </a:r>
          </a:p>
          <a:p>
            <a:r>
              <a:rPr lang="en-US" altLang="en-US" smtClean="0"/>
              <a:t>Mergers and acquisitions can trigger many systems development projects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Initiating Systems Development (continued)</a:t>
            </a:r>
          </a:p>
        </p:txBody>
      </p:sp>
      <p:pic>
        <p:nvPicPr>
          <p:cNvPr id="16388" name="Picture 2"/>
          <p:cNvPicPr>
            <a:picLocks noChangeAspect="1" noChangeArrowheads="1"/>
          </p:cNvPicPr>
          <p:nvPr/>
        </p:nvPicPr>
        <p:blipFill>
          <a:blip r:embed="rId2" cstate="print"/>
          <a:srcRect/>
          <a:stretch>
            <a:fillRect/>
          </a:stretch>
        </p:blipFill>
        <p:spPr bwMode="auto">
          <a:xfrm>
            <a:off x="1447800" y="1676400"/>
            <a:ext cx="5418138" cy="5129146"/>
          </a:xfrm>
          <a:prstGeom prst="rect">
            <a:avLst/>
          </a:prstGeom>
          <a:noFill/>
          <a:ln w="9525" algn="ctr">
            <a:noFill/>
            <a:miter lim="800000"/>
            <a:headEnd/>
            <a:tailEnd/>
          </a:ln>
        </p:spPr>
      </p:pic>
      <p:pic>
        <p:nvPicPr>
          <p:cNvPr id="16389" name="Picture 3"/>
          <p:cNvPicPr>
            <a:picLocks noChangeAspect="1" noChangeArrowheads="1"/>
          </p:cNvPicPr>
          <p:nvPr/>
        </p:nvPicPr>
        <p:blipFill>
          <a:blip r:embed="rId3" cstate="print"/>
          <a:srcRect/>
          <a:stretch>
            <a:fillRect/>
          </a:stretch>
        </p:blipFill>
        <p:spPr bwMode="auto">
          <a:xfrm>
            <a:off x="5334000" y="4419600"/>
            <a:ext cx="2809875" cy="1095375"/>
          </a:xfrm>
          <a:prstGeom prst="rect">
            <a:avLst/>
          </a:prstGeom>
          <a:noFill/>
          <a:ln w="9525" algn="ctr">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TotalTime>
  <Words>3020</Words>
  <Application>Microsoft Office PowerPoint</Application>
  <PresentationFormat>On-screen Show (4:3)</PresentationFormat>
  <Paragraphs>271</Paragraphs>
  <Slides>33</Slides>
  <Notes>24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Introduction</vt:lpstr>
      <vt:lpstr>Why Learn About Systems Development?</vt:lpstr>
      <vt:lpstr>An Overview of Systems Development</vt:lpstr>
      <vt:lpstr>Participants in Systems Development</vt:lpstr>
      <vt:lpstr>Participants in Systems Development (continued)</vt:lpstr>
      <vt:lpstr>Participants in Systems Development (continued)</vt:lpstr>
      <vt:lpstr>Initiating Systems Development</vt:lpstr>
      <vt:lpstr>Initiating Systems Development (continued)</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Systems Development Guidelines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msapi83@hotmail.com</cp:lastModifiedBy>
  <cp:revision>37</cp:revision>
  <dcterms:created xsi:type="dcterms:W3CDTF">2009-02-03T18:32:10Z</dcterms:created>
  <dcterms:modified xsi:type="dcterms:W3CDTF">2015-11-25T00:50:20Z</dcterms:modified>
</cp:coreProperties>
</file>