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68" d="100"/>
          <a:sy n="68" d="100"/>
        </p:scale>
        <p:origin x="60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12/18/2020</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12/18/2020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12/18/2020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12/18/2020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12/18/2020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12/18/2020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12/18/2020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12/18/2020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12/18/2020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12/18/2020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12/18/2020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12/18/2020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12/18/2020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12/18/2020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12/18/2020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12/18/2020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12/18/2020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12/18/2020</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Finding the best area in Toronto for an Indian </a:t>
            </a:r>
            <a:r>
              <a:rPr lang="en-US" b="1" dirty="0" smtClean="0"/>
              <a:t>Restaurant</a:t>
            </a:r>
            <a:endParaRPr lang="en-US" b="1" dirty="0"/>
          </a:p>
        </p:txBody>
      </p:sp>
      <p:sp>
        <p:nvSpPr>
          <p:cNvPr id="3" name="Subtitle 2"/>
          <p:cNvSpPr>
            <a:spLocks noGrp="1"/>
          </p:cNvSpPr>
          <p:nvPr>
            <p:ph type="subTitle" idx="1"/>
          </p:nvPr>
        </p:nvSpPr>
        <p:spPr/>
        <p:txBody>
          <a:bodyPr/>
          <a:lstStyle/>
          <a:p>
            <a:r>
              <a:rPr lang="en-US" dirty="0" smtClean="0"/>
              <a:t>Capstone Project</a:t>
            </a:r>
          </a:p>
          <a:p>
            <a:endParaRPr lang="en-IN" dirty="0"/>
          </a:p>
        </p:txBody>
      </p:sp>
    </p:spTree>
    <p:extLst>
      <p:ext uri="{BB962C8B-B14F-4D97-AF65-F5344CB8AC3E}">
        <p14:creationId xmlns:p14="http://schemas.microsoft.com/office/powerpoint/2010/main" val="197291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a:t>
            </a:r>
            <a:endParaRPr lang="en-IN" b="1" dirty="0"/>
          </a:p>
        </p:txBody>
      </p:sp>
      <p:sp>
        <p:nvSpPr>
          <p:cNvPr id="3" name="Content Placeholder 2"/>
          <p:cNvSpPr>
            <a:spLocks noGrp="1"/>
          </p:cNvSpPr>
          <p:nvPr>
            <p:ph idx="1"/>
          </p:nvPr>
        </p:nvSpPr>
        <p:spPr>
          <a:xfrm>
            <a:off x="1154954" y="2603500"/>
            <a:ext cx="10296147" cy="3712894"/>
          </a:xfrm>
        </p:spPr>
        <p:txBody>
          <a:bodyPr>
            <a:normAutofit fontScale="92500" lnSpcReduction="10000"/>
          </a:bodyPr>
          <a:lstStyle/>
          <a:p>
            <a:r>
              <a:rPr lang="en-US" dirty="0"/>
              <a:t>Most of the Indian Restaurants are in cluster 3 represented by the aquamarine </a:t>
            </a:r>
            <a:r>
              <a:rPr lang="en-US" dirty="0" err="1"/>
              <a:t>colour</a:t>
            </a:r>
            <a:r>
              <a:rPr lang="en-US" dirty="0"/>
              <a:t>.</a:t>
            </a:r>
          </a:p>
          <a:p>
            <a:r>
              <a:rPr lang="en-US" dirty="0"/>
              <a:t>Neighborhood of Central Toronto The Annex, North Midtown, Yorkville is having the highest average of Indian Restaurant.</a:t>
            </a:r>
          </a:p>
          <a:p>
            <a:r>
              <a:rPr lang="en-US" dirty="0"/>
              <a:t>We see that in the Downtown Toronto area (cluster 2) has the second last average of Indian Restaurants. Looking at the nearby venues, the optimum place to put a new Indian Restaurant is in Downtown Toronto as their are many Neighborhoods in the area but little to no Indian Restaurants therefore, eliminating any competition.</a:t>
            </a:r>
          </a:p>
          <a:p>
            <a:r>
              <a:rPr lang="en-US" dirty="0"/>
              <a:t>Having 32 neighborhoods in cluster 0, but having no Indian Restaurants provide great opportunity to open Indian Restaurant</a:t>
            </a:r>
          </a:p>
          <a:p>
            <a:r>
              <a:rPr lang="en-US" dirty="0"/>
              <a:t>This concludes the optimal findings for this project and recommends the entrepreneur to open an authentic Indian restaurant in these locations with little to no competition. Nonetheless, if the food is authentic, affordable and good taste, I am confident that it will have great following everywhere.</a:t>
            </a:r>
          </a:p>
          <a:p>
            <a:endParaRPr lang="en-IN" dirty="0"/>
          </a:p>
        </p:txBody>
      </p:sp>
    </p:spTree>
    <p:extLst>
      <p:ext uri="{BB962C8B-B14F-4D97-AF65-F5344CB8AC3E}">
        <p14:creationId xmlns:p14="http://schemas.microsoft.com/office/powerpoint/2010/main" val="1257442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p>
        </p:txBody>
      </p:sp>
      <p:sp>
        <p:nvSpPr>
          <p:cNvPr id="3" name="Content Placeholder 2"/>
          <p:cNvSpPr>
            <a:spLocks noGrp="1"/>
          </p:cNvSpPr>
          <p:nvPr>
            <p:ph idx="1"/>
          </p:nvPr>
        </p:nvSpPr>
        <p:spPr>
          <a:xfrm>
            <a:off x="337625" y="2166424"/>
            <a:ext cx="11338560" cy="4867421"/>
          </a:xfrm>
        </p:spPr>
        <p:txBody>
          <a:bodyPr>
            <a:noAutofit/>
          </a:bodyPr>
          <a:lstStyle/>
          <a:p>
            <a:r>
              <a:rPr lang="en-US" dirty="0"/>
              <a:t>Toronto is one of the most densely populated areas in Canada. Being the land of opportunity, it brings in a variety of people from different ethnic backgrounds to the core city of Canada, Toronto</a:t>
            </a:r>
            <a:r>
              <a:rPr lang="en-US" dirty="0" smtClean="0"/>
              <a:t>.</a:t>
            </a:r>
          </a:p>
          <a:p>
            <a:r>
              <a:rPr lang="en-US" dirty="0"/>
              <a:t>Being the largest city in Canada with an estimated population of over 6 million, there is no doubt about the diversity of the population. Multiculturalism is seen through the various </a:t>
            </a:r>
            <a:r>
              <a:rPr lang="en-US" dirty="0" smtClean="0"/>
              <a:t>neighborhoods </a:t>
            </a:r>
            <a:r>
              <a:rPr lang="en-US" dirty="0"/>
              <a:t>including; Chinatown, </a:t>
            </a:r>
            <a:r>
              <a:rPr lang="en-US" dirty="0" err="1"/>
              <a:t>Corso</a:t>
            </a:r>
            <a:r>
              <a:rPr lang="en-US" dirty="0"/>
              <a:t> Italia, Little India, Kensington Market, Little Italy, </a:t>
            </a:r>
            <a:r>
              <a:rPr lang="en-US" dirty="0" smtClean="0"/>
              <a:t>Korea town </a:t>
            </a:r>
            <a:r>
              <a:rPr lang="en-US" dirty="0"/>
              <a:t>and many more</a:t>
            </a:r>
            <a:r>
              <a:rPr lang="en-US" dirty="0" smtClean="0"/>
              <a:t>.</a:t>
            </a:r>
          </a:p>
          <a:p>
            <a:r>
              <a:rPr lang="en-US" dirty="0"/>
              <a:t>Downtown Toronto being the hub of interactions between ethnicities brings many opportunities for entrepreneurs to start or grow their business. It is a place where people can try the best of each culture, either while they work or just passing through. Toronto is well known for its great food</a:t>
            </a:r>
            <a:endParaRPr lang="en-US" dirty="0" smtClean="0"/>
          </a:p>
          <a:p>
            <a:r>
              <a:rPr lang="en-US" dirty="0"/>
              <a:t>The objective of this project is to use Foursquare location data and regional clustering of venue information to determine what might be the ‘best’ </a:t>
            </a:r>
            <a:r>
              <a:rPr lang="en-US" dirty="0" smtClean="0"/>
              <a:t>neighborhood </a:t>
            </a:r>
            <a:r>
              <a:rPr lang="en-US" dirty="0"/>
              <a:t>in Toronto to open an Indian restaurant.</a:t>
            </a:r>
          </a:p>
          <a:p>
            <a:r>
              <a:rPr lang="en-US" dirty="0"/>
              <a:t>Through this project, we will find the most suitable location for an entrepreneur to open a new </a:t>
            </a:r>
            <a:r>
              <a:rPr lang="en-US" b="1" dirty="0"/>
              <a:t>Indian</a:t>
            </a:r>
            <a:r>
              <a:rPr lang="en-US" dirty="0"/>
              <a:t> restaurant in Toronto, Canada</a:t>
            </a:r>
            <a:r>
              <a:rPr lang="en-US" dirty="0" smtClean="0"/>
              <a:t>.</a:t>
            </a:r>
          </a:p>
        </p:txBody>
      </p:sp>
    </p:spTree>
    <p:extLst>
      <p:ext uri="{BB962C8B-B14F-4D97-AF65-F5344CB8AC3E}">
        <p14:creationId xmlns:p14="http://schemas.microsoft.com/office/powerpoint/2010/main" val="366185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t>
            </a:r>
            <a:r>
              <a:rPr lang="en-IN" dirty="0" smtClean="0"/>
              <a:t>Section</a:t>
            </a:r>
            <a:endParaRPr lang="en-IN" dirty="0"/>
          </a:p>
        </p:txBody>
      </p:sp>
      <p:sp>
        <p:nvSpPr>
          <p:cNvPr id="3" name="Content Placeholder 2"/>
          <p:cNvSpPr>
            <a:spLocks noGrp="1"/>
          </p:cNvSpPr>
          <p:nvPr>
            <p:ph idx="1"/>
          </p:nvPr>
        </p:nvSpPr>
        <p:spPr>
          <a:xfrm>
            <a:off x="1154954" y="2603500"/>
            <a:ext cx="10929193" cy="4254500"/>
          </a:xfrm>
        </p:spPr>
        <p:txBody>
          <a:bodyPr>
            <a:normAutofit lnSpcReduction="10000"/>
          </a:bodyPr>
          <a:lstStyle/>
          <a:p>
            <a:r>
              <a:rPr lang="en-US" b="1" dirty="0"/>
              <a:t>Source 1</a:t>
            </a:r>
            <a:r>
              <a:rPr lang="en-US" dirty="0"/>
              <a:t>: Toronto Neighborhoods via Wikipedia </a:t>
            </a:r>
            <a:r>
              <a:rPr lang="en-US" u="sng" dirty="0">
                <a:hlinkClick r:id="rId2"/>
              </a:rPr>
              <a:t>https://en.wikipedia.org/wiki/List_of_postal_codes_of_Canada:_</a:t>
            </a:r>
            <a:r>
              <a:rPr lang="en-US" u="sng" dirty="0" smtClean="0">
                <a:hlinkClick r:id="rId2"/>
              </a:rPr>
              <a:t>M</a:t>
            </a:r>
            <a:endParaRPr lang="en-US" u="sng" dirty="0" smtClean="0"/>
          </a:p>
          <a:p>
            <a:r>
              <a:rPr lang="en-US" dirty="0"/>
              <a:t>The Wikipedia site shown above provided almost all the information about the </a:t>
            </a:r>
            <a:r>
              <a:rPr lang="en-US" dirty="0" err="1"/>
              <a:t>neighbourhoods</a:t>
            </a:r>
            <a:r>
              <a:rPr lang="en-US" dirty="0"/>
              <a:t>. It included the postal code, borough and the name of the neighborhoods present in Toronto</a:t>
            </a:r>
            <a:r>
              <a:rPr lang="en-US" dirty="0" smtClean="0"/>
              <a:t>.</a:t>
            </a:r>
          </a:p>
          <a:p>
            <a:r>
              <a:rPr lang="en-US" b="1" dirty="0"/>
              <a:t>Source 2 : </a:t>
            </a:r>
            <a:r>
              <a:rPr lang="en-US" dirty="0"/>
              <a:t>Geographical Location data using below CSV file </a:t>
            </a:r>
            <a:r>
              <a:rPr lang="en-US" u="sng" dirty="0">
                <a:hlinkClick r:id="rId3"/>
              </a:rPr>
              <a:t>https://cocl.us/Geospatial_data</a:t>
            </a:r>
            <a:r>
              <a:rPr lang="en-US" dirty="0"/>
              <a:t> The second source of data provided us with the Geographical coordinates of the </a:t>
            </a:r>
            <a:r>
              <a:rPr lang="en-US" dirty="0" smtClean="0"/>
              <a:t>neighborhoods </a:t>
            </a:r>
            <a:r>
              <a:rPr lang="en-US" dirty="0"/>
              <a:t>with the respective Postal Codes.</a:t>
            </a:r>
          </a:p>
          <a:p>
            <a:r>
              <a:rPr lang="en-US" b="1" dirty="0"/>
              <a:t>Source 3:</a:t>
            </a:r>
            <a:r>
              <a:rPr lang="en-US" dirty="0"/>
              <a:t> Venue Data using Foursquare We will need data about different venues in different neighborhoods of that specific borough. 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endParaRPr lang="en-IN" dirty="0"/>
          </a:p>
        </p:txBody>
      </p:sp>
    </p:spTree>
    <p:extLst>
      <p:ext uri="{BB962C8B-B14F-4D97-AF65-F5344CB8AC3E}">
        <p14:creationId xmlns:p14="http://schemas.microsoft.com/office/powerpoint/2010/main" val="3976380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6437" y="1955409"/>
            <a:ext cx="11352628" cy="4524315"/>
          </a:xfrm>
          <a:prstGeom prst="rect">
            <a:avLst/>
          </a:prstGeom>
          <a:noFill/>
        </p:spPr>
        <p:txBody>
          <a:bodyPr wrap="square" rtlCol="0">
            <a:spAutoFit/>
          </a:bodyPr>
          <a:lstStyle/>
          <a:p>
            <a:r>
              <a:rPr lang="en-US" dirty="0"/>
              <a:t>After finding the list of neighborhoods, we then connect to the Foursquare API to gather information about venues inside each and every neighborhood. For each neighborhood, we have chosen the radius to be 100 meter</a:t>
            </a:r>
            <a:r>
              <a:rPr lang="en-US" dirty="0" smtClean="0"/>
              <a:t>.</a:t>
            </a:r>
          </a:p>
          <a:p>
            <a:endParaRPr lang="en-US" dirty="0"/>
          </a:p>
          <a:p>
            <a:r>
              <a:rPr lang="en-US" dirty="0"/>
              <a:t>The data retrieved from Foursquare contained information of venues within a specified distance of the longitude and latitude of the postcodes. The information obtained per venue as </a:t>
            </a:r>
            <a:r>
              <a:rPr lang="en-US" dirty="0" smtClean="0"/>
              <a:t>follows:</a:t>
            </a:r>
          </a:p>
          <a:p>
            <a:endParaRPr lang="en-US" dirty="0"/>
          </a:p>
          <a:p>
            <a:pPr marL="285750" indent="-285750">
              <a:buFont typeface="Arial" panose="020B0604020202020204" pitchFamily="34" charset="0"/>
              <a:buChar char="•"/>
            </a:pPr>
            <a:r>
              <a:rPr lang="en-US" dirty="0"/>
              <a:t>Neighborhood</a:t>
            </a:r>
          </a:p>
          <a:p>
            <a:pPr marL="285750" indent="-285750">
              <a:buFont typeface="Arial" panose="020B0604020202020204" pitchFamily="34" charset="0"/>
              <a:buChar char="•"/>
            </a:pPr>
            <a:r>
              <a:rPr lang="en-US" dirty="0"/>
              <a:t>Neighborhood Latitude</a:t>
            </a:r>
          </a:p>
          <a:p>
            <a:pPr marL="285750" indent="-285750">
              <a:buFont typeface="Arial" panose="020B0604020202020204" pitchFamily="34" charset="0"/>
              <a:buChar char="•"/>
            </a:pPr>
            <a:r>
              <a:rPr lang="en-US" dirty="0"/>
              <a:t>Neighborhood Longitude</a:t>
            </a:r>
          </a:p>
          <a:p>
            <a:pPr marL="285750" indent="-285750">
              <a:buFont typeface="Arial" panose="020B0604020202020204" pitchFamily="34" charset="0"/>
              <a:buChar char="•"/>
            </a:pPr>
            <a:r>
              <a:rPr lang="en-US" dirty="0"/>
              <a:t>Venue</a:t>
            </a:r>
          </a:p>
          <a:p>
            <a:pPr marL="285750" indent="-285750">
              <a:buFont typeface="Arial" panose="020B0604020202020204" pitchFamily="34" charset="0"/>
              <a:buChar char="•"/>
            </a:pPr>
            <a:r>
              <a:rPr lang="en-US" dirty="0"/>
              <a:t>Name of the venue e.g. the name of a store or restaurant</a:t>
            </a:r>
          </a:p>
          <a:p>
            <a:pPr marL="285750" indent="-285750">
              <a:buFont typeface="Arial" panose="020B0604020202020204" pitchFamily="34" charset="0"/>
              <a:buChar char="•"/>
            </a:pPr>
            <a:r>
              <a:rPr lang="en-US" dirty="0"/>
              <a:t>Venue Latitude</a:t>
            </a:r>
          </a:p>
          <a:p>
            <a:pPr marL="285750" indent="-285750">
              <a:buFont typeface="Arial" panose="020B0604020202020204" pitchFamily="34" charset="0"/>
              <a:buChar char="•"/>
            </a:pPr>
            <a:r>
              <a:rPr lang="en-US" dirty="0"/>
              <a:t>Venue Longitude</a:t>
            </a:r>
          </a:p>
          <a:p>
            <a:pPr marL="285750" indent="-285750">
              <a:buFont typeface="Arial" panose="020B0604020202020204" pitchFamily="34" charset="0"/>
              <a:buChar char="•"/>
            </a:pPr>
            <a:r>
              <a:rPr lang="en-US" dirty="0"/>
              <a:t>Venue Category</a:t>
            </a:r>
          </a:p>
          <a:p>
            <a:endParaRPr lang="en-IN" dirty="0"/>
          </a:p>
        </p:txBody>
      </p:sp>
    </p:spTree>
    <p:extLst>
      <p:ext uri="{BB962C8B-B14F-4D97-AF65-F5344CB8AC3E}">
        <p14:creationId xmlns:p14="http://schemas.microsoft.com/office/powerpoint/2010/main" val="2226563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787791"/>
            <a:ext cx="8761413" cy="892841"/>
          </a:xfrm>
        </p:spPr>
        <p:txBody>
          <a:bodyPr/>
          <a:lstStyle/>
          <a:p>
            <a:r>
              <a:rPr lang="en-US" b="1" dirty="0"/>
              <a:t>Map of Central Toronto and it's 8 Neighborhood</a:t>
            </a:r>
            <a:br>
              <a:rPr lang="en-US" b="1" dirty="0"/>
            </a:br>
            <a:endParaRPr lang="en-IN" dirty="0"/>
          </a:p>
        </p:txBody>
      </p:sp>
      <p:pic>
        <p:nvPicPr>
          <p:cNvPr id="4" name="Content Placeholder 3"/>
          <p:cNvPicPr>
            <a:picLocks noGrp="1" noChangeAspect="1"/>
          </p:cNvPicPr>
          <p:nvPr>
            <p:ph idx="1"/>
          </p:nvPr>
        </p:nvPicPr>
        <p:blipFill>
          <a:blip r:embed="rId2"/>
          <a:stretch>
            <a:fillRect/>
          </a:stretch>
        </p:blipFill>
        <p:spPr>
          <a:xfrm>
            <a:off x="829994" y="2305106"/>
            <a:ext cx="10536701" cy="4552894"/>
          </a:xfrm>
          <a:prstGeom prst="rect">
            <a:avLst/>
          </a:prstGeom>
        </p:spPr>
      </p:pic>
    </p:spTree>
    <p:extLst>
      <p:ext uri="{BB962C8B-B14F-4D97-AF65-F5344CB8AC3E}">
        <p14:creationId xmlns:p14="http://schemas.microsoft.com/office/powerpoint/2010/main" val="2664755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Methodology</a:t>
            </a:r>
            <a:br>
              <a:rPr lang="en-IN" b="1" dirty="0"/>
            </a:br>
            <a:endParaRPr lang="en-IN" dirty="0"/>
          </a:p>
        </p:txBody>
      </p:sp>
      <p:sp>
        <p:nvSpPr>
          <p:cNvPr id="3" name="Content Placeholder 2"/>
          <p:cNvSpPr>
            <a:spLocks noGrp="1"/>
          </p:cNvSpPr>
          <p:nvPr>
            <p:ph idx="1"/>
          </p:nvPr>
        </p:nvSpPr>
        <p:spPr>
          <a:xfrm>
            <a:off x="1154955" y="2278966"/>
            <a:ext cx="11154276" cy="4579034"/>
          </a:xfrm>
        </p:spPr>
        <p:txBody>
          <a:bodyPr/>
          <a:lstStyle/>
          <a:p>
            <a:r>
              <a:rPr lang="en-US" dirty="0"/>
              <a:t>To check the </a:t>
            </a:r>
            <a:r>
              <a:rPr lang="en-US" b="1" dirty="0"/>
              <a:t>Indian</a:t>
            </a:r>
            <a:r>
              <a:rPr lang="en-US" dirty="0"/>
              <a:t> restaurant we decided to explore neighborhoods, segment them, and group them into clusters to check in which Neighborhoods </a:t>
            </a:r>
            <a:r>
              <a:rPr lang="en-US" b="1" dirty="0"/>
              <a:t>Indian</a:t>
            </a:r>
            <a:r>
              <a:rPr lang="en-US" dirty="0"/>
              <a:t> restaurants are there and not.</a:t>
            </a:r>
          </a:p>
          <a:p>
            <a:r>
              <a:rPr lang="en-US" dirty="0"/>
              <a:t>We used K-Means clustering to cluster the </a:t>
            </a:r>
            <a:r>
              <a:rPr lang="en-US" dirty="0" smtClean="0"/>
              <a:t>neighborhoods </a:t>
            </a:r>
            <a:r>
              <a:rPr lang="en-US" dirty="0"/>
              <a:t>based on the </a:t>
            </a:r>
            <a:r>
              <a:rPr lang="en-US" dirty="0" smtClean="0"/>
              <a:t>neighborhoods </a:t>
            </a:r>
            <a:r>
              <a:rPr lang="en-US" dirty="0"/>
              <a:t>that had similar averages of </a:t>
            </a:r>
            <a:r>
              <a:rPr lang="en-US" b="1" dirty="0"/>
              <a:t>Indian</a:t>
            </a:r>
            <a:r>
              <a:rPr lang="en-US" dirty="0"/>
              <a:t> Restaurants in that Neighborhood</a:t>
            </a:r>
            <a:r>
              <a:rPr lang="en-US" dirty="0" smtClean="0"/>
              <a:t>.</a:t>
            </a:r>
          </a:p>
          <a:p>
            <a:endParaRPr lang="en-US" dirty="0"/>
          </a:p>
          <a:p>
            <a:endParaRPr lang="en-IN" dirty="0"/>
          </a:p>
        </p:txBody>
      </p:sp>
      <p:pic>
        <p:nvPicPr>
          <p:cNvPr id="6" name="Picture 5"/>
          <p:cNvPicPr>
            <a:picLocks noChangeAspect="1"/>
          </p:cNvPicPr>
          <p:nvPr/>
        </p:nvPicPr>
        <p:blipFill>
          <a:blip r:embed="rId2"/>
          <a:stretch>
            <a:fillRect/>
          </a:stretch>
        </p:blipFill>
        <p:spPr>
          <a:xfrm>
            <a:off x="1474031" y="3573194"/>
            <a:ext cx="10370966" cy="3284806"/>
          </a:xfrm>
          <a:prstGeom prst="rect">
            <a:avLst/>
          </a:prstGeom>
        </p:spPr>
      </p:pic>
    </p:spTree>
    <p:extLst>
      <p:ext uri="{BB962C8B-B14F-4D97-AF65-F5344CB8AC3E}">
        <p14:creationId xmlns:p14="http://schemas.microsoft.com/office/powerpoint/2010/main" val="2340367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Result Section:</a:t>
            </a:r>
            <a:br>
              <a:rPr lang="en-IN" b="1" dirty="0"/>
            </a:br>
            <a:endParaRPr lang="en-IN" dirty="0"/>
          </a:p>
        </p:txBody>
      </p:sp>
      <p:pic>
        <p:nvPicPr>
          <p:cNvPr id="4" name="Content Placeholder 3"/>
          <p:cNvPicPr>
            <a:picLocks noGrp="1" noChangeAspect="1"/>
          </p:cNvPicPr>
          <p:nvPr>
            <p:ph idx="1"/>
          </p:nvPr>
        </p:nvPicPr>
        <p:blipFill>
          <a:blip r:embed="rId2"/>
          <a:stretch>
            <a:fillRect/>
          </a:stretch>
        </p:blipFill>
        <p:spPr>
          <a:xfrm>
            <a:off x="1551929" y="2603500"/>
            <a:ext cx="9181720" cy="3936214"/>
          </a:xfrm>
          <a:prstGeom prst="rect">
            <a:avLst/>
          </a:prstGeom>
        </p:spPr>
      </p:pic>
    </p:spTree>
    <p:extLst>
      <p:ext uri="{BB962C8B-B14F-4D97-AF65-F5344CB8AC3E}">
        <p14:creationId xmlns:p14="http://schemas.microsoft.com/office/powerpoint/2010/main" val="1806868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 Section:</a:t>
            </a:r>
            <a:endParaRPr lang="en-IN" b="1" dirty="0"/>
          </a:p>
        </p:txBody>
      </p:sp>
      <p:pic>
        <p:nvPicPr>
          <p:cNvPr id="4" name="Content Placeholder 3"/>
          <p:cNvPicPr>
            <a:picLocks noGrp="1" noChangeAspect="1"/>
          </p:cNvPicPr>
          <p:nvPr>
            <p:ph idx="1"/>
          </p:nvPr>
        </p:nvPicPr>
        <p:blipFill>
          <a:blip r:embed="rId2"/>
          <a:stretch>
            <a:fillRect/>
          </a:stretch>
        </p:blipFill>
        <p:spPr>
          <a:xfrm>
            <a:off x="1926661" y="2603499"/>
            <a:ext cx="8835123" cy="4180827"/>
          </a:xfrm>
          <a:prstGeom prst="rect">
            <a:avLst/>
          </a:prstGeom>
        </p:spPr>
      </p:pic>
    </p:spTree>
    <p:extLst>
      <p:ext uri="{BB962C8B-B14F-4D97-AF65-F5344CB8AC3E}">
        <p14:creationId xmlns:p14="http://schemas.microsoft.com/office/powerpoint/2010/main" val="4044569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Average number of Indian Restaurant per cluster</a:t>
            </a:r>
            <a:br>
              <a:rPr lang="en-US" b="1" dirty="0"/>
            </a:br>
            <a:endParaRPr lang="en-IN" dirty="0"/>
          </a:p>
        </p:txBody>
      </p:sp>
      <p:pic>
        <p:nvPicPr>
          <p:cNvPr id="4" name="Content Placeholder 3"/>
          <p:cNvPicPr>
            <a:picLocks noGrp="1" noChangeAspect="1"/>
          </p:cNvPicPr>
          <p:nvPr>
            <p:ph idx="1"/>
          </p:nvPr>
        </p:nvPicPr>
        <p:blipFill>
          <a:blip r:embed="rId2"/>
          <a:stretch>
            <a:fillRect/>
          </a:stretch>
        </p:blipFill>
        <p:spPr>
          <a:xfrm>
            <a:off x="2864644" y="2778125"/>
            <a:ext cx="7348501" cy="4217856"/>
          </a:xfrm>
          <a:prstGeom prst="rect">
            <a:avLst/>
          </a:prstGeom>
        </p:spPr>
      </p:pic>
    </p:spTree>
    <p:extLst>
      <p:ext uri="{BB962C8B-B14F-4D97-AF65-F5344CB8AC3E}">
        <p14:creationId xmlns:p14="http://schemas.microsoft.com/office/powerpoint/2010/main" val="395050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14</TotalTime>
  <Words>512</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Finding the best area in Toronto for an Indian Restaurant</vt:lpstr>
      <vt:lpstr>Introduction</vt:lpstr>
      <vt:lpstr>Data Section</vt:lpstr>
      <vt:lpstr>PowerPoint Presentation</vt:lpstr>
      <vt:lpstr>Map of Central Toronto and it's 8 Neighborhood </vt:lpstr>
      <vt:lpstr>Methodology </vt:lpstr>
      <vt:lpstr>Result Section: </vt:lpstr>
      <vt:lpstr>Result Section:</vt:lpstr>
      <vt:lpstr>Average number of Indian Restaurant per cluster </vt:lpstr>
      <vt:lpstr>Observation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best area in Toronto for an Indian Restaurant</dc:title>
  <dc:creator>Majithia, Akshay</dc:creator>
  <cp:lastModifiedBy>Majithia, Akshay</cp:lastModifiedBy>
  <cp:revision>26</cp:revision>
  <dcterms:created xsi:type="dcterms:W3CDTF">2020-12-18T11:55:27Z</dcterms:created>
  <dcterms:modified xsi:type="dcterms:W3CDTF">2020-12-18T12:09:55Z</dcterms:modified>
</cp:coreProperties>
</file>