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1" r:id="rId4"/>
    <p:sldId id="270" r:id="rId5"/>
    <p:sldId id="269" r:id="rId6"/>
    <p:sldId id="258" r:id="rId7"/>
    <p:sldId id="272" r:id="rId8"/>
    <p:sldId id="263" r:id="rId9"/>
    <p:sldId id="268" r:id="rId10"/>
  </p:sldIdLst>
  <p:sldSz cx="12192000" cy="6858000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Montserrat Medium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G0pnLrKJd26b0Ul7Bfl7Cdih0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7775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933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47193a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0" name="Google Shape;90;g12447193a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824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47193a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0" name="Google Shape;90;g12447193a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608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47193a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0" name="Google Shape;90;g12447193a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216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47193a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0" name="Google Shape;90;g12447193a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7651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649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9725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c44097b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2" name="Google Shape;132;g124c44097b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019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="" xmlns:a16="http://schemas.microsoft.com/office/drawing/2014/main" id="{362D44EE-C852-4460-B8B5-C4F2BC205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C79CE97-5A90-63C9-72A5-620EBEAA2864}"/>
              </a:ext>
            </a:extLst>
          </p:cNvPr>
          <p:cNvSpPr txBox="1"/>
          <p:nvPr/>
        </p:nvSpPr>
        <p:spPr>
          <a:xfrm>
            <a:off x="1511276" y="2823021"/>
            <a:ext cx="8795902" cy="139606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Glacier Guard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16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 Powered System for Glacier </a:t>
            </a:r>
            <a:r>
              <a:rPr lang="en-US" sz="1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16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onitoring and Future </a:t>
            </a:r>
            <a:r>
              <a:rPr lang="en-US" sz="1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16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rediction) </a:t>
            </a:r>
            <a:r>
              <a:rPr lang="en-US" sz="2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en-US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F227E5B6-9132-43CA-B503-37A18562AD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3C2051E-A88D-48E5-BACF-AAED178927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7821A508-2985-4905-874A-527429BAAB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D2929CB1-0E3C-4B2D-ADC5-0154FB33B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5F2F0C84-BE8C-4DC2-A6D3-30349A801D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0">
            <a:extLst>
              <a:ext uri="{FF2B5EF4-FFF2-40B4-BE49-F238E27FC236}">
                <a16:creationId xmlns="" xmlns:a16="http://schemas.microsoft.com/office/drawing/2014/main" id="{658970D8-8D1D-4B5C-894B-E871CC8654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68"/>
            <a:ext cx="12029690" cy="2018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842052" y="816294"/>
            <a:ext cx="8465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High Impact Skills Development Program for Gilgit Baltistan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9594574" y="4931090"/>
            <a:ext cx="2332382" cy="4330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70165" y="4962929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Presented By</a:t>
            </a:r>
            <a:endParaRPr lang="en-US" sz="1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43206" y="5481706"/>
            <a:ext cx="2435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sz="2000" dirty="0" smtClean="0"/>
              <a:t>Akmal Ali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47193abe_0_0"/>
          <p:cNvSpPr/>
          <p:nvPr/>
        </p:nvSpPr>
        <p:spPr>
          <a:xfrm>
            <a:off x="-3050" y="546550"/>
            <a:ext cx="5268300" cy="683400"/>
          </a:xfrm>
          <a:prstGeom prst="rect">
            <a:avLst/>
          </a:prstGeom>
          <a:solidFill>
            <a:srgbClr val="0D884E"/>
          </a:solidFill>
          <a:ln w="12700" cap="flat" cmpd="sng">
            <a:solidFill>
              <a:srgbClr val="0D88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447193abe_0_0"/>
          <p:cNvSpPr txBox="1"/>
          <p:nvPr/>
        </p:nvSpPr>
        <p:spPr>
          <a:xfrm>
            <a:off x="554182" y="1765749"/>
            <a:ext cx="10986654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SzPts val="3200"/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Introduction</a:t>
            </a:r>
          </a:p>
          <a:p>
            <a:pPr marL="457200" lvl="0" indent="-457200">
              <a:buSzPts val="3200"/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dk1"/>
                </a:solidFill>
                <a:latin typeface="Montserrat Medium" panose="020B0604020202020204" charset="0"/>
                <a:ea typeface="Calibri"/>
                <a:cs typeface="Calibri"/>
                <a:sym typeface="Calibri"/>
              </a:rPr>
              <a:t>Scope</a:t>
            </a:r>
          </a:p>
          <a:p>
            <a:pPr marL="457200" lvl="0" indent="-457200">
              <a:buSzPts val="3200"/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dk1"/>
                </a:solidFill>
                <a:latin typeface="Montserrat Medium" panose="020B0604020202020204" charset="0"/>
                <a:ea typeface="Calibri"/>
                <a:cs typeface="Calibri" panose="020F0502020204030204" pitchFamily="34" charset="0"/>
                <a:sym typeface="Calibri"/>
              </a:rPr>
              <a:t>Problem</a:t>
            </a:r>
          </a:p>
          <a:p>
            <a:pPr marL="457200" lvl="0" indent="-457200">
              <a:buSzPts val="3200"/>
              <a:buFont typeface="Wingdings" panose="05000000000000000000" pitchFamily="2" charset="2"/>
              <a:buChar char="ü"/>
            </a:pPr>
            <a:r>
              <a:rPr lang="en-US" sz="3200" dirty="0" smtClean="0">
                <a:solidFill>
                  <a:schemeClr val="dk1"/>
                </a:solidFill>
                <a:latin typeface="Montserrat Medium" panose="020B0604020202020204" charset="0"/>
                <a:ea typeface="Calibri"/>
                <a:cs typeface="Calibri"/>
                <a:sym typeface="Calibri"/>
              </a:rPr>
              <a:t>Objectives</a:t>
            </a:r>
          </a:p>
          <a:p>
            <a:pPr marL="457200" indent="-457200">
              <a:buSzPts val="3200"/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dk1"/>
                </a:solidFill>
                <a:latin typeface="Montserrat Medium" panose="020B0604020202020204" charset="0"/>
                <a:ea typeface="Calibri"/>
                <a:cs typeface="Calibri"/>
                <a:sym typeface="Calibri"/>
              </a:rPr>
              <a:t>Tool Used</a:t>
            </a:r>
          </a:p>
          <a:p>
            <a:pPr marL="285750" lvl="0" indent="-285750">
              <a:buSzPts val="3200"/>
              <a:buFont typeface="Wingdings" panose="05000000000000000000" pitchFamily="2" charset="2"/>
              <a:buChar char="ü"/>
            </a:pPr>
            <a:endParaRPr sz="140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" name="Google Shape;93;g12447193abe_0_0"/>
          <p:cNvSpPr txBox="1"/>
          <p:nvPr/>
        </p:nvSpPr>
        <p:spPr>
          <a:xfrm>
            <a:off x="468075" y="606186"/>
            <a:ext cx="5046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Table of Content:</a:t>
            </a:r>
            <a:endParaRPr sz="14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" name="Google Shape;92;g12447193abe_0_0"/>
          <p:cNvSpPr/>
          <p:nvPr/>
        </p:nvSpPr>
        <p:spPr>
          <a:xfrm>
            <a:off x="0" y="6599582"/>
            <a:ext cx="12192000" cy="258417"/>
          </a:xfrm>
          <a:prstGeom prst="rect">
            <a:avLst/>
          </a:prstGeom>
          <a:solidFill>
            <a:srgbClr val="0D884E"/>
          </a:solidFill>
          <a:ln w="12700" cap="flat" cmpd="sng">
            <a:solidFill>
              <a:srgbClr val="0D88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1108" y="6573078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1200" dirty="0" smtClean="0">
                <a:solidFill>
                  <a:schemeClr val="bg1"/>
                </a:solidFill>
              </a:rPr>
              <a:t>AI Powered Glacier </a:t>
            </a:r>
            <a:r>
              <a:rPr lang="en-US" b="1" kern="1200" dirty="0">
                <a:solidFill>
                  <a:schemeClr val="bg1"/>
                </a:solidFill>
              </a:rPr>
              <a:t>Guard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101;p3"/>
          <p:cNvPicPr preferRelativeResize="0"/>
          <p:nvPr/>
        </p:nvPicPr>
        <p:blipFill rotWithShape="1">
          <a:blip r:embed="rId3">
            <a:alphaModFix/>
          </a:blip>
          <a:srcRect l="5051" t="6890"/>
          <a:stretch/>
        </p:blipFill>
        <p:spPr>
          <a:xfrm>
            <a:off x="9689575" y="4338381"/>
            <a:ext cx="2502425" cy="22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47193abe_0_0"/>
          <p:cNvSpPr/>
          <p:nvPr/>
        </p:nvSpPr>
        <p:spPr>
          <a:xfrm>
            <a:off x="-3050" y="546550"/>
            <a:ext cx="5268300" cy="683400"/>
          </a:xfrm>
          <a:prstGeom prst="rect">
            <a:avLst/>
          </a:prstGeom>
          <a:solidFill>
            <a:srgbClr val="0D884E"/>
          </a:solidFill>
          <a:ln w="12700" cap="flat" cmpd="sng">
            <a:solidFill>
              <a:srgbClr val="0D88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447193abe_0_0"/>
          <p:cNvSpPr txBox="1"/>
          <p:nvPr/>
        </p:nvSpPr>
        <p:spPr>
          <a:xfrm>
            <a:off x="554182" y="1765749"/>
            <a:ext cx="10986654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n-US" sz="3200" dirty="0"/>
              <a:t>The </a:t>
            </a:r>
            <a:r>
              <a:rPr lang="en-US" sz="3200" b="1" dirty="0"/>
              <a:t>Glacier Guard</a:t>
            </a:r>
            <a:r>
              <a:rPr lang="en-US" sz="3200" dirty="0"/>
              <a:t> project uses satellite imagery and deep learning to monitor and predict glacier changes. It detects glacier retreat, forecasts future behavior, and provides visual insights for </a:t>
            </a:r>
            <a:r>
              <a:rPr lang="en-US" sz="3200" dirty="0" smtClean="0"/>
              <a:t>decision-making.</a:t>
            </a:r>
          </a:p>
          <a:p>
            <a:pPr lvl="0">
              <a:buSzPts val="3200"/>
            </a:pPr>
            <a:r>
              <a:rPr lang="en-US" sz="3200" b="1" dirty="0" smtClean="0"/>
              <a:t>Badswat </a:t>
            </a:r>
            <a:r>
              <a:rPr lang="en-US" sz="3200" b="1" dirty="0"/>
              <a:t>Glacier</a:t>
            </a:r>
            <a:r>
              <a:rPr lang="en-US" sz="3200" dirty="0"/>
              <a:t> is being used as a test case, with plans to extend the coverage to all glaciers in Gilgit in the upcoming years.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3;g12447193abe_0_0"/>
          <p:cNvSpPr txBox="1"/>
          <p:nvPr/>
        </p:nvSpPr>
        <p:spPr>
          <a:xfrm>
            <a:off x="468075" y="606186"/>
            <a:ext cx="5046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Introduction</a:t>
            </a:r>
            <a:endParaRPr sz="14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" name="Google Shape;92;g12447193abe_0_0"/>
          <p:cNvSpPr/>
          <p:nvPr/>
        </p:nvSpPr>
        <p:spPr>
          <a:xfrm>
            <a:off x="0" y="6599582"/>
            <a:ext cx="12192000" cy="258417"/>
          </a:xfrm>
          <a:prstGeom prst="rect">
            <a:avLst/>
          </a:prstGeom>
          <a:solidFill>
            <a:srgbClr val="0D884E"/>
          </a:solidFill>
          <a:ln w="12700" cap="flat" cmpd="sng">
            <a:solidFill>
              <a:srgbClr val="0D88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1108" y="6573078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1200" dirty="0" smtClean="0">
                <a:solidFill>
                  <a:schemeClr val="bg1"/>
                </a:solidFill>
              </a:rPr>
              <a:t>AI Powered Glacier </a:t>
            </a:r>
            <a:r>
              <a:rPr lang="en-US" b="1" kern="1200" dirty="0">
                <a:solidFill>
                  <a:schemeClr val="bg1"/>
                </a:solidFill>
              </a:rPr>
              <a:t>Guard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47193abe_0_0"/>
          <p:cNvSpPr/>
          <p:nvPr/>
        </p:nvSpPr>
        <p:spPr>
          <a:xfrm>
            <a:off x="-3050" y="546550"/>
            <a:ext cx="5268300" cy="683400"/>
          </a:xfrm>
          <a:prstGeom prst="rect">
            <a:avLst/>
          </a:prstGeom>
          <a:solidFill>
            <a:srgbClr val="0D884E"/>
          </a:solidFill>
          <a:ln w="12700" cap="flat" cmpd="sng">
            <a:solidFill>
              <a:srgbClr val="0D88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447193abe_0_0"/>
          <p:cNvSpPr txBox="1"/>
          <p:nvPr/>
        </p:nvSpPr>
        <p:spPr>
          <a:xfrm>
            <a:off x="554182" y="1765749"/>
            <a:ext cx="10986654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SzPts val="3200"/>
              <a:buFont typeface="Wingdings" panose="05000000000000000000" pitchFamily="2" charset="2"/>
              <a:buChar char="v"/>
            </a:pPr>
            <a:r>
              <a:rPr lang="en-US" sz="3200" dirty="0"/>
              <a:t>Our project, </a:t>
            </a:r>
            <a:r>
              <a:rPr lang="en-US" sz="3200" b="1" dirty="0"/>
              <a:t>Glacier Guard</a:t>
            </a:r>
            <a:r>
              <a:rPr lang="en-US" sz="3200" dirty="0"/>
              <a:t>, provides a comprehensive solution for monitoring and predicting glacier changes, offering value to environmental researchers, disaster management authorities, and policymakers.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3;g12447193abe_0_0"/>
          <p:cNvSpPr txBox="1"/>
          <p:nvPr/>
        </p:nvSpPr>
        <p:spPr>
          <a:xfrm>
            <a:off x="468075" y="606186"/>
            <a:ext cx="4797175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Scope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2;g12447193abe_0_0"/>
          <p:cNvSpPr/>
          <p:nvPr/>
        </p:nvSpPr>
        <p:spPr>
          <a:xfrm>
            <a:off x="0" y="6586331"/>
            <a:ext cx="12192000" cy="258417"/>
          </a:xfrm>
          <a:prstGeom prst="rect">
            <a:avLst/>
          </a:prstGeom>
          <a:solidFill>
            <a:srgbClr val="0D884E"/>
          </a:solidFill>
          <a:ln w="12700" cap="flat" cmpd="sng">
            <a:solidFill>
              <a:srgbClr val="0D88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1357" y="3285884"/>
            <a:ext cx="1369286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</a:rPr>
              <a:t>Glacier Guard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1108" y="6573078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1200" dirty="0" smtClean="0">
                <a:solidFill>
                  <a:schemeClr val="bg1"/>
                </a:solidFill>
              </a:rPr>
              <a:t>AI Powered Glacier </a:t>
            </a:r>
            <a:r>
              <a:rPr lang="en-US" b="1" kern="1200" dirty="0">
                <a:solidFill>
                  <a:schemeClr val="bg1"/>
                </a:solidFill>
              </a:rPr>
              <a:t>Guard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447193abe_0_0"/>
          <p:cNvSpPr/>
          <p:nvPr/>
        </p:nvSpPr>
        <p:spPr>
          <a:xfrm>
            <a:off x="-3050" y="546550"/>
            <a:ext cx="5268300" cy="683400"/>
          </a:xfrm>
          <a:prstGeom prst="rect">
            <a:avLst/>
          </a:prstGeom>
          <a:solidFill>
            <a:srgbClr val="0D884E"/>
          </a:solidFill>
          <a:ln w="12700" cap="flat" cmpd="sng">
            <a:solidFill>
              <a:srgbClr val="0D88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447193abe_0_0"/>
          <p:cNvSpPr txBox="1"/>
          <p:nvPr/>
        </p:nvSpPr>
        <p:spPr>
          <a:xfrm>
            <a:off x="315675" y="586306"/>
            <a:ext cx="50466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b="1" dirty="0" smtClean="0">
                <a:solidFill>
                  <a:schemeClr val="bg1"/>
                </a:solidFill>
              </a:rPr>
              <a:t>Problem:</a:t>
            </a:r>
            <a:endParaRPr lang="en-US" sz="32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2447193abe_0_0"/>
          <p:cNvSpPr txBox="1"/>
          <p:nvPr/>
        </p:nvSpPr>
        <p:spPr>
          <a:xfrm>
            <a:off x="2673300" y="3784300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859" y="1737631"/>
            <a:ext cx="9925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Climate </a:t>
            </a:r>
            <a:r>
              <a:rPr lang="en-US" sz="2800" dirty="0"/>
              <a:t>change accelerates glacial melting, leading to </a:t>
            </a:r>
            <a:r>
              <a:rPr lang="en-US" sz="2800" b="1" dirty="0"/>
              <a:t>GLOFs</a:t>
            </a:r>
            <a:r>
              <a:rPr lang="en-US" sz="2800" dirty="0"/>
              <a:t>, </a:t>
            </a:r>
            <a:r>
              <a:rPr lang="en-US" sz="2800" b="1" dirty="0"/>
              <a:t>water scarcity</a:t>
            </a:r>
            <a:r>
              <a:rPr lang="en-US" sz="2800" dirty="0"/>
              <a:t>, and threats to </a:t>
            </a:r>
            <a:r>
              <a:rPr lang="en-US" sz="2800" b="1" dirty="0"/>
              <a:t>food </a:t>
            </a:r>
            <a:r>
              <a:rPr lang="en-US" sz="2800" b="1" dirty="0" smtClean="0"/>
              <a:t>security</a:t>
            </a:r>
            <a:r>
              <a:rPr lang="en-US" sz="2800" dirty="0" smtClean="0"/>
              <a:t>. These </a:t>
            </a:r>
            <a:r>
              <a:rPr lang="en-US" sz="2800" dirty="0"/>
              <a:t>challenges disrupt livelihoods, force </a:t>
            </a:r>
            <a:r>
              <a:rPr lang="en-US" sz="2800" b="1" dirty="0"/>
              <a:t>human migration</a:t>
            </a:r>
            <a:r>
              <a:rPr lang="en-US" sz="2800" dirty="0"/>
              <a:t>, and demand urgent solutions to mitigate risks and ensure sustainability.</a:t>
            </a:r>
          </a:p>
        </p:txBody>
      </p:sp>
      <p:sp>
        <p:nvSpPr>
          <p:cNvPr id="6" name="Google Shape;92;g12447193abe_0_0"/>
          <p:cNvSpPr/>
          <p:nvPr/>
        </p:nvSpPr>
        <p:spPr>
          <a:xfrm>
            <a:off x="0" y="6626086"/>
            <a:ext cx="12192000" cy="258417"/>
          </a:xfrm>
          <a:prstGeom prst="rect">
            <a:avLst/>
          </a:prstGeom>
          <a:solidFill>
            <a:srgbClr val="0D884E"/>
          </a:solidFill>
          <a:ln w="12700" cap="flat" cmpd="sng">
            <a:solidFill>
              <a:srgbClr val="0D88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1108" y="6599582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1200" dirty="0" smtClean="0">
                <a:solidFill>
                  <a:schemeClr val="bg1"/>
                </a:solidFill>
              </a:rPr>
              <a:t>AI Powered Glacier </a:t>
            </a:r>
            <a:r>
              <a:rPr lang="en-US" b="1" kern="1200" dirty="0">
                <a:solidFill>
                  <a:schemeClr val="bg1"/>
                </a:solidFill>
              </a:rPr>
              <a:t>Guard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576" y="4740207"/>
            <a:ext cx="1685779" cy="1685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-3050" y="546550"/>
            <a:ext cx="6208800" cy="683400"/>
          </a:xfrm>
          <a:prstGeom prst="rect">
            <a:avLst/>
          </a:prstGeom>
          <a:solidFill>
            <a:srgbClr val="0D884E"/>
          </a:solidFill>
          <a:ln w="12700" cap="flat" cmpd="sng">
            <a:solidFill>
              <a:srgbClr val="0D88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275919" y="599558"/>
            <a:ext cx="5890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Objectives:</a:t>
            </a:r>
            <a:endParaRPr sz="14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7081" y="1762539"/>
            <a:ext cx="90224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To monitor accelerated glacier retreat and provide </a:t>
            </a:r>
            <a:r>
              <a:rPr lang="en-US" sz="2800" b="1" dirty="0"/>
              <a:t>early warnings for GLOFs</a:t>
            </a:r>
            <a:r>
              <a:rPr lang="en-US" sz="2800" dirty="0"/>
              <a:t>, while offering </a:t>
            </a:r>
            <a:r>
              <a:rPr lang="en-US" sz="2800" b="1" dirty="0"/>
              <a:t>climate change insights</a:t>
            </a:r>
            <a:r>
              <a:rPr lang="en-US" sz="2800" dirty="0"/>
              <a:t> and </a:t>
            </a:r>
            <a:r>
              <a:rPr lang="en-US" sz="2800" b="1" dirty="0"/>
              <a:t>addressing socio-economic </a:t>
            </a:r>
            <a:r>
              <a:rPr lang="en-US" sz="2800" b="1" dirty="0" smtClean="0"/>
              <a:t>impacts.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To </a:t>
            </a:r>
            <a:r>
              <a:rPr lang="en-US" sz="2800" dirty="0"/>
              <a:t>integrate advanced machine learning models with cloud-based solutions for accurate prediction of </a:t>
            </a:r>
            <a:r>
              <a:rPr lang="en-US" sz="2800" b="1" dirty="0"/>
              <a:t>glacial lake outbursts </a:t>
            </a:r>
            <a:r>
              <a:rPr lang="en-US" sz="2800" dirty="0"/>
              <a:t>and their socio-economic impacts. </a:t>
            </a:r>
          </a:p>
        </p:txBody>
      </p:sp>
      <p:sp>
        <p:nvSpPr>
          <p:cNvPr id="6" name="Google Shape;92;g12447193abe_0_0"/>
          <p:cNvSpPr/>
          <p:nvPr/>
        </p:nvSpPr>
        <p:spPr>
          <a:xfrm>
            <a:off x="0" y="6626086"/>
            <a:ext cx="12192000" cy="258417"/>
          </a:xfrm>
          <a:prstGeom prst="rect">
            <a:avLst/>
          </a:prstGeom>
          <a:solidFill>
            <a:srgbClr val="0D884E"/>
          </a:solidFill>
          <a:ln w="12700" cap="flat" cmpd="sng">
            <a:solidFill>
              <a:srgbClr val="0D88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1108" y="6612834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1200" dirty="0" smtClean="0">
                <a:solidFill>
                  <a:schemeClr val="bg1"/>
                </a:solidFill>
              </a:rPr>
              <a:t>AI Powered Glacier </a:t>
            </a:r>
            <a:r>
              <a:rPr lang="en-US" b="1" kern="1200" dirty="0">
                <a:solidFill>
                  <a:schemeClr val="bg1"/>
                </a:solidFill>
              </a:rPr>
              <a:t>Guard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29" y="5036014"/>
            <a:ext cx="1550556" cy="1550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-3050" y="546550"/>
            <a:ext cx="6208800" cy="683400"/>
          </a:xfrm>
          <a:prstGeom prst="rect">
            <a:avLst/>
          </a:prstGeom>
          <a:solidFill>
            <a:srgbClr val="0D884E"/>
          </a:solidFill>
          <a:ln w="12700" cap="flat" cmpd="sng">
            <a:solidFill>
              <a:srgbClr val="0D88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275919" y="599558"/>
            <a:ext cx="5890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Tools Used:</a:t>
            </a:r>
            <a:endParaRPr sz="14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7081" y="1762539"/>
            <a:ext cx="96431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/>
              <a:t>Data Collection: </a:t>
            </a:r>
            <a:r>
              <a:rPr lang="en-US" sz="2800" dirty="0" smtClean="0"/>
              <a:t>Earth Explorer (USGS)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/>
              <a:t>Data Labelling: </a:t>
            </a:r>
            <a:r>
              <a:rPr lang="en-US" sz="2800" dirty="0" smtClean="0"/>
              <a:t>Roboflow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/>
              <a:t>Machine </a:t>
            </a:r>
            <a:r>
              <a:rPr lang="en-US" sz="2800" b="1" dirty="0"/>
              <a:t>Learning:</a:t>
            </a:r>
            <a:r>
              <a:rPr lang="en-US" sz="2800" dirty="0"/>
              <a:t> ML algorithms, NLP, Deep </a:t>
            </a:r>
            <a:r>
              <a:rPr lang="en-US" sz="2800" dirty="0" smtClean="0"/>
              <a:t>Learning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/>
              <a:t>Temporary GUI: </a:t>
            </a:r>
            <a:r>
              <a:rPr lang="en-US" sz="2800" dirty="0" smtClean="0"/>
              <a:t>Gradio (Python Library)</a:t>
            </a:r>
          </a:p>
          <a:p>
            <a:endParaRPr lang="en-US" sz="2800" dirty="0"/>
          </a:p>
        </p:txBody>
      </p:sp>
      <p:sp>
        <p:nvSpPr>
          <p:cNvPr id="8" name="Google Shape;92;g12447193abe_0_0"/>
          <p:cNvSpPr/>
          <p:nvPr/>
        </p:nvSpPr>
        <p:spPr>
          <a:xfrm>
            <a:off x="0" y="6599582"/>
            <a:ext cx="12192000" cy="258417"/>
          </a:xfrm>
          <a:prstGeom prst="rect">
            <a:avLst/>
          </a:prstGeom>
          <a:solidFill>
            <a:srgbClr val="0D884E"/>
          </a:solidFill>
          <a:ln w="12700" cap="flat" cmpd="sng">
            <a:solidFill>
              <a:srgbClr val="0D88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1108" y="6573078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1200" dirty="0" smtClean="0">
                <a:solidFill>
                  <a:schemeClr val="bg1"/>
                </a:solidFill>
              </a:rPr>
              <a:t>AI Powered Glacier </a:t>
            </a:r>
            <a:r>
              <a:rPr lang="en-US" b="1" kern="1200" dirty="0">
                <a:solidFill>
                  <a:schemeClr val="bg1"/>
                </a:solidFill>
              </a:rPr>
              <a:t>Guard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731" y="5036066"/>
            <a:ext cx="1484243" cy="14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98" y="616226"/>
            <a:ext cx="8322365" cy="6241774"/>
          </a:xfrm>
          <a:prstGeom prst="rect">
            <a:avLst/>
          </a:prstGeom>
        </p:spPr>
      </p:pic>
      <p:sp>
        <p:nvSpPr>
          <p:cNvPr id="7" name="Google Shape;92;g12447193abe_0_0"/>
          <p:cNvSpPr/>
          <p:nvPr/>
        </p:nvSpPr>
        <p:spPr>
          <a:xfrm>
            <a:off x="0" y="6599582"/>
            <a:ext cx="12192000" cy="258417"/>
          </a:xfrm>
          <a:prstGeom prst="rect">
            <a:avLst/>
          </a:prstGeom>
          <a:solidFill>
            <a:srgbClr val="0D884E"/>
          </a:solidFill>
          <a:ln w="12700" cap="flat" cmpd="sng">
            <a:solidFill>
              <a:srgbClr val="0D88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1108" y="6573078"/>
            <a:ext cx="348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1200" dirty="0" smtClean="0">
                <a:solidFill>
                  <a:schemeClr val="bg1"/>
                </a:solidFill>
              </a:rPr>
              <a:t>AI Powered Glacier </a:t>
            </a:r>
            <a:r>
              <a:rPr lang="en-US" b="1" kern="1200" dirty="0">
                <a:solidFill>
                  <a:schemeClr val="bg1"/>
                </a:solidFill>
              </a:rPr>
              <a:t>Guard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337940BB-FBC4-492E-BD92-3B7B914D0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E1FBD0-C3F4-6A0C-5DFD-A4A129E1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="" xmlns:a16="http://schemas.microsoft.com/office/drawing/2014/main" id="{2274CBA3-4831-69D8-B96E-E851F6428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24" name="sketch line">
            <a:extLst>
              <a:ext uri="{FF2B5EF4-FFF2-40B4-BE49-F238E27FC236}">
                <a16:creationId xmlns=""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278</Words>
  <Application>Microsoft Office PowerPoint</Application>
  <PresentationFormat>Widescreen</PresentationFormat>
  <Paragraphs>35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Montserrat Medium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Duaa Asif</dc:creator>
  <cp:lastModifiedBy>SHAH COMPUTERS</cp:lastModifiedBy>
  <cp:revision>44</cp:revision>
  <dcterms:created xsi:type="dcterms:W3CDTF">2022-04-05T19:00:24Z</dcterms:created>
  <dcterms:modified xsi:type="dcterms:W3CDTF">2024-11-23T15:20:06Z</dcterms:modified>
</cp:coreProperties>
</file>