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4" r:id="rId8"/>
    <p:sldId id="265" r:id="rId9"/>
    <p:sldId id="261" r:id="rId10"/>
    <p:sldId id="266" r:id="rId11"/>
    <p:sldId id="267" r:id="rId12"/>
    <p:sldId id="268"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BDFF-4AAA-42AE-BBAD-87F7BACD65D7}"/>
              </a:ext>
            </a:extLst>
          </p:cNvPr>
          <p:cNvSpPr>
            <a:spLocks noGrp="1"/>
          </p:cNvSpPr>
          <p:nvPr>
            <p:ph type="ctrTitle"/>
          </p:nvPr>
        </p:nvSpPr>
        <p:spPr/>
        <p:txBody>
          <a:bodyPr/>
          <a:lstStyle/>
          <a:p>
            <a:r>
              <a:rPr lang="en-MY" dirty="0"/>
              <a:t>Vehicle rental system at hotel</a:t>
            </a:r>
          </a:p>
        </p:txBody>
      </p:sp>
      <p:sp>
        <p:nvSpPr>
          <p:cNvPr id="3" name="Subtitle 2">
            <a:extLst>
              <a:ext uri="{FF2B5EF4-FFF2-40B4-BE49-F238E27FC236}">
                <a16:creationId xmlns:a16="http://schemas.microsoft.com/office/drawing/2014/main" id="{C8198CB0-585B-4218-BC36-AF837F339F32}"/>
              </a:ext>
            </a:extLst>
          </p:cNvPr>
          <p:cNvSpPr>
            <a:spLocks noGrp="1"/>
          </p:cNvSpPr>
          <p:nvPr>
            <p:ph type="subTitle" idx="1"/>
          </p:nvPr>
        </p:nvSpPr>
        <p:spPr>
          <a:xfrm>
            <a:off x="2215045" y="4962618"/>
            <a:ext cx="8045373" cy="1758858"/>
          </a:xfrm>
        </p:spPr>
        <p:txBody>
          <a:bodyPr>
            <a:normAutofit/>
          </a:bodyPr>
          <a:lstStyle/>
          <a:p>
            <a:pPr marL="457200" indent="-457200">
              <a:buAutoNum type="arabicPeriod"/>
            </a:pPr>
            <a:r>
              <a:rPr lang="en-MY" dirty="0"/>
              <a:t>Muhammad Akmal hakim </a:t>
            </a:r>
          </a:p>
          <a:p>
            <a:r>
              <a:rPr lang="en-MY" dirty="0"/>
              <a:t>2.Muhammad </a:t>
            </a:r>
            <a:r>
              <a:rPr lang="en-MY" dirty="0" err="1"/>
              <a:t>hamizan</a:t>
            </a:r>
            <a:endParaRPr lang="en-MY" dirty="0"/>
          </a:p>
          <a:p>
            <a:r>
              <a:rPr lang="en-MY" dirty="0"/>
              <a:t>3.Muhammad </a:t>
            </a:r>
            <a:r>
              <a:rPr lang="en-MY" dirty="0" err="1"/>
              <a:t>amsyar</a:t>
            </a:r>
            <a:endParaRPr lang="en-MY" dirty="0"/>
          </a:p>
        </p:txBody>
      </p:sp>
    </p:spTree>
    <p:extLst>
      <p:ext uri="{BB962C8B-B14F-4D97-AF65-F5344CB8AC3E}">
        <p14:creationId xmlns:p14="http://schemas.microsoft.com/office/powerpoint/2010/main" val="399875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4F83-D1EE-4C40-9180-E2AC502C81E0}"/>
              </a:ext>
            </a:extLst>
          </p:cNvPr>
          <p:cNvSpPr>
            <a:spLocks noGrp="1"/>
          </p:cNvSpPr>
          <p:nvPr>
            <p:ph type="title"/>
          </p:nvPr>
        </p:nvSpPr>
        <p:spPr/>
        <p:txBody>
          <a:bodyPr>
            <a:normAutofit fontScale="90000"/>
          </a:bodyPr>
          <a:lstStyle/>
          <a:p>
            <a:r>
              <a:rPr lang="en-US" dirty="0"/>
              <a:t>FUNCTION NOT RETURN VALUE WITH PARAMETER:</a:t>
            </a:r>
            <a:br>
              <a:rPr lang="en-US" dirty="0"/>
            </a:br>
            <a:endParaRPr lang="en-US" dirty="0"/>
          </a:p>
        </p:txBody>
      </p:sp>
      <p:sp>
        <p:nvSpPr>
          <p:cNvPr id="3" name="Content Placeholder 2">
            <a:extLst>
              <a:ext uri="{FF2B5EF4-FFF2-40B4-BE49-F238E27FC236}">
                <a16:creationId xmlns:a16="http://schemas.microsoft.com/office/drawing/2014/main" id="{F5653710-D20A-4E68-8A4C-8DA81C8D2DCA}"/>
              </a:ext>
            </a:extLst>
          </p:cNvPr>
          <p:cNvSpPr>
            <a:spLocks noGrp="1"/>
          </p:cNvSpPr>
          <p:nvPr>
            <p:ph idx="1"/>
          </p:nvPr>
        </p:nvSpPr>
        <p:spPr/>
        <p:txBody>
          <a:bodyPr/>
          <a:lstStyle/>
          <a:p>
            <a:pPr marL="0" indent="0">
              <a:buNone/>
            </a:pPr>
            <a:endParaRPr lang="en-US" dirty="0"/>
          </a:p>
        </p:txBody>
      </p:sp>
      <p:sp>
        <p:nvSpPr>
          <p:cNvPr id="4" name="Rectangle 2">
            <a:extLst>
              <a:ext uri="{FF2B5EF4-FFF2-40B4-BE49-F238E27FC236}">
                <a16:creationId xmlns:a16="http://schemas.microsoft.com/office/drawing/2014/main" id="{F7F9E3BF-E3E8-4748-8994-E6E7F9C1896F}"/>
              </a:ext>
            </a:extLst>
          </p:cNvPr>
          <p:cNvSpPr>
            <a:spLocks noChangeArrowheads="1"/>
          </p:cNvSpPr>
          <p:nvPr/>
        </p:nvSpPr>
        <p:spPr bwMode="auto">
          <a:xfrm>
            <a:off x="-665825" y="5237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15">
            <a:extLst>
              <a:ext uri="{FF2B5EF4-FFF2-40B4-BE49-F238E27FC236}">
                <a16:creationId xmlns:a16="http://schemas.microsoft.com/office/drawing/2014/main" id="{C4DC705C-35A0-42CF-98E3-C7DFD7DE9E94}"/>
              </a:ext>
            </a:extLst>
          </p:cNvPr>
          <p:cNvSpPr>
            <a:spLocks noChangeArrowheads="1"/>
          </p:cNvSpPr>
          <p:nvPr/>
        </p:nvSpPr>
        <p:spPr bwMode="auto">
          <a:xfrm>
            <a:off x="4538000" y="1103221"/>
            <a:ext cx="5854700" cy="56388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void</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userinformation(</a:t>
            </a: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char</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namebook,</a:t>
            </a: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char</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phonenumber,</a:t>
            </a: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char</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date)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int</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count=1;</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cout &lt;&lt; </a:t>
            </a:r>
            <a:r>
              <a:rPr kumimoji="0" lang="en-US" altLang="en-US" sz="12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"\n\t*******YOUR INFORMATION IS RECORDED FOR SAFETY PURPOSE********"</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 &lt;&lt; </a:t>
            </a:r>
            <a:r>
              <a:rPr kumimoji="0" lang="en-US" altLang="en-US" sz="12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 &lt;&lt; </a:t>
            </a:r>
            <a:r>
              <a:rPr kumimoji="0" lang="en-US" altLang="en-US" sz="12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"\n\tENTER HOW MANY PERSON USES THIS VEHICLE:"</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 &lt;&lt; </a:t>
            </a:r>
            <a:r>
              <a:rPr kumimoji="0" lang="en-US" altLang="en-US" sz="12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"\n\t--&gt;"</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cin  &gt;&gt; manyperson;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while</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(count&lt;=manyperson)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 &lt;&lt; </a:t>
            </a:r>
            <a:r>
              <a:rPr kumimoji="0" lang="en-US" altLang="en-US" sz="12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 &lt;&lt; </a:t>
            </a:r>
            <a:r>
              <a:rPr kumimoji="0" lang="en-US" altLang="en-US" sz="12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"\n\tEnter name             :"</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cin.ignore();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cin.getline(namebook,100);</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 &lt;&lt; </a:t>
            </a:r>
            <a:r>
              <a:rPr kumimoji="0" lang="en-US" altLang="en-US" sz="12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"\n\tEnter phone number     :"</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cin &gt;&gt; phonenumber;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 &lt;&lt; </a:t>
            </a:r>
            <a:r>
              <a:rPr kumimoji="0" lang="en-US" altLang="en-US" sz="12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"\n\tENTER ID CARD          :"</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cin &gt;&gt; date;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count++;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DB18EECB-F856-46B0-9509-F243BBE35609}"/>
              </a:ext>
            </a:extLst>
          </p:cNvPr>
          <p:cNvSpPr>
            <a:spLocks noChangeArrowheads="1"/>
          </p:cNvSpPr>
          <p:nvPr/>
        </p:nvSpPr>
        <p:spPr bwMode="auto">
          <a:xfrm>
            <a:off x="-665825" y="9809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59058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50700-B253-4F8F-BC1A-F7E1CE2397A0}"/>
              </a:ext>
            </a:extLst>
          </p:cNvPr>
          <p:cNvSpPr>
            <a:spLocks noGrp="1"/>
          </p:cNvSpPr>
          <p:nvPr>
            <p:ph type="title"/>
          </p:nvPr>
        </p:nvSpPr>
        <p:spPr/>
        <p:txBody>
          <a:bodyPr>
            <a:normAutofit fontScale="90000"/>
          </a:bodyPr>
          <a:lstStyle/>
          <a:p>
            <a:r>
              <a:rPr lang="en-US" dirty="0"/>
              <a:t>FUNCTION WITH PARAMETER PASSING (BY REFERENCE):</a:t>
            </a:r>
            <a:br>
              <a:rPr lang="en-US" dirty="0"/>
            </a:br>
            <a:br>
              <a:rPr lang="en-US" dirty="0"/>
            </a:br>
            <a:endParaRPr lang="en-US" dirty="0"/>
          </a:p>
        </p:txBody>
      </p:sp>
      <p:sp>
        <p:nvSpPr>
          <p:cNvPr id="3" name="Content Placeholder 2">
            <a:extLst>
              <a:ext uri="{FF2B5EF4-FFF2-40B4-BE49-F238E27FC236}">
                <a16:creationId xmlns:a16="http://schemas.microsoft.com/office/drawing/2014/main" id="{0ED49A6D-596F-4D6C-B3C3-9D7C6AAD7423}"/>
              </a:ext>
            </a:extLst>
          </p:cNvPr>
          <p:cNvSpPr>
            <a:spLocks noGrp="1"/>
          </p:cNvSpPr>
          <p:nvPr>
            <p:ph idx="1"/>
          </p:nvPr>
        </p:nvSpPr>
        <p:spPr/>
        <p:txBody>
          <a:bodyPr/>
          <a:lstStyle/>
          <a:p>
            <a:endParaRPr lang="en-US"/>
          </a:p>
        </p:txBody>
      </p:sp>
      <p:sp>
        <p:nvSpPr>
          <p:cNvPr id="4" name="Rectangle 2">
            <a:extLst>
              <a:ext uri="{FF2B5EF4-FFF2-40B4-BE49-F238E27FC236}">
                <a16:creationId xmlns:a16="http://schemas.microsoft.com/office/drawing/2014/main" id="{DD7DD75A-7DA6-4460-B271-51A8EC8A6935}"/>
              </a:ext>
            </a:extLst>
          </p:cNvPr>
          <p:cNvSpPr>
            <a:spLocks noChangeArrowheads="1"/>
          </p:cNvSpPr>
          <p:nvPr/>
        </p:nvSpPr>
        <p:spPr bwMode="auto">
          <a:xfrm>
            <a:off x="3639844" y="12251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13">
            <a:extLst>
              <a:ext uri="{FF2B5EF4-FFF2-40B4-BE49-F238E27FC236}">
                <a16:creationId xmlns:a16="http://schemas.microsoft.com/office/drawing/2014/main" id="{1DA118C0-A705-400E-8DB6-3A0F0DB5818A}"/>
              </a:ext>
            </a:extLst>
          </p:cNvPr>
          <p:cNvSpPr>
            <a:spLocks noChangeArrowheads="1"/>
          </p:cNvSpPr>
          <p:nvPr/>
        </p:nvSpPr>
        <p:spPr bwMode="auto">
          <a:xfrm>
            <a:off x="3609681" y="1725182"/>
            <a:ext cx="5546726" cy="4906962"/>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void</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citizen(</a:t>
            </a: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int</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citizenship)</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bool</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error = </a:t>
            </a: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false</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while</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(!error)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if</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(citizenship=</a:t>
            </a:r>
            <a:r>
              <a:rPr kumimoji="0" lang="en-US" altLang="en-US" sz="12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'1'</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strcpy_s(citizenship2,</a:t>
            </a:r>
            <a:r>
              <a:rPr kumimoji="0" lang="en-US" altLang="en-US" sz="12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"CITIZEN"</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error = </a:t>
            </a: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true</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discount=0.5;</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else</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if</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(citizenship=</a:t>
            </a:r>
            <a:r>
              <a:rPr kumimoji="0" lang="en-US" altLang="en-US" sz="12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'2'</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strcpy_s(citizenship2,</a:t>
            </a:r>
            <a:r>
              <a:rPr kumimoji="0" lang="en-US" altLang="en-US" sz="12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"FOREIGNER"</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error = </a:t>
            </a: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true</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discount=0;</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2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else</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12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"\nerror"</a:t>
            </a: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7A33AC3C-3C98-49D8-A759-E3AA66B744E8}"/>
              </a:ext>
            </a:extLst>
          </p:cNvPr>
          <p:cNvSpPr>
            <a:spLocks noChangeArrowheads="1"/>
          </p:cNvSpPr>
          <p:nvPr/>
        </p:nvSpPr>
        <p:spPr bwMode="auto">
          <a:xfrm>
            <a:off x="3639844" y="16823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15315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6AAB-9311-4DC6-A153-C81CB99B1A7E}"/>
              </a:ext>
            </a:extLst>
          </p:cNvPr>
          <p:cNvSpPr>
            <a:spLocks noGrp="1"/>
          </p:cNvSpPr>
          <p:nvPr>
            <p:ph type="title"/>
          </p:nvPr>
        </p:nvSpPr>
        <p:spPr/>
        <p:txBody>
          <a:bodyPr>
            <a:normAutofit fontScale="90000"/>
          </a:bodyPr>
          <a:lstStyle/>
          <a:p>
            <a:r>
              <a:rPr lang="en-US" dirty="0"/>
              <a:t>FUNCTION NOT RETURN VALUE WITHOUT PARAMETER:</a:t>
            </a:r>
            <a:br>
              <a:rPr lang="en-US" dirty="0"/>
            </a:br>
            <a:endParaRPr lang="en-US" dirty="0"/>
          </a:p>
        </p:txBody>
      </p:sp>
      <p:sp>
        <p:nvSpPr>
          <p:cNvPr id="3" name="Content Placeholder 2">
            <a:extLst>
              <a:ext uri="{FF2B5EF4-FFF2-40B4-BE49-F238E27FC236}">
                <a16:creationId xmlns:a16="http://schemas.microsoft.com/office/drawing/2014/main" id="{EB72239F-2B2C-4CB2-804A-6AB402EBEC35}"/>
              </a:ext>
            </a:extLst>
          </p:cNvPr>
          <p:cNvSpPr>
            <a:spLocks noGrp="1"/>
          </p:cNvSpPr>
          <p:nvPr>
            <p:ph idx="1"/>
          </p:nvPr>
        </p:nvSpPr>
        <p:spPr/>
        <p:txBody>
          <a:bodyPr/>
          <a:lstStyle/>
          <a:p>
            <a:endParaRPr lang="en-US" dirty="0"/>
          </a:p>
        </p:txBody>
      </p:sp>
      <p:sp>
        <p:nvSpPr>
          <p:cNvPr id="4" name="Rectangle 2">
            <a:extLst>
              <a:ext uri="{FF2B5EF4-FFF2-40B4-BE49-F238E27FC236}">
                <a16:creationId xmlns:a16="http://schemas.microsoft.com/office/drawing/2014/main" id="{511B9625-321F-476A-8D99-808229DB3ED0}"/>
              </a:ext>
            </a:extLst>
          </p:cNvPr>
          <p:cNvSpPr>
            <a:spLocks noChangeArrowheads="1"/>
          </p:cNvSpPr>
          <p:nvPr/>
        </p:nvSpPr>
        <p:spPr bwMode="auto">
          <a:xfrm>
            <a:off x="3577701" y="11718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12">
            <a:extLst>
              <a:ext uri="{FF2B5EF4-FFF2-40B4-BE49-F238E27FC236}">
                <a16:creationId xmlns:a16="http://schemas.microsoft.com/office/drawing/2014/main" id="{D68FB2CD-77FF-4406-8368-30DD9BCC0DEA}"/>
              </a:ext>
            </a:extLst>
          </p:cNvPr>
          <p:cNvSpPr>
            <a:spLocks noChangeArrowheads="1"/>
          </p:cNvSpPr>
          <p:nvPr/>
        </p:nvSpPr>
        <p:spPr bwMode="auto">
          <a:xfrm>
            <a:off x="3593576" y="1721127"/>
            <a:ext cx="5318125" cy="4846638"/>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void</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allreceipt()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totalprice=days*vehicleprice;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totaldriver=days*costdriver;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totaldiscount=totalprice*discount;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totalcostoverall=totalprice+totaldriver-totaldiscount;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totalprofit=totalprofit+totalcostoverall;</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_______________________________________________"</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YOUR RECEIPT                   "</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NAME                 :"</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&lt;&lt;name;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ID CARD              :"</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&lt;&lt;idcard;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LICENSE NUMBER       :"</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&lt;&lt;license;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STATUS               :"</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&lt;&lt;citizenship2;</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TYPE OF VEHICLE      :"</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&lt;&lt;vehicle1;</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CATEGORIES OF VEHICLE:"</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&lt;&lt;typecarandmotor1;</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VEHICLE BRAND        :"</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&lt;&lt;vehiclename;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NUMBER OF DAYS RENT  :"</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&lt;&lt;days;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NUMBER OF PERSON USE :"</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&lt;&lt;manyperson&lt;&lt;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 PERSON"</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DRIVER OPTION        :"</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&lt;&lt;driver2;</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 fixed &lt;&lt; setprecision(2);</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RENT PRICE           :RM"</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&lt;&lt;totalprice;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DRIVER COST          :RM"</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&lt;&lt;totaldriver;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DISCOUNT             :RM"</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&lt;&lt;totaldiscount;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TOTAL PRICE          :RM"</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&lt;&lt;totalcostoverall;</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9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_______________________________________________"</a:t>
            </a: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6AB883F2-73BE-414A-BEAD-2A98D6A39679}"/>
              </a:ext>
            </a:extLst>
          </p:cNvPr>
          <p:cNvSpPr>
            <a:spLocks noChangeArrowheads="1"/>
          </p:cNvSpPr>
          <p:nvPr/>
        </p:nvSpPr>
        <p:spPr bwMode="auto">
          <a:xfrm>
            <a:off x="3577701" y="16290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5605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7CD8-73D2-488B-91D9-53AA334F4465}"/>
              </a:ext>
            </a:extLst>
          </p:cNvPr>
          <p:cNvSpPr>
            <a:spLocks noGrp="1"/>
          </p:cNvSpPr>
          <p:nvPr>
            <p:ph type="title"/>
          </p:nvPr>
        </p:nvSpPr>
        <p:spPr>
          <a:xfrm>
            <a:off x="1251678" y="382385"/>
            <a:ext cx="10178322" cy="816100"/>
          </a:xfrm>
        </p:spPr>
        <p:txBody>
          <a:bodyPr/>
          <a:lstStyle/>
          <a:p>
            <a:r>
              <a:rPr lang="en-MY" dirty="0"/>
              <a:t>conclusion</a:t>
            </a:r>
          </a:p>
        </p:txBody>
      </p:sp>
      <p:sp>
        <p:nvSpPr>
          <p:cNvPr id="3" name="Content Placeholder 2">
            <a:extLst>
              <a:ext uri="{FF2B5EF4-FFF2-40B4-BE49-F238E27FC236}">
                <a16:creationId xmlns:a16="http://schemas.microsoft.com/office/drawing/2014/main" id="{8DC49B25-0A90-45B2-8186-B7AC48C50256}"/>
              </a:ext>
            </a:extLst>
          </p:cNvPr>
          <p:cNvSpPr>
            <a:spLocks noGrp="1"/>
          </p:cNvSpPr>
          <p:nvPr>
            <p:ph idx="1"/>
          </p:nvPr>
        </p:nvSpPr>
        <p:spPr>
          <a:xfrm>
            <a:off x="1251678" y="1198485"/>
            <a:ext cx="10178322" cy="4681107"/>
          </a:xfrm>
        </p:spPr>
        <p:txBody>
          <a:bodyPr/>
          <a:lstStyle/>
          <a:p>
            <a:pPr marL="0" indent="0">
              <a:buNone/>
            </a:pPr>
            <a:r>
              <a:rPr lang="en-US" dirty="0">
                <a:solidFill>
                  <a:schemeClr val="tx1"/>
                </a:solidFill>
              </a:rPr>
              <a:t>At the end of the days this system is not only covers the renting system but also include the total profit of the day.  Thus, we wish that this program can make the way of renting a vehicle is much more easier than the manual way.  The manual way which is to queue in a long line waste up a lot of time therefore this system will make it faster.  We would also like to  thanks to our lecturer, Sir </a:t>
            </a:r>
            <a:r>
              <a:rPr lang="en-US" dirty="0" err="1">
                <a:solidFill>
                  <a:schemeClr val="tx1"/>
                </a:solidFill>
              </a:rPr>
              <a:t>Mohd</a:t>
            </a:r>
            <a:r>
              <a:rPr lang="en-US" dirty="0">
                <a:solidFill>
                  <a:schemeClr val="tx1"/>
                </a:solidFill>
              </a:rPr>
              <a:t> </a:t>
            </a:r>
            <a:r>
              <a:rPr lang="en-US" dirty="0" err="1">
                <a:solidFill>
                  <a:schemeClr val="tx1"/>
                </a:solidFill>
              </a:rPr>
              <a:t>Lezam</a:t>
            </a:r>
            <a:r>
              <a:rPr lang="en-US" dirty="0">
                <a:solidFill>
                  <a:schemeClr val="tx1"/>
                </a:solidFill>
              </a:rPr>
              <a:t> bin </a:t>
            </a:r>
            <a:r>
              <a:rPr lang="en-US" dirty="0" err="1">
                <a:solidFill>
                  <a:schemeClr val="tx1"/>
                </a:solidFill>
              </a:rPr>
              <a:t>Lehat</a:t>
            </a:r>
            <a:r>
              <a:rPr lang="en-US" dirty="0">
                <a:solidFill>
                  <a:schemeClr val="tx1"/>
                </a:solidFill>
              </a:rPr>
              <a:t> for giving us all the guide and help on establishing this alternative </a:t>
            </a:r>
            <a:r>
              <a:rPr lang="en-US">
                <a:solidFill>
                  <a:schemeClr val="tx1"/>
                </a:solidFill>
              </a:rPr>
              <a:t>system . We </a:t>
            </a:r>
            <a:r>
              <a:rPr lang="en-US" dirty="0">
                <a:solidFill>
                  <a:schemeClr val="tx1"/>
                </a:solidFill>
              </a:rPr>
              <a:t>now know how to implemented loop and function in visual C++ thus our project will look more organize and neat. In a nutshell ,we hope that this system will be used to all hotel around Malaysia. </a:t>
            </a:r>
            <a:endParaRPr lang="en-MY" dirty="0">
              <a:solidFill>
                <a:schemeClr val="tx1"/>
              </a:solidFill>
            </a:endParaRPr>
          </a:p>
          <a:p>
            <a:endParaRPr lang="en-MY" dirty="0"/>
          </a:p>
        </p:txBody>
      </p:sp>
    </p:spTree>
    <p:extLst>
      <p:ext uri="{BB962C8B-B14F-4D97-AF65-F5344CB8AC3E}">
        <p14:creationId xmlns:p14="http://schemas.microsoft.com/office/powerpoint/2010/main" val="58356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5BCB-31CD-4392-89DA-1C4B830F6342}"/>
              </a:ext>
            </a:extLst>
          </p:cNvPr>
          <p:cNvSpPr>
            <a:spLocks noGrp="1"/>
          </p:cNvSpPr>
          <p:nvPr>
            <p:ph type="title"/>
          </p:nvPr>
        </p:nvSpPr>
        <p:spPr>
          <a:xfrm>
            <a:off x="1251678" y="382385"/>
            <a:ext cx="10178322" cy="1251106"/>
          </a:xfrm>
        </p:spPr>
        <p:txBody>
          <a:bodyPr>
            <a:noAutofit/>
          </a:bodyPr>
          <a:lstStyle/>
          <a:p>
            <a:r>
              <a:rPr lang="en-MY" sz="4000" dirty="0"/>
              <a:t>Roles and responsibility of each group member</a:t>
            </a:r>
          </a:p>
        </p:txBody>
      </p:sp>
      <p:sp>
        <p:nvSpPr>
          <p:cNvPr id="3" name="Content Placeholder 2">
            <a:extLst>
              <a:ext uri="{FF2B5EF4-FFF2-40B4-BE49-F238E27FC236}">
                <a16:creationId xmlns:a16="http://schemas.microsoft.com/office/drawing/2014/main" id="{B9B9BAB9-CE95-4D80-97F4-E9E7FE1F9E14}"/>
              </a:ext>
            </a:extLst>
          </p:cNvPr>
          <p:cNvSpPr>
            <a:spLocks noGrp="1"/>
          </p:cNvSpPr>
          <p:nvPr>
            <p:ph idx="1"/>
          </p:nvPr>
        </p:nvSpPr>
        <p:spPr>
          <a:xfrm>
            <a:off x="1251678" y="1562471"/>
            <a:ext cx="10178322" cy="4317122"/>
          </a:xfrm>
        </p:spPr>
        <p:txBody>
          <a:bodyPr>
            <a:normAutofit/>
          </a:bodyPr>
          <a:lstStyle/>
          <a:p>
            <a:pPr>
              <a:buFont typeface="Wingdings" panose="05000000000000000000" pitchFamily="2" charset="2"/>
              <a:buChar char="v"/>
            </a:pPr>
            <a:r>
              <a:rPr lang="en-MY" dirty="0">
                <a:solidFill>
                  <a:schemeClr val="tx1"/>
                </a:solidFill>
              </a:rPr>
              <a:t>MUHAMMAD AKMAL HAKIM</a:t>
            </a:r>
          </a:p>
          <a:p>
            <a:pPr>
              <a:buFontTx/>
              <a:buChar char="-"/>
            </a:pPr>
            <a:r>
              <a:rPr lang="en-MY" dirty="0">
                <a:solidFill>
                  <a:schemeClr val="tx1"/>
                </a:solidFill>
              </a:rPr>
              <a:t>FUNCTION</a:t>
            </a:r>
          </a:p>
          <a:p>
            <a:pPr>
              <a:buFontTx/>
              <a:buChar char="-"/>
            </a:pPr>
            <a:r>
              <a:rPr lang="en-MY" dirty="0">
                <a:solidFill>
                  <a:schemeClr val="tx1"/>
                </a:solidFill>
              </a:rPr>
              <a:t>LOOPING</a:t>
            </a:r>
          </a:p>
          <a:p>
            <a:pPr>
              <a:buFontTx/>
              <a:buChar char="-"/>
            </a:pPr>
            <a:r>
              <a:rPr lang="en-MY" dirty="0">
                <a:solidFill>
                  <a:schemeClr val="tx1"/>
                </a:solidFill>
              </a:rPr>
              <a:t>REPORT</a:t>
            </a:r>
          </a:p>
          <a:p>
            <a:pPr>
              <a:buFont typeface="Wingdings" panose="05000000000000000000" pitchFamily="2" charset="2"/>
              <a:buChar char="v"/>
            </a:pPr>
            <a:r>
              <a:rPr lang="en-MY" dirty="0">
                <a:solidFill>
                  <a:schemeClr val="tx1"/>
                </a:solidFill>
              </a:rPr>
              <a:t>MUHAMMAD HAMIZAN - DECLARATION</a:t>
            </a:r>
          </a:p>
          <a:p>
            <a:pPr>
              <a:buFontTx/>
              <a:buChar char="-"/>
            </a:pPr>
            <a:r>
              <a:rPr lang="en-MY" dirty="0">
                <a:solidFill>
                  <a:schemeClr val="tx1"/>
                </a:solidFill>
              </a:rPr>
              <a:t>SLIDES</a:t>
            </a:r>
          </a:p>
          <a:p>
            <a:pPr>
              <a:buFontTx/>
              <a:buChar char="-"/>
            </a:pPr>
            <a:r>
              <a:rPr lang="en-MY" dirty="0">
                <a:solidFill>
                  <a:schemeClr val="tx1"/>
                </a:solidFill>
              </a:rPr>
              <a:t>CD</a:t>
            </a:r>
          </a:p>
          <a:p>
            <a:pPr>
              <a:buFont typeface="Wingdings" panose="05000000000000000000" pitchFamily="2" charset="2"/>
              <a:buChar char="v"/>
            </a:pPr>
            <a:r>
              <a:rPr lang="en-MY" dirty="0">
                <a:solidFill>
                  <a:schemeClr val="tx1"/>
                </a:solidFill>
              </a:rPr>
              <a:t>MUHAMMAD AMSYAR - STRING</a:t>
            </a:r>
          </a:p>
          <a:p>
            <a:pPr>
              <a:buFontTx/>
              <a:buChar char="-"/>
            </a:pPr>
            <a:r>
              <a:rPr lang="en-MY" dirty="0">
                <a:solidFill>
                  <a:schemeClr val="tx1"/>
                </a:solidFill>
              </a:rPr>
              <a:t>REPORT</a:t>
            </a:r>
          </a:p>
          <a:p>
            <a:pPr>
              <a:buFontTx/>
              <a:buChar char="-"/>
            </a:pPr>
            <a:r>
              <a:rPr lang="en-MY" dirty="0">
                <a:solidFill>
                  <a:schemeClr val="tx1"/>
                </a:solidFill>
              </a:rPr>
              <a:t>SELECTION</a:t>
            </a:r>
          </a:p>
          <a:p>
            <a:pPr marL="0" indent="0">
              <a:buNone/>
            </a:pPr>
            <a:endParaRPr lang="en-MY" dirty="0">
              <a:solidFill>
                <a:schemeClr val="tx1"/>
              </a:solidFill>
            </a:endParaRPr>
          </a:p>
          <a:p>
            <a:pPr>
              <a:buFont typeface="Wingdings" panose="05000000000000000000" pitchFamily="2" charset="2"/>
              <a:buChar char="v"/>
            </a:pPr>
            <a:endParaRPr lang="en-MY" dirty="0">
              <a:solidFill>
                <a:schemeClr val="tx1"/>
              </a:solidFill>
            </a:endParaRPr>
          </a:p>
          <a:p>
            <a:pPr marL="457200" indent="-457200">
              <a:buFont typeface="+mj-lt"/>
              <a:buAutoNum type="arabicPeriod"/>
            </a:pPr>
            <a:endParaRPr lang="en-MY" dirty="0"/>
          </a:p>
        </p:txBody>
      </p:sp>
    </p:spTree>
    <p:extLst>
      <p:ext uri="{BB962C8B-B14F-4D97-AF65-F5344CB8AC3E}">
        <p14:creationId xmlns:p14="http://schemas.microsoft.com/office/powerpoint/2010/main" val="143187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0292-71C1-4F4F-9E55-7AD062B66B77}"/>
              </a:ext>
            </a:extLst>
          </p:cNvPr>
          <p:cNvSpPr>
            <a:spLocks noGrp="1"/>
          </p:cNvSpPr>
          <p:nvPr>
            <p:ph type="title"/>
          </p:nvPr>
        </p:nvSpPr>
        <p:spPr/>
        <p:txBody>
          <a:bodyPr/>
          <a:lstStyle/>
          <a:p>
            <a:r>
              <a:rPr lang="en-MY" dirty="0"/>
              <a:t>Project background</a:t>
            </a:r>
          </a:p>
        </p:txBody>
      </p:sp>
      <p:sp>
        <p:nvSpPr>
          <p:cNvPr id="5" name="Rectangle 1">
            <a:extLst>
              <a:ext uri="{FF2B5EF4-FFF2-40B4-BE49-F238E27FC236}">
                <a16:creationId xmlns:a16="http://schemas.microsoft.com/office/drawing/2014/main" id="{DFE8BE0E-370C-4787-B57F-D71B29AF098A}"/>
              </a:ext>
            </a:extLst>
          </p:cNvPr>
          <p:cNvSpPr>
            <a:spLocks noChangeArrowheads="1"/>
          </p:cNvSpPr>
          <p:nvPr/>
        </p:nvSpPr>
        <p:spPr bwMode="auto">
          <a:xfrm>
            <a:off x="1056442" y="1128451"/>
            <a:ext cx="1079524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Nowadays, with the increase in the number of tourist visiting Malaysia, they demand for an easier vehicle renting system at a hotel. They need a proper and systematic way to easily rent a car at their hotel. Our project is to create a system for the user to rent a variety vehicle that is easy for them to book .The system also ask the user to register if they want to rent another car and will display Total Profit</a:t>
            </a: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Content Placeholder 7">
            <a:extLst>
              <a:ext uri="{FF2B5EF4-FFF2-40B4-BE49-F238E27FC236}">
                <a16:creationId xmlns:a16="http://schemas.microsoft.com/office/drawing/2014/main" id="{8569B6C1-6D60-4092-80A5-E2408DEC9C4E}"/>
              </a:ext>
            </a:extLst>
          </p:cNvPr>
          <p:cNvGraphicFramePr>
            <a:graphicFrameLocks noGrp="1"/>
          </p:cNvGraphicFramePr>
          <p:nvPr>
            <p:ph idx="1"/>
            <p:extLst>
              <p:ext uri="{D42A27DB-BD31-4B8C-83A1-F6EECF244321}">
                <p14:modId xmlns:p14="http://schemas.microsoft.com/office/powerpoint/2010/main" val="400475276"/>
              </p:ext>
            </p:extLst>
          </p:nvPr>
        </p:nvGraphicFramePr>
        <p:xfrm>
          <a:off x="2771709" y="2496296"/>
          <a:ext cx="6310146" cy="3718071"/>
        </p:xfrm>
        <a:graphic>
          <a:graphicData uri="http://schemas.openxmlformats.org/drawingml/2006/table">
            <a:tbl>
              <a:tblPr firstRow="1" firstCol="1" bandRow="1">
                <a:tableStyleId>{5C22544A-7EE6-4342-B048-85BDC9FD1C3A}</a:tableStyleId>
              </a:tblPr>
              <a:tblGrid>
                <a:gridCol w="2102926">
                  <a:extLst>
                    <a:ext uri="{9D8B030D-6E8A-4147-A177-3AD203B41FA5}">
                      <a16:colId xmlns:a16="http://schemas.microsoft.com/office/drawing/2014/main" val="631877315"/>
                    </a:ext>
                  </a:extLst>
                </a:gridCol>
                <a:gridCol w="2103610">
                  <a:extLst>
                    <a:ext uri="{9D8B030D-6E8A-4147-A177-3AD203B41FA5}">
                      <a16:colId xmlns:a16="http://schemas.microsoft.com/office/drawing/2014/main" val="1256051894"/>
                    </a:ext>
                  </a:extLst>
                </a:gridCol>
                <a:gridCol w="2103610">
                  <a:extLst>
                    <a:ext uri="{9D8B030D-6E8A-4147-A177-3AD203B41FA5}">
                      <a16:colId xmlns:a16="http://schemas.microsoft.com/office/drawing/2014/main" val="3147179560"/>
                    </a:ext>
                  </a:extLst>
                </a:gridCol>
              </a:tblGrid>
              <a:tr h="778394">
                <a:tc>
                  <a:txBody>
                    <a:bodyPr/>
                    <a:lstStyle/>
                    <a:p>
                      <a:pPr algn="ctr">
                        <a:lnSpc>
                          <a:spcPct val="115000"/>
                        </a:lnSpc>
                        <a:spcAft>
                          <a:spcPts val="1000"/>
                        </a:spcAft>
                      </a:pPr>
                      <a:r>
                        <a:rPr lang="en-US" sz="1100" dirty="0">
                          <a:effectLst/>
                        </a:rPr>
                        <a:t> </a:t>
                      </a:r>
                      <a:endParaRPr lang="en-MY" sz="1100" dirty="0">
                        <a:effectLst/>
                      </a:endParaRPr>
                    </a:p>
                    <a:p>
                      <a:pPr algn="ctr">
                        <a:lnSpc>
                          <a:spcPct val="115000"/>
                        </a:lnSpc>
                        <a:spcAft>
                          <a:spcPts val="1000"/>
                        </a:spcAft>
                      </a:pPr>
                      <a:r>
                        <a:rPr lang="en-US" sz="1600" dirty="0">
                          <a:effectLst/>
                        </a:rPr>
                        <a:t>Vehicle Category</a:t>
                      </a:r>
                      <a:endParaRPr lang="en-MY"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1000"/>
                        </a:spcAft>
                      </a:pPr>
                      <a:r>
                        <a:rPr lang="en-US" sz="1100">
                          <a:effectLst/>
                        </a:rPr>
                        <a:t> </a:t>
                      </a:r>
                      <a:endParaRPr lang="en-MY" sz="1100">
                        <a:effectLst/>
                      </a:endParaRPr>
                    </a:p>
                    <a:p>
                      <a:pPr algn="ctr">
                        <a:lnSpc>
                          <a:spcPct val="115000"/>
                        </a:lnSpc>
                        <a:spcAft>
                          <a:spcPts val="1000"/>
                        </a:spcAft>
                      </a:pPr>
                      <a:r>
                        <a:rPr lang="en-US" sz="1800">
                          <a:effectLst/>
                        </a:rPr>
                        <a:t>V</a:t>
                      </a:r>
                      <a:r>
                        <a:rPr lang="en-US" sz="1600">
                          <a:effectLst/>
                        </a:rPr>
                        <a:t>ehicle</a:t>
                      </a:r>
                      <a:r>
                        <a:rPr lang="en-US" sz="1800">
                          <a:effectLst/>
                        </a:rPr>
                        <a:t> </a:t>
                      </a:r>
                      <a:r>
                        <a:rPr lang="en-US" sz="1600">
                          <a:effectLst/>
                        </a:rPr>
                        <a:t>type</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1000"/>
                        </a:spcAft>
                      </a:pPr>
                      <a:r>
                        <a:rPr lang="en-US" sz="1600">
                          <a:effectLst/>
                        </a:rPr>
                        <a:t> </a:t>
                      </a:r>
                      <a:endParaRPr lang="en-MY" sz="1100">
                        <a:effectLst/>
                      </a:endParaRPr>
                    </a:p>
                    <a:p>
                      <a:pPr algn="ctr">
                        <a:lnSpc>
                          <a:spcPct val="115000"/>
                        </a:lnSpc>
                        <a:spcAft>
                          <a:spcPts val="1000"/>
                        </a:spcAft>
                      </a:pPr>
                      <a:r>
                        <a:rPr lang="en-US" sz="1600">
                          <a:effectLst/>
                        </a:rPr>
                        <a:t>Price</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76327282"/>
                  </a:ext>
                </a:extLst>
              </a:tr>
              <a:tr h="433776">
                <a:tc>
                  <a:txBody>
                    <a:bodyPr/>
                    <a:lstStyle/>
                    <a:p>
                      <a:pPr>
                        <a:lnSpc>
                          <a:spcPct val="115000"/>
                        </a:lnSpc>
                        <a:spcAft>
                          <a:spcPts val="1000"/>
                        </a:spcAft>
                      </a:pPr>
                      <a:r>
                        <a:rPr lang="en-US" sz="1100">
                          <a:effectLst/>
                        </a:rPr>
                        <a:t>PERSONAL</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rtl="0">
                        <a:lnSpc>
                          <a:spcPct val="115000"/>
                        </a:lnSpc>
                        <a:spcAft>
                          <a:spcPts val="0"/>
                        </a:spcAft>
                        <a:buFont typeface="+mj-lt"/>
                        <a:buAutoNum type="arabicPeriod"/>
                      </a:pPr>
                      <a:r>
                        <a:rPr lang="en-US" sz="1100">
                          <a:effectLst/>
                        </a:rPr>
                        <a:t>WAJA</a:t>
                      </a:r>
                      <a:endParaRPr lang="en-MY" sz="1100">
                        <a:effectLst/>
                      </a:endParaRPr>
                    </a:p>
                    <a:p>
                      <a:pPr marL="342900" lvl="0" indent="-342900">
                        <a:lnSpc>
                          <a:spcPct val="115000"/>
                        </a:lnSpc>
                        <a:spcAft>
                          <a:spcPts val="0"/>
                        </a:spcAft>
                        <a:buFont typeface="+mj-lt"/>
                        <a:buAutoNum type="arabicPeriod"/>
                      </a:pPr>
                      <a:r>
                        <a:rPr lang="en-US" sz="1100">
                          <a:effectLst/>
                        </a:rPr>
                        <a:t>WIRA</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rtl="0">
                        <a:lnSpc>
                          <a:spcPct val="115000"/>
                        </a:lnSpc>
                        <a:spcAft>
                          <a:spcPts val="0"/>
                        </a:spcAft>
                        <a:buFont typeface="+mj-lt"/>
                        <a:buAutoNum type="arabicPeriod"/>
                      </a:pPr>
                      <a:r>
                        <a:rPr lang="en-US" sz="1100">
                          <a:effectLst/>
                        </a:rPr>
                        <a:t>RM50</a:t>
                      </a:r>
                      <a:endParaRPr lang="en-MY" sz="1100">
                        <a:effectLst/>
                      </a:endParaRPr>
                    </a:p>
                    <a:p>
                      <a:pPr marL="342900" lvl="0" indent="-342900">
                        <a:lnSpc>
                          <a:spcPct val="115000"/>
                        </a:lnSpc>
                        <a:spcAft>
                          <a:spcPts val="0"/>
                        </a:spcAft>
                        <a:buFont typeface="+mj-lt"/>
                        <a:buAutoNum type="arabicPeriod"/>
                      </a:pPr>
                      <a:r>
                        <a:rPr lang="en-US" sz="1100">
                          <a:effectLst/>
                        </a:rPr>
                        <a:t>RM40</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12299014"/>
                  </a:ext>
                </a:extLst>
              </a:tr>
              <a:tr h="433776">
                <a:tc>
                  <a:txBody>
                    <a:bodyPr/>
                    <a:lstStyle/>
                    <a:p>
                      <a:pPr>
                        <a:lnSpc>
                          <a:spcPct val="115000"/>
                        </a:lnSpc>
                        <a:spcAft>
                          <a:spcPts val="1000"/>
                        </a:spcAft>
                      </a:pPr>
                      <a:r>
                        <a:rPr lang="en-US" sz="1100">
                          <a:effectLst/>
                        </a:rPr>
                        <a:t>FAMILY</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rtl="0">
                        <a:lnSpc>
                          <a:spcPct val="115000"/>
                        </a:lnSpc>
                        <a:spcAft>
                          <a:spcPts val="0"/>
                        </a:spcAft>
                        <a:buFont typeface="+mj-lt"/>
                        <a:buAutoNum type="arabicPeriod"/>
                      </a:pPr>
                      <a:r>
                        <a:rPr lang="en-US" sz="1100">
                          <a:effectLst/>
                        </a:rPr>
                        <a:t>Exora</a:t>
                      </a:r>
                      <a:endParaRPr lang="en-MY" sz="1100">
                        <a:effectLst/>
                      </a:endParaRPr>
                    </a:p>
                    <a:p>
                      <a:pPr marL="342900" lvl="0" indent="-342900">
                        <a:lnSpc>
                          <a:spcPct val="115000"/>
                        </a:lnSpc>
                        <a:spcAft>
                          <a:spcPts val="0"/>
                        </a:spcAft>
                        <a:buFont typeface="+mj-lt"/>
                        <a:buAutoNum type="arabicPeriod"/>
                      </a:pPr>
                      <a:r>
                        <a:rPr lang="en-US" sz="1100">
                          <a:effectLst/>
                        </a:rPr>
                        <a:t>ALPHARD</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rtl="0">
                        <a:lnSpc>
                          <a:spcPct val="115000"/>
                        </a:lnSpc>
                        <a:spcAft>
                          <a:spcPts val="0"/>
                        </a:spcAft>
                        <a:buFont typeface="+mj-lt"/>
                        <a:buAutoNum type="arabicPeriod"/>
                      </a:pPr>
                      <a:r>
                        <a:rPr lang="en-US" sz="1100">
                          <a:effectLst/>
                        </a:rPr>
                        <a:t>RM120</a:t>
                      </a:r>
                      <a:endParaRPr lang="en-MY" sz="1100">
                        <a:effectLst/>
                      </a:endParaRPr>
                    </a:p>
                    <a:p>
                      <a:pPr marL="342900" lvl="0" indent="-342900">
                        <a:lnSpc>
                          <a:spcPct val="115000"/>
                        </a:lnSpc>
                        <a:spcAft>
                          <a:spcPts val="0"/>
                        </a:spcAft>
                        <a:buFont typeface="+mj-lt"/>
                        <a:buAutoNum type="arabicPeriod"/>
                      </a:pPr>
                      <a:r>
                        <a:rPr lang="en-US" sz="1100">
                          <a:effectLst/>
                        </a:rPr>
                        <a:t>RM140</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82267610"/>
                  </a:ext>
                </a:extLst>
              </a:tr>
              <a:tr h="433776">
                <a:tc>
                  <a:txBody>
                    <a:bodyPr/>
                    <a:lstStyle/>
                    <a:p>
                      <a:pPr>
                        <a:lnSpc>
                          <a:spcPct val="115000"/>
                        </a:lnSpc>
                        <a:spcAft>
                          <a:spcPts val="1000"/>
                        </a:spcAft>
                      </a:pPr>
                      <a:r>
                        <a:rPr lang="en-US" sz="1100">
                          <a:effectLst/>
                        </a:rPr>
                        <a:t>LUXURY</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rtl="0">
                        <a:lnSpc>
                          <a:spcPct val="115000"/>
                        </a:lnSpc>
                        <a:spcAft>
                          <a:spcPts val="0"/>
                        </a:spcAft>
                        <a:buFont typeface="+mj-lt"/>
                        <a:buAutoNum type="arabicPeriod"/>
                      </a:pPr>
                      <a:r>
                        <a:rPr lang="en-US" sz="1100">
                          <a:effectLst/>
                        </a:rPr>
                        <a:t>BMW</a:t>
                      </a:r>
                      <a:endParaRPr lang="en-MY" sz="1100">
                        <a:effectLst/>
                      </a:endParaRPr>
                    </a:p>
                    <a:p>
                      <a:pPr marL="342900" lvl="0" indent="-342900">
                        <a:lnSpc>
                          <a:spcPct val="115000"/>
                        </a:lnSpc>
                        <a:spcAft>
                          <a:spcPts val="0"/>
                        </a:spcAft>
                        <a:buFont typeface="+mj-lt"/>
                        <a:buAutoNum type="arabicPeriod"/>
                      </a:pPr>
                      <a:r>
                        <a:rPr lang="en-US" sz="1100">
                          <a:effectLst/>
                        </a:rPr>
                        <a:t>MERCEDES</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rtl="0">
                        <a:lnSpc>
                          <a:spcPct val="115000"/>
                        </a:lnSpc>
                        <a:spcAft>
                          <a:spcPts val="0"/>
                        </a:spcAft>
                        <a:buFont typeface="+mj-lt"/>
                        <a:buAutoNum type="arabicPeriod"/>
                      </a:pPr>
                      <a:r>
                        <a:rPr lang="en-US" sz="1100">
                          <a:effectLst/>
                        </a:rPr>
                        <a:t>RM200</a:t>
                      </a:r>
                      <a:endParaRPr lang="en-MY" sz="1100">
                        <a:effectLst/>
                      </a:endParaRPr>
                    </a:p>
                    <a:p>
                      <a:pPr marL="342900" lvl="0" indent="-342900">
                        <a:lnSpc>
                          <a:spcPct val="115000"/>
                        </a:lnSpc>
                        <a:spcAft>
                          <a:spcPts val="0"/>
                        </a:spcAft>
                        <a:buFont typeface="+mj-lt"/>
                        <a:buAutoNum type="arabicPeriod"/>
                      </a:pPr>
                      <a:r>
                        <a:rPr lang="en-US" sz="1100">
                          <a:effectLst/>
                        </a:rPr>
                        <a:t>RM300</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78567040"/>
                  </a:ext>
                </a:extLst>
              </a:tr>
              <a:tr h="433776">
                <a:tc>
                  <a:txBody>
                    <a:bodyPr/>
                    <a:lstStyle/>
                    <a:p>
                      <a:pPr>
                        <a:lnSpc>
                          <a:spcPct val="115000"/>
                        </a:lnSpc>
                        <a:spcAft>
                          <a:spcPts val="1000"/>
                        </a:spcAft>
                      </a:pPr>
                      <a:r>
                        <a:rPr lang="en-US" sz="1100">
                          <a:effectLst/>
                        </a:rPr>
                        <a:t>SCOOTER</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rtl="0">
                        <a:lnSpc>
                          <a:spcPct val="115000"/>
                        </a:lnSpc>
                        <a:spcAft>
                          <a:spcPts val="0"/>
                        </a:spcAft>
                        <a:buFont typeface="+mj-lt"/>
                        <a:buAutoNum type="arabicPeriod"/>
                      </a:pPr>
                      <a:r>
                        <a:rPr lang="en-US" sz="1100">
                          <a:effectLst/>
                        </a:rPr>
                        <a:t>HONDA</a:t>
                      </a:r>
                      <a:endParaRPr lang="en-MY" sz="1100">
                        <a:effectLst/>
                      </a:endParaRPr>
                    </a:p>
                    <a:p>
                      <a:pPr marL="342900" lvl="0" indent="-342900">
                        <a:lnSpc>
                          <a:spcPct val="115000"/>
                        </a:lnSpc>
                        <a:spcAft>
                          <a:spcPts val="0"/>
                        </a:spcAft>
                        <a:buFont typeface="+mj-lt"/>
                        <a:buAutoNum type="arabicPeriod"/>
                      </a:pPr>
                      <a:r>
                        <a:rPr lang="en-US" sz="1100">
                          <a:effectLst/>
                        </a:rPr>
                        <a:t>MODENAS</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rtl="0">
                        <a:lnSpc>
                          <a:spcPct val="115000"/>
                        </a:lnSpc>
                        <a:spcAft>
                          <a:spcPts val="0"/>
                        </a:spcAft>
                        <a:buFont typeface="+mj-lt"/>
                        <a:buAutoNum type="arabicPeriod"/>
                      </a:pPr>
                      <a:r>
                        <a:rPr lang="en-US" sz="1100">
                          <a:effectLst/>
                        </a:rPr>
                        <a:t>RM30</a:t>
                      </a:r>
                      <a:endParaRPr lang="en-MY" sz="1100">
                        <a:effectLst/>
                      </a:endParaRPr>
                    </a:p>
                    <a:p>
                      <a:pPr marL="342900" lvl="0" indent="-342900">
                        <a:lnSpc>
                          <a:spcPct val="115000"/>
                        </a:lnSpc>
                        <a:spcAft>
                          <a:spcPts val="0"/>
                        </a:spcAft>
                        <a:buFont typeface="+mj-lt"/>
                        <a:buAutoNum type="arabicPeriod"/>
                      </a:pPr>
                      <a:r>
                        <a:rPr lang="en-US" sz="1100">
                          <a:effectLst/>
                        </a:rPr>
                        <a:t>RM40</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8869830"/>
                  </a:ext>
                </a:extLst>
              </a:tr>
              <a:tr h="433776">
                <a:tc>
                  <a:txBody>
                    <a:bodyPr/>
                    <a:lstStyle/>
                    <a:p>
                      <a:pPr>
                        <a:lnSpc>
                          <a:spcPct val="115000"/>
                        </a:lnSpc>
                        <a:spcAft>
                          <a:spcPts val="1000"/>
                        </a:spcAft>
                      </a:pPr>
                      <a:r>
                        <a:rPr lang="en-US" sz="1100">
                          <a:effectLst/>
                        </a:rPr>
                        <a:t>SUPERBIKE</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indent="-228600" rtl="0">
                        <a:lnSpc>
                          <a:spcPct val="115000"/>
                        </a:lnSpc>
                        <a:spcAft>
                          <a:spcPts val="0"/>
                        </a:spcAft>
                      </a:pPr>
                      <a:r>
                        <a:rPr lang="en-US" sz="1100">
                          <a:effectLst/>
                        </a:rPr>
                        <a:t>DUCATTI</a:t>
                      </a:r>
                      <a:endParaRPr lang="en-MY" sz="1100">
                        <a:effectLst/>
                      </a:endParaRPr>
                    </a:p>
                    <a:p>
                      <a:pPr marL="457200" indent="-228600">
                        <a:lnSpc>
                          <a:spcPct val="115000"/>
                        </a:lnSpc>
                        <a:spcAft>
                          <a:spcPts val="0"/>
                        </a:spcAft>
                      </a:pPr>
                      <a:r>
                        <a:rPr lang="en-US" sz="1100">
                          <a:effectLst/>
                        </a:rPr>
                        <a:t>KAWASAKI</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indent="-228600" rtl="0">
                        <a:lnSpc>
                          <a:spcPct val="115000"/>
                        </a:lnSpc>
                        <a:spcAft>
                          <a:spcPts val="0"/>
                        </a:spcAft>
                      </a:pPr>
                      <a:r>
                        <a:rPr lang="en-US" sz="1100">
                          <a:effectLst/>
                        </a:rPr>
                        <a:t>RM200</a:t>
                      </a:r>
                      <a:endParaRPr lang="en-MY" sz="1100">
                        <a:effectLst/>
                      </a:endParaRPr>
                    </a:p>
                    <a:p>
                      <a:pPr marL="457200" indent="-228600">
                        <a:lnSpc>
                          <a:spcPct val="115000"/>
                        </a:lnSpc>
                        <a:spcAft>
                          <a:spcPts val="0"/>
                        </a:spcAft>
                      </a:pPr>
                      <a:r>
                        <a:rPr lang="en-US" sz="1100">
                          <a:effectLst/>
                        </a:rPr>
                        <a:t>RM150</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44713160"/>
                  </a:ext>
                </a:extLst>
              </a:tr>
              <a:tr h="433776">
                <a:tc>
                  <a:txBody>
                    <a:bodyPr/>
                    <a:lstStyle/>
                    <a:p>
                      <a:pPr>
                        <a:lnSpc>
                          <a:spcPct val="115000"/>
                        </a:lnSpc>
                        <a:spcAft>
                          <a:spcPts val="1000"/>
                        </a:spcAft>
                      </a:pPr>
                      <a:r>
                        <a:rPr lang="en-US" sz="1100">
                          <a:effectLst/>
                        </a:rPr>
                        <a:t>SCRAMBLER</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rtl="0">
                        <a:lnSpc>
                          <a:spcPct val="115000"/>
                        </a:lnSpc>
                        <a:spcAft>
                          <a:spcPts val="0"/>
                        </a:spcAft>
                        <a:buFont typeface="+mj-lt"/>
                        <a:buAutoNum type="arabicPeriod"/>
                      </a:pPr>
                      <a:r>
                        <a:rPr lang="en-US" sz="1100">
                          <a:effectLst/>
                        </a:rPr>
                        <a:t>TRIUMPH</a:t>
                      </a:r>
                      <a:endParaRPr lang="en-MY" sz="1100">
                        <a:effectLst/>
                      </a:endParaRPr>
                    </a:p>
                    <a:p>
                      <a:pPr marL="342900" lvl="0" indent="-342900">
                        <a:lnSpc>
                          <a:spcPct val="115000"/>
                        </a:lnSpc>
                        <a:spcAft>
                          <a:spcPts val="0"/>
                        </a:spcAft>
                        <a:buFont typeface="+mj-lt"/>
                        <a:buAutoNum type="arabicPeriod"/>
                      </a:pPr>
                      <a:r>
                        <a:rPr lang="en-US" sz="1100">
                          <a:effectLst/>
                        </a:rPr>
                        <a:t>YAMAHA</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rtl="0">
                        <a:lnSpc>
                          <a:spcPct val="115000"/>
                        </a:lnSpc>
                        <a:spcAft>
                          <a:spcPts val="0"/>
                        </a:spcAft>
                        <a:buFont typeface="+mj-lt"/>
                        <a:buAutoNum type="arabicPeriod"/>
                      </a:pPr>
                      <a:r>
                        <a:rPr lang="en-US" sz="1100">
                          <a:effectLst/>
                        </a:rPr>
                        <a:t>RM90</a:t>
                      </a:r>
                      <a:endParaRPr lang="en-MY" sz="1100">
                        <a:effectLst/>
                      </a:endParaRPr>
                    </a:p>
                    <a:p>
                      <a:pPr marL="342900" lvl="0" indent="-342900">
                        <a:lnSpc>
                          <a:spcPct val="115000"/>
                        </a:lnSpc>
                        <a:spcAft>
                          <a:spcPts val="0"/>
                        </a:spcAft>
                        <a:buFont typeface="+mj-lt"/>
                        <a:buAutoNum type="arabicPeriod"/>
                      </a:pPr>
                      <a:r>
                        <a:rPr lang="en-US" sz="1100">
                          <a:effectLst/>
                        </a:rPr>
                        <a:t>RM80</a:t>
                      </a:r>
                      <a:endParaRPr lang="en-MY"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7503794"/>
                  </a:ext>
                </a:extLst>
              </a:tr>
              <a:tr h="337021">
                <a:tc gridSpan="3">
                  <a:txBody>
                    <a:bodyPr/>
                    <a:lstStyle/>
                    <a:p>
                      <a:pPr algn="ctr">
                        <a:lnSpc>
                          <a:spcPct val="115000"/>
                        </a:lnSpc>
                        <a:spcAft>
                          <a:spcPts val="1000"/>
                        </a:spcAft>
                      </a:pPr>
                      <a:r>
                        <a:rPr lang="en-US" sz="1600" dirty="0">
                          <a:effectLst/>
                        </a:rPr>
                        <a:t>COST OF DRIVER RM 60</a:t>
                      </a:r>
                      <a:endParaRPr lang="en-MY"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MY"/>
                    </a:p>
                  </a:txBody>
                  <a:tcPr/>
                </a:tc>
                <a:tc hMerge="1">
                  <a:txBody>
                    <a:bodyPr/>
                    <a:lstStyle/>
                    <a:p>
                      <a:endParaRPr lang="en-MY"/>
                    </a:p>
                  </a:txBody>
                  <a:tcPr/>
                </a:tc>
                <a:extLst>
                  <a:ext uri="{0D108BD9-81ED-4DB2-BD59-A6C34878D82A}">
                    <a16:rowId xmlns:a16="http://schemas.microsoft.com/office/drawing/2014/main" val="263594168"/>
                  </a:ext>
                </a:extLst>
              </a:tr>
            </a:tbl>
          </a:graphicData>
        </a:graphic>
      </p:graphicFrame>
    </p:spTree>
    <p:extLst>
      <p:ext uri="{BB962C8B-B14F-4D97-AF65-F5344CB8AC3E}">
        <p14:creationId xmlns:p14="http://schemas.microsoft.com/office/powerpoint/2010/main" val="3801214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5C22-FA35-4B1F-AABE-B7EF9500160D}"/>
              </a:ext>
            </a:extLst>
          </p:cNvPr>
          <p:cNvSpPr>
            <a:spLocks noGrp="1"/>
          </p:cNvSpPr>
          <p:nvPr>
            <p:ph type="title"/>
          </p:nvPr>
        </p:nvSpPr>
        <p:spPr>
          <a:xfrm>
            <a:off x="1251678" y="382385"/>
            <a:ext cx="10178322" cy="895999"/>
          </a:xfrm>
        </p:spPr>
        <p:txBody>
          <a:bodyPr/>
          <a:lstStyle/>
          <a:p>
            <a:r>
              <a:rPr lang="en-MY" dirty="0"/>
              <a:t>Project objectives</a:t>
            </a:r>
          </a:p>
        </p:txBody>
      </p:sp>
      <p:sp>
        <p:nvSpPr>
          <p:cNvPr id="3" name="Content Placeholder 2">
            <a:extLst>
              <a:ext uri="{FF2B5EF4-FFF2-40B4-BE49-F238E27FC236}">
                <a16:creationId xmlns:a16="http://schemas.microsoft.com/office/drawing/2014/main" id="{A1C5F957-2143-45DF-B594-1E483EDC72E8}"/>
              </a:ext>
            </a:extLst>
          </p:cNvPr>
          <p:cNvSpPr>
            <a:spLocks noGrp="1"/>
          </p:cNvSpPr>
          <p:nvPr>
            <p:ph idx="1"/>
          </p:nvPr>
        </p:nvSpPr>
        <p:spPr>
          <a:xfrm>
            <a:off x="1251678" y="1349407"/>
            <a:ext cx="10178322" cy="4530186"/>
          </a:xfrm>
        </p:spPr>
        <p:txBody>
          <a:bodyPr/>
          <a:lstStyle/>
          <a:p>
            <a:pPr lvl="0"/>
            <a:r>
              <a:rPr lang="en-US" dirty="0"/>
              <a:t> </a:t>
            </a:r>
            <a:r>
              <a:rPr lang="en-US" dirty="0">
                <a:solidFill>
                  <a:schemeClr val="tx1"/>
                </a:solidFill>
              </a:rPr>
              <a:t>To help tourist rent a vehicle easier at Hotel .</a:t>
            </a:r>
            <a:endParaRPr lang="en-MY" dirty="0">
              <a:solidFill>
                <a:schemeClr val="tx1"/>
              </a:solidFill>
            </a:endParaRPr>
          </a:p>
          <a:p>
            <a:pPr lvl="0"/>
            <a:r>
              <a:rPr lang="en-US" dirty="0">
                <a:solidFill>
                  <a:schemeClr val="tx1"/>
                </a:solidFill>
              </a:rPr>
              <a:t>To create a much more modernize system that is helpful for the hotel employee at work.</a:t>
            </a:r>
            <a:endParaRPr lang="en-MY" dirty="0">
              <a:solidFill>
                <a:schemeClr val="tx1"/>
              </a:solidFill>
            </a:endParaRPr>
          </a:p>
          <a:p>
            <a:pPr lvl="0"/>
            <a:r>
              <a:rPr lang="en-US" dirty="0">
                <a:solidFill>
                  <a:schemeClr val="tx1"/>
                </a:solidFill>
              </a:rPr>
              <a:t>To create a simple program that is easy to understand and easy to handle by the tourist or its user.</a:t>
            </a:r>
            <a:endParaRPr lang="en-MY" dirty="0">
              <a:solidFill>
                <a:schemeClr val="tx1"/>
              </a:solidFill>
            </a:endParaRPr>
          </a:p>
          <a:p>
            <a:pPr lvl="0"/>
            <a:r>
              <a:rPr lang="en-US" dirty="0">
                <a:solidFill>
                  <a:schemeClr val="tx1"/>
                </a:solidFill>
              </a:rPr>
              <a:t> To modernize the way hotel around Malaysia to have a very good program for renting a car.</a:t>
            </a:r>
            <a:endParaRPr lang="en-MY" dirty="0">
              <a:solidFill>
                <a:schemeClr val="tx1"/>
              </a:solidFill>
            </a:endParaRPr>
          </a:p>
          <a:p>
            <a:endParaRPr lang="en-MY" dirty="0"/>
          </a:p>
        </p:txBody>
      </p:sp>
    </p:spTree>
    <p:extLst>
      <p:ext uri="{BB962C8B-B14F-4D97-AF65-F5344CB8AC3E}">
        <p14:creationId xmlns:p14="http://schemas.microsoft.com/office/powerpoint/2010/main" val="67920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6B90-5B1C-4AA2-B2BD-FD92C047FDA2}"/>
              </a:ext>
            </a:extLst>
          </p:cNvPr>
          <p:cNvSpPr>
            <a:spLocks noGrp="1"/>
          </p:cNvSpPr>
          <p:nvPr>
            <p:ph type="title"/>
          </p:nvPr>
        </p:nvSpPr>
        <p:spPr>
          <a:xfrm>
            <a:off x="1251678" y="382385"/>
            <a:ext cx="10178322" cy="993654"/>
          </a:xfrm>
        </p:spPr>
        <p:txBody>
          <a:bodyPr>
            <a:normAutofit/>
          </a:bodyPr>
          <a:lstStyle/>
          <a:p>
            <a:r>
              <a:rPr lang="en-MY" dirty="0"/>
              <a:t>Project scope</a:t>
            </a:r>
          </a:p>
        </p:txBody>
      </p:sp>
      <p:sp>
        <p:nvSpPr>
          <p:cNvPr id="3" name="Content Placeholder 2">
            <a:extLst>
              <a:ext uri="{FF2B5EF4-FFF2-40B4-BE49-F238E27FC236}">
                <a16:creationId xmlns:a16="http://schemas.microsoft.com/office/drawing/2014/main" id="{FB2009EF-EA92-478C-835E-EE1A24A8BAB0}"/>
              </a:ext>
            </a:extLst>
          </p:cNvPr>
          <p:cNvSpPr>
            <a:spLocks noGrp="1"/>
          </p:cNvSpPr>
          <p:nvPr>
            <p:ph idx="1"/>
          </p:nvPr>
        </p:nvSpPr>
        <p:spPr>
          <a:xfrm>
            <a:off x="1251678" y="1376039"/>
            <a:ext cx="10178322" cy="4503553"/>
          </a:xfrm>
        </p:spPr>
        <p:txBody>
          <a:bodyPr/>
          <a:lstStyle/>
          <a:p>
            <a:pPr lvl="0"/>
            <a:r>
              <a:rPr lang="en-US" dirty="0">
                <a:solidFill>
                  <a:schemeClr val="tx1"/>
                </a:solidFill>
              </a:rPr>
              <a:t>Covers the procedure to rent a vehicle from car to motorcycle.</a:t>
            </a:r>
            <a:endParaRPr lang="en-MY" dirty="0">
              <a:solidFill>
                <a:schemeClr val="tx1"/>
              </a:solidFill>
            </a:endParaRPr>
          </a:p>
          <a:p>
            <a:pPr lvl="0"/>
            <a:r>
              <a:rPr lang="en-US" dirty="0">
                <a:solidFill>
                  <a:schemeClr val="tx1"/>
                </a:solidFill>
              </a:rPr>
              <a:t>Covers the necessity if a person need a driver.</a:t>
            </a:r>
            <a:endParaRPr lang="en-MY" dirty="0">
              <a:solidFill>
                <a:schemeClr val="tx1"/>
              </a:solidFill>
            </a:endParaRPr>
          </a:p>
          <a:p>
            <a:pPr lvl="0"/>
            <a:r>
              <a:rPr lang="en-US" dirty="0">
                <a:solidFill>
                  <a:schemeClr val="tx1"/>
                </a:solidFill>
              </a:rPr>
              <a:t>Shows the total profit of the day .</a:t>
            </a:r>
            <a:endParaRPr lang="en-MY" dirty="0">
              <a:solidFill>
                <a:schemeClr val="tx1"/>
              </a:solidFill>
            </a:endParaRPr>
          </a:p>
          <a:p>
            <a:pPr lvl="0"/>
            <a:r>
              <a:rPr lang="en-US" dirty="0">
                <a:solidFill>
                  <a:schemeClr val="tx1"/>
                </a:solidFill>
              </a:rPr>
              <a:t>Covers the how many days if the someone wants to rent a vehicle.</a:t>
            </a:r>
            <a:endParaRPr lang="en-MY" dirty="0">
              <a:solidFill>
                <a:schemeClr val="tx1"/>
              </a:solidFill>
            </a:endParaRPr>
          </a:p>
          <a:p>
            <a:pPr lvl="0"/>
            <a:r>
              <a:rPr lang="en-US" dirty="0">
                <a:solidFill>
                  <a:schemeClr val="tx1"/>
                </a:solidFill>
              </a:rPr>
              <a:t>Provide discount for citizen .</a:t>
            </a:r>
            <a:endParaRPr lang="en-MY" dirty="0">
              <a:solidFill>
                <a:schemeClr val="tx1"/>
              </a:solidFill>
            </a:endParaRPr>
          </a:p>
          <a:p>
            <a:endParaRPr lang="en-MY" dirty="0"/>
          </a:p>
        </p:txBody>
      </p:sp>
    </p:spTree>
    <p:extLst>
      <p:ext uri="{BB962C8B-B14F-4D97-AF65-F5344CB8AC3E}">
        <p14:creationId xmlns:p14="http://schemas.microsoft.com/office/powerpoint/2010/main" val="232882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A9E1F-3F25-473A-914C-2C626007B486}"/>
              </a:ext>
            </a:extLst>
          </p:cNvPr>
          <p:cNvSpPr>
            <a:spLocks noGrp="1"/>
          </p:cNvSpPr>
          <p:nvPr>
            <p:ph type="title"/>
          </p:nvPr>
        </p:nvSpPr>
        <p:spPr>
          <a:xfrm>
            <a:off x="1251678" y="382385"/>
            <a:ext cx="10178322" cy="878244"/>
          </a:xfrm>
        </p:spPr>
        <p:txBody>
          <a:bodyPr/>
          <a:lstStyle/>
          <a:p>
            <a:r>
              <a:rPr lang="en-MY" dirty="0" err="1"/>
              <a:t>Repitition</a:t>
            </a:r>
            <a:r>
              <a:rPr lang="en-MY" dirty="0"/>
              <a:t> control structure</a:t>
            </a:r>
          </a:p>
        </p:txBody>
      </p:sp>
      <p:sp>
        <p:nvSpPr>
          <p:cNvPr id="4" name="Rectangle 2">
            <a:extLst>
              <a:ext uri="{FF2B5EF4-FFF2-40B4-BE49-F238E27FC236}">
                <a16:creationId xmlns:a16="http://schemas.microsoft.com/office/drawing/2014/main" id="{329B32EB-35F9-48C1-9496-DE5BD0EE84E5}"/>
              </a:ext>
            </a:extLst>
          </p:cNvPr>
          <p:cNvSpPr>
            <a:spLocks noChangeArrowheads="1"/>
          </p:cNvSpPr>
          <p:nvPr/>
        </p:nvSpPr>
        <p:spPr bwMode="auto">
          <a:xfrm>
            <a:off x="965801" y="1260629"/>
            <a:ext cx="1094829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USER INFORMATION COUNTER CONTROL LOOP:-</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In this loop, we ask the user how many person will be using the vehicle that they have decided. This is to ensure the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safetyness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of the user. Once the user have enter the number of person using the vehicle, it will ask the name , phone number and the id card until the counter stop. Here is the coding of this loop.</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28DAB7AD-FA79-416B-8E31-95C1DADF5F06}"/>
              </a:ext>
            </a:extLst>
          </p:cNvPr>
          <p:cNvSpPr>
            <a:spLocks noChangeArrowheads="1"/>
          </p:cNvSpPr>
          <p:nvPr/>
        </p:nvSpPr>
        <p:spPr bwMode="auto">
          <a:xfrm>
            <a:off x="3122987" y="2772664"/>
            <a:ext cx="5876925" cy="31718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while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(count&lt;=</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manyperson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&lt;&lt; </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a:t>
            </a:r>
            <a:r>
              <a:rPr kumimoji="0" lang="en-US" altLang="en-US" sz="1400" b="0" i="0" u="none" strike="noStrike" cap="none" normalizeH="0" baseline="0" dirty="0" err="1">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tEnter</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 name             :"</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cin.ignore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cin.getline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(namebook,100);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&lt;&lt; </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a:t>
            </a:r>
            <a:r>
              <a:rPr kumimoji="0" lang="en-US" altLang="en-US" sz="1400" b="0" i="0" u="none" strike="noStrike" cap="none" normalizeH="0" baseline="0" dirty="0" err="1">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tEnter</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 phone number     :"</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cin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&gt;&gt;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phonenumber</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&lt;&lt; </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a:t>
            </a:r>
            <a:r>
              <a:rPr kumimoji="0" lang="en-US" altLang="en-US" sz="1400" b="0" i="0" u="none" strike="noStrike" cap="none" normalizeH="0" baseline="0" dirty="0" err="1">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tENTER</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 ID CARD          :"</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cin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&gt;&gt; date;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A5714FCE-C311-4AAC-BCB3-B5A4979129C2}"/>
              </a:ext>
            </a:extLst>
          </p:cNvPr>
          <p:cNvSpPr>
            <a:spLocks noChangeArrowheads="1"/>
          </p:cNvSpPr>
          <p:nvPr/>
        </p:nvSpPr>
        <p:spPr bwMode="auto">
          <a:xfrm>
            <a:off x="850392" y="17178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MY"/>
          </a:p>
        </p:txBody>
      </p:sp>
    </p:spTree>
    <p:extLst>
      <p:ext uri="{BB962C8B-B14F-4D97-AF65-F5344CB8AC3E}">
        <p14:creationId xmlns:p14="http://schemas.microsoft.com/office/powerpoint/2010/main" val="138545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2F4746E-368B-4EDB-89BE-DB5DCACF6451}"/>
              </a:ext>
            </a:extLst>
          </p:cNvPr>
          <p:cNvSpPr>
            <a:spLocks noChangeArrowheads="1"/>
          </p:cNvSpPr>
          <p:nvPr/>
        </p:nvSpPr>
        <p:spPr bwMode="auto">
          <a:xfrm>
            <a:off x="905522" y="179322"/>
            <a:ext cx="1091953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47725" algn="l"/>
              </a:tabLst>
              <a:defRPr>
                <a:solidFill>
                  <a:schemeClr val="tx1"/>
                </a:solidFill>
                <a:latin typeface="Arial" panose="020B0604020202020204" pitchFamily="34" charset="0"/>
              </a:defRPr>
            </a:lvl1pPr>
            <a:lvl2pPr eaLnBrk="0" fontAlgn="base" hangingPunct="0">
              <a:spcBef>
                <a:spcPct val="0"/>
              </a:spcBef>
              <a:spcAft>
                <a:spcPct val="0"/>
              </a:spcAft>
              <a:tabLst>
                <a:tab pos="847725" algn="l"/>
              </a:tabLst>
              <a:defRPr>
                <a:solidFill>
                  <a:schemeClr val="tx1"/>
                </a:solidFill>
                <a:latin typeface="Arial" panose="020B0604020202020204" pitchFamily="34" charset="0"/>
              </a:defRPr>
            </a:lvl2pPr>
            <a:lvl3pPr eaLnBrk="0" fontAlgn="base" hangingPunct="0">
              <a:spcBef>
                <a:spcPct val="0"/>
              </a:spcBef>
              <a:spcAft>
                <a:spcPct val="0"/>
              </a:spcAft>
              <a:tabLst>
                <a:tab pos="847725" algn="l"/>
              </a:tabLst>
              <a:defRPr>
                <a:solidFill>
                  <a:schemeClr val="tx1"/>
                </a:solidFill>
                <a:latin typeface="Arial" panose="020B0604020202020204" pitchFamily="34" charset="0"/>
              </a:defRPr>
            </a:lvl3pPr>
            <a:lvl4pPr eaLnBrk="0" fontAlgn="base" hangingPunct="0">
              <a:spcBef>
                <a:spcPct val="0"/>
              </a:spcBef>
              <a:spcAft>
                <a:spcPct val="0"/>
              </a:spcAft>
              <a:tabLst>
                <a:tab pos="847725" algn="l"/>
              </a:tabLst>
              <a:defRPr>
                <a:solidFill>
                  <a:schemeClr val="tx1"/>
                </a:solidFill>
                <a:latin typeface="Arial" panose="020B0604020202020204" pitchFamily="34" charset="0"/>
              </a:defRPr>
            </a:lvl4pPr>
            <a:lvl5pPr eaLnBrk="0" fontAlgn="base" hangingPunct="0">
              <a:spcBef>
                <a:spcPct val="0"/>
              </a:spcBef>
              <a:spcAft>
                <a:spcPct val="0"/>
              </a:spcAft>
              <a:tabLst>
                <a:tab pos="847725" algn="l"/>
              </a:tabLst>
              <a:defRPr>
                <a:solidFill>
                  <a:schemeClr val="tx1"/>
                </a:solidFill>
                <a:latin typeface="Arial" panose="020B0604020202020204" pitchFamily="34" charset="0"/>
              </a:defRPr>
            </a:lvl5pPr>
            <a:lvl6pPr eaLnBrk="0" fontAlgn="base" hangingPunct="0">
              <a:spcBef>
                <a:spcPct val="0"/>
              </a:spcBef>
              <a:spcAft>
                <a:spcPct val="0"/>
              </a:spcAft>
              <a:tabLst>
                <a:tab pos="847725" algn="l"/>
              </a:tabLst>
              <a:defRPr>
                <a:solidFill>
                  <a:schemeClr val="tx1"/>
                </a:solidFill>
                <a:latin typeface="Arial" panose="020B0604020202020204" pitchFamily="34" charset="0"/>
              </a:defRPr>
            </a:lvl6pPr>
            <a:lvl7pPr eaLnBrk="0" fontAlgn="base" hangingPunct="0">
              <a:spcBef>
                <a:spcPct val="0"/>
              </a:spcBef>
              <a:spcAft>
                <a:spcPct val="0"/>
              </a:spcAft>
              <a:tabLst>
                <a:tab pos="847725" algn="l"/>
              </a:tabLst>
              <a:defRPr>
                <a:solidFill>
                  <a:schemeClr val="tx1"/>
                </a:solidFill>
                <a:latin typeface="Arial" panose="020B0604020202020204" pitchFamily="34" charset="0"/>
              </a:defRPr>
            </a:lvl7pPr>
            <a:lvl8pPr eaLnBrk="0" fontAlgn="base" hangingPunct="0">
              <a:spcBef>
                <a:spcPct val="0"/>
              </a:spcBef>
              <a:spcAft>
                <a:spcPct val="0"/>
              </a:spcAft>
              <a:tabLst>
                <a:tab pos="847725" algn="l"/>
              </a:tabLst>
              <a:defRPr>
                <a:solidFill>
                  <a:schemeClr val="tx1"/>
                </a:solidFill>
                <a:latin typeface="Arial" panose="020B0604020202020204" pitchFamily="34" charset="0"/>
              </a:defRPr>
            </a:lvl8pPr>
            <a:lvl9pPr eaLnBrk="0" fontAlgn="base" hangingPunct="0">
              <a:spcBef>
                <a:spcPct val="0"/>
              </a:spcBef>
              <a:spcAft>
                <a:spcPct val="0"/>
              </a:spcAft>
              <a:tabLst>
                <a:tab pos="8477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47725" algn="l"/>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MAIN FUNCTION SENTINEL LOOP:-</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47725" algn="l"/>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We have implemented a sentinel loop in the main function. Once the main function has executed all function, variables and etc. the program will ask the user if they want to rent another vehicle. If the user type ‘y’, than the program will execute again and again until the user type ‘N’ to stop. This is the example of our sentinel loop:</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477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1423F5F5-607B-4C8C-87AC-A4277A905394}"/>
              </a:ext>
            </a:extLst>
          </p:cNvPr>
          <p:cNvSpPr>
            <a:spLocks noChangeArrowheads="1"/>
          </p:cNvSpPr>
          <p:nvPr/>
        </p:nvSpPr>
        <p:spPr bwMode="auto">
          <a:xfrm>
            <a:off x="2917380" y="1535836"/>
            <a:ext cx="5392119" cy="508690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void</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main()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char</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countt</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05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do</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intro();</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vehicletype</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intro();</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citizen();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intro();</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info();</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intro();</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cout</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a:t>
            </a:r>
            <a:r>
              <a:rPr kumimoji="0" lang="en-US" altLang="en-US" sz="105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Insert Number of days to rent:"</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cin</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&gt;&gt;days;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intro();</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vehicleoption</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intro();</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carAndMotorType</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intro();</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driveroption</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intro();</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userinformation</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intro();</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allreceipt</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cout</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a:t>
            </a:r>
            <a:r>
              <a:rPr kumimoji="0" lang="en-US" altLang="en-US" sz="105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a:t>
            </a:r>
            <a:r>
              <a:rPr kumimoji="0" lang="en-US" altLang="en-US" sz="1050" b="0" i="0" u="none" strike="noStrike" cap="none" normalizeH="0" baseline="0" dirty="0" err="1">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tDo</a:t>
            </a:r>
            <a:r>
              <a:rPr kumimoji="0" lang="en-US" altLang="en-US" sz="105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 you want to continue?[Y-yes/N-no]"</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cout</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a:t>
            </a:r>
            <a:r>
              <a:rPr kumimoji="0" lang="en-US" altLang="en-US" sz="105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"\n\t--&gt;"</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cin</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&gt;&gt; </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countt</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05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while</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countt</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105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'Y'</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105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countt</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105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'y'</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system(</a:t>
            </a:r>
            <a:r>
              <a:rPr kumimoji="0" lang="en-US" altLang="en-US" sz="105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"pause"</a:t>
            </a: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00AEA559-30ED-4683-B32D-53C889D43B99}"/>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47725" algn="l"/>
              </a:tabLst>
              <a:defRPr>
                <a:solidFill>
                  <a:schemeClr val="tx1"/>
                </a:solidFill>
                <a:latin typeface="Arial" panose="020B0604020202020204" pitchFamily="34" charset="0"/>
              </a:defRPr>
            </a:lvl1pPr>
            <a:lvl2pPr eaLnBrk="0" fontAlgn="base" hangingPunct="0">
              <a:spcBef>
                <a:spcPct val="0"/>
              </a:spcBef>
              <a:spcAft>
                <a:spcPct val="0"/>
              </a:spcAft>
              <a:tabLst>
                <a:tab pos="847725" algn="l"/>
              </a:tabLst>
              <a:defRPr>
                <a:solidFill>
                  <a:schemeClr val="tx1"/>
                </a:solidFill>
                <a:latin typeface="Arial" panose="020B0604020202020204" pitchFamily="34" charset="0"/>
              </a:defRPr>
            </a:lvl2pPr>
            <a:lvl3pPr eaLnBrk="0" fontAlgn="base" hangingPunct="0">
              <a:spcBef>
                <a:spcPct val="0"/>
              </a:spcBef>
              <a:spcAft>
                <a:spcPct val="0"/>
              </a:spcAft>
              <a:tabLst>
                <a:tab pos="847725" algn="l"/>
              </a:tabLst>
              <a:defRPr>
                <a:solidFill>
                  <a:schemeClr val="tx1"/>
                </a:solidFill>
                <a:latin typeface="Arial" panose="020B0604020202020204" pitchFamily="34" charset="0"/>
              </a:defRPr>
            </a:lvl3pPr>
            <a:lvl4pPr eaLnBrk="0" fontAlgn="base" hangingPunct="0">
              <a:spcBef>
                <a:spcPct val="0"/>
              </a:spcBef>
              <a:spcAft>
                <a:spcPct val="0"/>
              </a:spcAft>
              <a:tabLst>
                <a:tab pos="847725" algn="l"/>
              </a:tabLst>
              <a:defRPr>
                <a:solidFill>
                  <a:schemeClr val="tx1"/>
                </a:solidFill>
                <a:latin typeface="Arial" panose="020B0604020202020204" pitchFamily="34" charset="0"/>
              </a:defRPr>
            </a:lvl4pPr>
            <a:lvl5pPr eaLnBrk="0" fontAlgn="base" hangingPunct="0">
              <a:spcBef>
                <a:spcPct val="0"/>
              </a:spcBef>
              <a:spcAft>
                <a:spcPct val="0"/>
              </a:spcAft>
              <a:tabLst>
                <a:tab pos="847725" algn="l"/>
              </a:tabLst>
              <a:defRPr>
                <a:solidFill>
                  <a:schemeClr val="tx1"/>
                </a:solidFill>
                <a:latin typeface="Arial" panose="020B0604020202020204" pitchFamily="34" charset="0"/>
              </a:defRPr>
            </a:lvl5pPr>
            <a:lvl6pPr eaLnBrk="0" fontAlgn="base" hangingPunct="0">
              <a:spcBef>
                <a:spcPct val="0"/>
              </a:spcBef>
              <a:spcAft>
                <a:spcPct val="0"/>
              </a:spcAft>
              <a:tabLst>
                <a:tab pos="847725" algn="l"/>
              </a:tabLst>
              <a:defRPr>
                <a:solidFill>
                  <a:schemeClr val="tx1"/>
                </a:solidFill>
                <a:latin typeface="Arial" panose="020B0604020202020204" pitchFamily="34" charset="0"/>
              </a:defRPr>
            </a:lvl6pPr>
            <a:lvl7pPr eaLnBrk="0" fontAlgn="base" hangingPunct="0">
              <a:spcBef>
                <a:spcPct val="0"/>
              </a:spcBef>
              <a:spcAft>
                <a:spcPct val="0"/>
              </a:spcAft>
              <a:tabLst>
                <a:tab pos="847725" algn="l"/>
              </a:tabLst>
              <a:defRPr>
                <a:solidFill>
                  <a:schemeClr val="tx1"/>
                </a:solidFill>
                <a:latin typeface="Arial" panose="020B0604020202020204" pitchFamily="34" charset="0"/>
              </a:defRPr>
            </a:lvl7pPr>
            <a:lvl8pPr eaLnBrk="0" fontAlgn="base" hangingPunct="0">
              <a:spcBef>
                <a:spcPct val="0"/>
              </a:spcBef>
              <a:spcAft>
                <a:spcPct val="0"/>
              </a:spcAft>
              <a:tabLst>
                <a:tab pos="847725" algn="l"/>
              </a:tabLst>
              <a:defRPr>
                <a:solidFill>
                  <a:schemeClr val="tx1"/>
                </a:solidFill>
                <a:latin typeface="Arial" panose="020B0604020202020204" pitchFamily="34" charset="0"/>
              </a:defRPr>
            </a:lvl8pPr>
            <a:lvl9pPr eaLnBrk="0" fontAlgn="base" hangingPunct="0">
              <a:spcBef>
                <a:spcPct val="0"/>
              </a:spcBef>
              <a:spcAft>
                <a:spcPct val="0"/>
              </a:spcAft>
              <a:tabLst>
                <a:tab pos="8477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47725" algn="l"/>
              </a:tabLst>
            </a:pPr>
            <a:r>
              <a:rPr kumimoji="0" lang="en-US" altLang="en-US" sz="1400" b="0" i="0" u="none" strike="noStrike" cap="none" normalizeH="0" baseline="0">
                <a:ln>
                  <a:noFill/>
                </a:ln>
                <a:solidFill>
                  <a:schemeClr val="tx1"/>
                </a:solidFill>
                <a:effectLst/>
                <a:latin typeface="Adobe Caslon Pro Bold" panose="0205070206050A020403" pitchFamily="18" charset="0"/>
                <a:ea typeface="Calibri" panose="020F0502020204030204" pitchFamily="34" charset="0"/>
                <a:cs typeface="Arial" panose="020B0604020202020204" pitchFamily="34" charset="0"/>
              </a:rPr>
              <a:t>df</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47725"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728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EA34D2A-60DD-483D-AA7B-E981C47D7598}"/>
              </a:ext>
            </a:extLst>
          </p:cNvPr>
          <p:cNvSpPr>
            <a:spLocks noChangeArrowheads="1"/>
          </p:cNvSpPr>
          <p:nvPr/>
        </p:nvSpPr>
        <p:spPr bwMode="auto">
          <a:xfrm>
            <a:off x="852256" y="162392"/>
            <a:ext cx="1098167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47725" algn="l"/>
              </a:tabLst>
              <a:defRPr>
                <a:solidFill>
                  <a:schemeClr val="tx1"/>
                </a:solidFill>
                <a:latin typeface="Arial" panose="020B0604020202020204" pitchFamily="34" charset="0"/>
              </a:defRPr>
            </a:lvl1pPr>
            <a:lvl2pPr eaLnBrk="0" fontAlgn="base" hangingPunct="0">
              <a:spcBef>
                <a:spcPct val="0"/>
              </a:spcBef>
              <a:spcAft>
                <a:spcPct val="0"/>
              </a:spcAft>
              <a:tabLst>
                <a:tab pos="847725" algn="l"/>
              </a:tabLst>
              <a:defRPr>
                <a:solidFill>
                  <a:schemeClr val="tx1"/>
                </a:solidFill>
                <a:latin typeface="Arial" panose="020B0604020202020204" pitchFamily="34" charset="0"/>
              </a:defRPr>
            </a:lvl2pPr>
            <a:lvl3pPr eaLnBrk="0" fontAlgn="base" hangingPunct="0">
              <a:spcBef>
                <a:spcPct val="0"/>
              </a:spcBef>
              <a:spcAft>
                <a:spcPct val="0"/>
              </a:spcAft>
              <a:tabLst>
                <a:tab pos="847725" algn="l"/>
              </a:tabLst>
              <a:defRPr>
                <a:solidFill>
                  <a:schemeClr val="tx1"/>
                </a:solidFill>
                <a:latin typeface="Arial" panose="020B0604020202020204" pitchFamily="34" charset="0"/>
              </a:defRPr>
            </a:lvl3pPr>
            <a:lvl4pPr eaLnBrk="0" fontAlgn="base" hangingPunct="0">
              <a:spcBef>
                <a:spcPct val="0"/>
              </a:spcBef>
              <a:spcAft>
                <a:spcPct val="0"/>
              </a:spcAft>
              <a:tabLst>
                <a:tab pos="847725" algn="l"/>
              </a:tabLst>
              <a:defRPr>
                <a:solidFill>
                  <a:schemeClr val="tx1"/>
                </a:solidFill>
                <a:latin typeface="Arial" panose="020B0604020202020204" pitchFamily="34" charset="0"/>
              </a:defRPr>
            </a:lvl4pPr>
            <a:lvl5pPr eaLnBrk="0" fontAlgn="base" hangingPunct="0">
              <a:spcBef>
                <a:spcPct val="0"/>
              </a:spcBef>
              <a:spcAft>
                <a:spcPct val="0"/>
              </a:spcAft>
              <a:tabLst>
                <a:tab pos="847725" algn="l"/>
              </a:tabLst>
              <a:defRPr>
                <a:solidFill>
                  <a:schemeClr val="tx1"/>
                </a:solidFill>
                <a:latin typeface="Arial" panose="020B0604020202020204" pitchFamily="34" charset="0"/>
              </a:defRPr>
            </a:lvl5pPr>
            <a:lvl6pPr eaLnBrk="0" fontAlgn="base" hangingPunct="0">
              <a:spcBef>
                <a:spcPct val="0"/>
              </a:spcBef>
              <a:spcAft>
                <a:spcPct val="0"/>
              </a:spcAft>
              <a:tabLst>
                <a:tab pos="847725" algn="l"/>
              </a:tabLst>
              <a:defRPr>
                <a:solidFill>
                  <a:schemeClr val="tx1"/>
                </a:solidFill>
                <a:latin typeface="Arial" panose="020B0604020202020204" pitchFamily="34" charset="0"/>
              </a:defRPr>
            </a:lvl6pPr>
            <a:lvl7pPr eaLnBrk="0" fontAlgn="base" hangingPunct="0">
              <a:spcBef>
                <a:spcPct val="0"/>
              </a:spcBef>
              <a:spcAft>
                <a:spcPct val="0"/>
              </a:spcAft>
              <a:tabLst>
                <a:tab pos="847725" algn="l"/>
              </a:tabLst>
              <a:defRPr>
                <a:solidFill>
                  <a:schemeClr val="tx1"/>
                </a:solidFill>
                <a:latin typeface="Arial" panose="020B0604020202020204" pitchFamily="34" charset="0"/>
              </a:defRPr>
            </a:lvl7pPr>
            <a:lvl8pPr eaLnBrk="0" fontAlgn="base" hangingPunct="0">
              <a:spcBef>
                <a:spcPct val="0"/>
              </a:spcBef>
              <a:spcAft>
                <a:spcPct val="0"/>
              </a:spcAft>
              <a:tabLst>
                <a:tab pos="847725" algn="l"/>
              </a:tabLst>
              <a:defRPr>
                <a:solidFill>
                  <a:schemeClr val="tx1"/>
                </a:solidFill>
                <a:latin typeface="Arial" panose="020B0604020202020204" pitchFamily="34" charset="0"/>
              </a:defRPr>
            </a:lvl8pPr>
            <a:lvl9pPr eaLnBrk="0" fontAlgn="base" hangingPunct="0">
              <a:spcBef>
                <a:spcPct val="0"/>
              </a:spcBef>
              <a:spcAft>
                <a:spcPct val="0"/>
              </a:spcAft>
              <a:tabLst>
                <a:tab pos="8477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47725" algn="l"/>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CITIZENSHIP SENTINEL LOOP:-</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47725" algn="l"/>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Whenever the user enter the wrong data , the function will loop again until the correct data received from the user. Here is the example :- SD</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477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8">
            <a:extLst>
              <a:ext uri="{FF2B5EF4-FFF2-40B4-BE49-F238E27FC236}">
                <a16:creationId xmlns:a16="http://schemas.microsoft.com/office/drawing/2014/main" id="{ABA648B1-5EE2-4FA5-92FC-5ACAB2B8EBE9}"/>
              </a:ext>
            </a:extLst>
          </p:cNvPr>
          <p:cNvSpPr>
            <a:spLocks noChangeArrowheads="1"/>
          </p:cNvSpPr>
          <p:nvPr/>
        </p:nvSpPr>
        <p:spPr bwMode="auto">
          <a:xfrm>
            <a:off x="2636667" y="1238434"/>
            <a:ext cx="5876925" cy="58293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void</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citizen()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bool</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error = </a:t>
            </a:r>
            <a:r>
              <a:rPr kumimoji="0" lang="en-US" altLang="en-US" sz="14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false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while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(!error)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PLEASE CHOOSE STATUS :"</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[1] CITIZEN"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[2] FOREIGNER"</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endl</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&lt;&lt;</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--&gt;"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cin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&gt;&gt;citizenship;</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if</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strcmp</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citizenship,</a:t>
            </a:r>
            <a:r>
              <a:rPr kumimoji="0" lang="en-US" altLang="en-US" sz="1400" b="0" i="0" u="none" strike="noStrike" cap="none" normalizeH="0" baseline="0" dirty="0" err="1">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"CITIZEN</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error = </a:t>
            </a:r>
            <a:r>
              <a:rPr kumimoji="0" lang="en-US" altLang="en-US" sz="14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true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discount=0.5;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else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if</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strcmp</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citizenship,</a:t>
            </a:r>
            <a:r>
              <a:rPr kumimoji="0" lang="en-US" altLang="en-US" sz="1400" b="0" i="0" u="none" strike="noStrike" cap="none" normalizeH="0" baseline="0" dirty="0" err="1">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"FOREIGNER</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error = </a:t>
            </a:r>
            <a:r>
              <a:rPr kumimoji="0" lang="en-US" altLang="en-US" sz="14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true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discount=0;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else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cout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&lt;&lt; </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1400" b="0" i="0" u="none" strike="noStrike" cap="none" normalizeH="0" baseline="0" dirty="0" err="1">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nError</a:t>
            </a:r>
            <a:r>
              <a:rPr kumimoji="0" lang="en-US" altLang="en-US" sz="1400" b="0" i="0" u="none" strike="noStrike" cap="none" normalizeH="0" baseline="0" dirty="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978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C37C-93F4-4B8D-A7C6-1D1E3AD31F40}"/>
              </a:ext>
            </a:extLst>
          </p:cNvPr>
          <p:cNvSpPr>
            <a:spLocks noGrp="1"/>
          </p:cNvSpPr>
          <p:nvPr>
            <p:ph type="title"/>
          </p:nvPr>
        </p:nvSpPr>
        <p:spPr>
          <a:xfrm>
            <a:off x="1251678" y="382385"/>
            <a:ext cx="10178322" cy="842733"/>
          </a:xfrm>
        </p:spPr>
        <p:txBody>
          <a:bodyPr/>
          <a:lstStyle/>
          <a:p>
            <a:r>
              <a:rPr lang="en-MY" dirty="0"/>
              <a:t>List of functions</a:t>
            </a:r>
          </a:p>
        </p:txBody>
      </p:sp>
      <p:sp>
        <p:nvSpPr>
          <p:cNvPr id="3" name="Content Placeholder 2">
            <a:extLst>
              <a:ext uri="{FF2B5EF4-FFF2-40B4-BE49-F238E27FC236}">
                <a16:creationId xmlns:a16="http://schemas.microsoft.com/office/drawing/2014/main" id="{2641376C-33E2-43D2-9C20-2436FDDD2CA8}"/>
              </a:ext>
            </a:extLst>
          </p:cNvPr>
          <p:cNvSpPr>
            <a:spLocks noGrp="1"/>
          </p:cNvSpPr>
          <p:nvPr>
            <p:ph idx="1"/>
          </p:nvPr>
        </p:nvSpPr>
        <p:spPr>
          <a:xfrm>
            <a:off x="1251678" y="1136343"/>
            <a:ext cx="10178322" cy="4743250"/>
          </a:xfrm>
        </p:spPr>
        <p:txBody>
          <a:bodyPr/>
          <a:lstStyle/>
          <a:p>
            <a:r>
              <a:rPr lang="en-US" dirty="0"/>
              <a:t>FUNCTION RETURN VALUE WITH PARAMETER:</a:t>
            </a:r>
          </a:p>
          <a:p>
            <a:pPr marL="0" indent="0">
              <a:buNone/>
            </a:pPr>
            <a:endParaRPr lang="en-MY" dirty="0"/>
          </a:p>
        </p:txBody>
      </p:sp>
      <p:sp>
        <p:nvSpPr>
          <p:cNvPr id="10" name="Rectangle 10">
            <a:extLst>
              <a:ext uri="{FF2B5EF4-FFF2-40B4-BE49-F238E27FC236}">
                <a16:creationId xmlns:a16="http://schemas.microsoft.com/office/drawing/2014/main" id="{9418551E-41F5-4F7A-8C4A-B253C52339C4}"/>
              </a:ext>
            </a:extLst>
          </p:cNvPr>
          <p:cNvSpPr>
            <a:spLocks noChangeArrowheads="1"/>
          </p:cNvSpPr>
          <p:nvPr/>
        </p:nvSpPr>
        <p:spPr bwMode="auto">
          <a:xfrm>
            <a:off x="2547891" y="10837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4">
            <a:extLst>
              <a:ext uri="{FF2B5EF4-FFF2-40B4-BE49-F238E27FC236}">
                <a16:creationId xmlns:a16="http://schemas.microsoft.com/office/drawing/2014/main" id="{A9E267C4-2DE1-419E-A501-A7B858C14037}"/>
              </a:ext>
            </a:extLst>
          </p:cNvPr>
          <p:cNvSpPr>
            <a:spLocks noChangeArrowheads="1"/>
          </p:cNvSpPr>
          <p:nvPr/>
        </p:nvSpPr>
        <p:spPr bwMode="auto">
          <a:xfrm>
            <a:off x="2563766" y="1566355"/>
            <a:ext cx="5638800" cy="4313238"/>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double</a:t>
            </a: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info(</a:t>
            </a:r>
            <a:r>
              <a:rPr kumimoji="0" lang="en-US" altLang="en-US" sz="16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char</a:t>
            </a: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name,</a:t>
            </a:r>
            <a:r>
              <a:rPr kumimoji="0" lang="en-US" altLang="en-US" sz="16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char</a:t>
            </a: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idcard,</a:t>
            </a:r>
            <a:r>
              <a:rPr kumimoji="0" lang="en-US" altLang="en-US" sz="16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char</a:t>
            </a: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license)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16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NAME :"</a:t>
            </a: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cin.ignore();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cin.getline(name,100);</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16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ID CARD:"</a:t>
            </a: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cin&gt;&gt;idcard;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cout&lt;&lt;</a:t>
            </a:r>
            <a:r>
              <a:rPr kumimoji="0" lang="en-US" altLang="en-US" sz="1600" b="0" i="0" u="none" strike="noStrike" cap="none" normalizeH="0" baseline="0">
                <a:ln>
                  <a:noFill/>
                </a:ln>
                <a:solidFill>
                  <a:srgbClr val="A31515"/>
                </a:solidFill>
                <a:effectLst/>
                <a:latin typeface="Calibri" panose="020F0502020204030204" pitchFamily="34" charset="0"/>
                <a:ea typeface="Calibri" panose="020F0502020204030204" pitchFamily="34" charset="0"/>
                <a:cs typeface="Consolas" panose="020B0609020204030204" pitchFamily="49" charset="0"/>
              </a:rPr>
              <a:t>"\n\t  LICENSE NUMBER:"</a:t>
            </a: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cin&gt;&gt;license;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1600" b="0" i="0" u="none" strike="noStrike" cap="none" normalizeH="0" baseline="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return 0</a:t>
            </a: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2">
            <a:extLst>
              <a:ext uri="{FF2B5EF4-FFF2-40B4-BE49-F238E27FC236}">
                <a16:creationId xmlns:a16="http://schemas.microsoft.com/office/drawing/2014/main" id="{D59241C7-7C4A-4693-B16E-038F676CE5BF}"/>
              </a:ext>
            </a:extLst>
          </p:cNvPr>
          <p:cNvSpPr>
            <a:spLocks noChangeArrowheads="1"/>
          </p:cNvSpPr>
          <p:nvPr/>
        </p:nvSpPr>
        <p:spPr bwMode="auto">
          <a:xfrm>
            <a:off x="2547891" y="15409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2490256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490</TotalTime>
  <Words>1642</Words>
  <Application>Microsoft Office PowerPoint</Application>
  <PresentationFormat>Widescreen</PresentationFormat>
  <Paragraphs>236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Adobe Caslon Pro Bold</vt:lpstr>
      <vt:lpstr>Arial</vt:lpstr>
      <vt:lpstr>Calibri</vt:lpstr>
      <vt:lpstr>Gill Sans MT</vt:lpstr>
      <vt:lpstr>Impact</vt:lpstr>
      <vt:lpstr>Wingdings</vt:lpstr>
      <vt:lpstr>Badge</vt:lpstr>
      <vt:lpstr>Vehicle rental system at hotel</vt:lpstr>
      <vt:lpstr>Roles and responsibility of each group member</vt:lpstr>
      <vt:lpstr>Project background</vt:lpstr>
      <vt:lpstr>Project objectives</vt:lpstr>
      <vt:lpstr>Project scope</vt:lpstr>
      <vt:lpstr>Repitition control structure</vt:lpstr>
      <vt:lpstr>PowerPoint Presentation</vt:lpstr>
      <vt:lpstr>PowerPoint Presentation</vt:lpstr>
      <vt:lpstr>List of functions</vt:lpstr>
      <vt:lpstr>FUNCTION NOT RETURN VALUE WITH PARAMETER: </vt:lpstr>
      <vt:lpstr>FUNCTION WITH PARAMETER PASSING (BY REFERENCE):  </vt:lpstr>
      <vt:lpstr>FUNCTION NOT RETURN VALUE WITHOUT PARAMETER: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rental system at hotel</dc:title>
  <dc:creator>Muhammad Hamizan</dc:creator>
  <cp:lastModifiedBy>MUHAMMAD AKMAL HAKIM BIN MOHD NOR</cp:lastModifiedBy>
  <cp:revision>15</cp:revision>
  <dcterms:created xsi:type="dcterms:W3CDTF">2017-12-19T16:55:40Z</dcterms:created>
  <dcterms:modified xsi:type="dcterms:W3CDTF">2023-01-07T04:06:18Z</dcterms:modified>
</cp:coreProperties>
</file>