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5/11/2024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skilldzire.com/"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65A3C2-5617-FBCD-73BF-25763DE4D0BA}"/>
              </a:ext>
            </a:extLst>
          </p:cNvPr>
          <p:cNvPicPr>
            <a:picLocks noChangeAspect="1"/>
          </p:cNvPicPr>
          <p:nvPr/>
        </p:nvPicPr>
        <p:blipFill>
          <a:blip r:embed="rId2"/>
          <a:stretch>
            <a:fillRect/>
          </a:stretch>
        </p:blipFill>
        <p:spPr>
          <a:xfrm>
            <a:off x="1" y="0"/>
            <a:ext cx="12192000" cy="1219200"/>
          </a:xfrm>
          <a:prstGeom prst="rect">
            <a:avLst/>
          </a:prstGeom>
        </p:spPr>
      </p:pic>
      <p:sp>
        <p:nvSpPr>
          <p:cNvPr id="5" name="TextBox 4">
            <a:extLst>
              <a:ext uri="{FF2B5EF4-FFF2-40B4-BE49-F238E27FC236}">
                <a16:creationId xmlns:a16="http://schemas.microsoft.com/office/drawing/2014/main" id="{A19AC100-36E9-DCD6-DCE4-1DE9FC18959B}"/>
              </a:ext>
            </a:extLst>
          </p:cNvPr>
          <p:cNvSpPr txBox="1"/>
          <p:nvPr/>
        </p:nvSpPr>
        <p:spPr>
          <a:xfrm>
            <a:off x="956267" y="967571"/>
            <a:ext cx="11125199" cy="1631216"/>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 </a:t>
            </a:r>
          </a:p>
          <a:p>
            <a:pPr algn="ctr"/>
            <a:endParaRPr lang="en-IN" sz="3200" dirty="0">
              <a:latin typeface="Times New Roman" panose="02020603050405020304" pitchFamily="18" charset="0"/>
              <a:cs typeface="Times New Roman" panose="02020603050405020304" pitchFamily="18" charset="0"/>
            </a:endParaRPr>
          </a:p>
          <a:p>
            <a:pPr algn="ctr"/>
            <a:r>
              <a:rPr lang="en-IN" sz="3600" b="1" dirty="0">
                <a:solidFill>
                  <a:srgbClr val="FF0000"/>
                </a:solidFill>
                <a:latin typeface="Times New Roman" panose="02020603050405020304" pitchFamily="18" charset="0"/>
                <a:cs typeface="Times New Roman" panose="02020603050405020304" pitchFamily="18" charset="0"/>
              </a:rPr>
              <a:t>SMART AGRICULTURE SYSTEM USING IOT</a:t>
            </a:r>
          </a:p>
        </p:txBody>
      </p:sp>
      <p:sp>
        <p:nvSpPr>
          <p:cNvPr id="6" name="TextBox 5">
            <a:extLst>
              <a:ext uri="{FF2B5EF4-FFF2-40B4-BE49-F238E27FC236}">
                <a16:creationId xmlns:a16="http://schemas.microsoft.com/office/drawing/2014/main" id="{FD764CCC-E306-22EA-D192-871450E03E2E}"/>
              </a:ext>
            </a:extLst>
          </p:cNvPr>
          <p:cNvSpPr txBox="1"/>
          <p:nvPr/>
        </p:nvSpPr>
        <p:spPr>
          <a:xfrm>
            <a:off x="2424165" y="3165245"/>
            <a:ext cx="7753978" cy="1631216"/>
          </a:xfrm>
          <a:prstGeom prst="rect">
            <a:avLst/>
          </a:prstGeom>
          <a:noFill/>
        </p:spPr>
        <p:txBody>
          <a:bodyPr wrap="square" rtlCol="0">
            <a:spAutoFit/>
          </a:bodyPr>
          <a:lstStyle/>
          <a:p>
            <a:pPr algn="ctr"/>
            <a:r>
              <a:rPr lang="en-IN" sz="3200" b="1" dirty="0">
                <a:solidFill>
                  <a:schemeClr val="bg1"/>
                </a:solidFill>
                <a:latin typeface="Times New Roman" panose="02020603050405020304" pitchFamily="18" charset="0"/>
                <a:cs typeface="Times New Roman" panose="02020603050405020304" pitchFamily="18" charset="0"/>
              </a:rPr>
              <a:t>Under the guidance of</a:t>
            </a:r>
          </a:p>
          <a:p>
            <a:pPr algn="ctr"/>
            <a:r>
              <a:rPr lang="de-DE" sz="2400" b="1" dirty="0">
                <a:solidFill>
                  <a:schemeClr val="bg1"/>
                </a:solidFill>
                <a:latin typeface="Times New Roman" panose="02020603050405020304" pitchFamily="18" charset="0"/>
                <a:cs typeface="Times New Roman" panose="02020603050405020304" pitchFamily="18" charset="0"/>
              </a:rPr>
              <a:t>Mrs .G. KRANTHI KUMRI</a:t>
            </a:r>
            <a:r>
              <a:rPr lang="en-IN" sz="2800" b="1" dirty="0">
                <a:solidFill>
                  <a:schemeClr val="bg1"/>
                </a:solidFill>
                <a:latin typeface="Times New Roman" panose="02020603050405020304" pitchFamily="18" charset="0"/>
                <a:cs typeface="Times New Roman" panose="02020603050405020304" pitchFamily="18" charset="0"/>
              </a:rPr>
              <a:t>, </a:t>
            </a:r>
            <a:r>
              <a:rPr lang="en-IN" sz="1400" dirty="0" err="1">
                <a:solidFill>
                  <a:schemeClr val="bg1"/>
                </a:solidFill>
                <a:latin typeface="Times New Roman" panose="02020603050405020304" pitchFamily="18" charset="0"/>
                <a:cs typeface="Times New Roman" panose="02020603050405020304" pitchFamily="18" charset="0"/>
              </a:rPr>
              <a:t>M.</a:t>
            </a:r>
            <a:r>
              <a:rPr lang="en-IN" sz="1200" dirty="0" err="1">
                <a:solidFill>
                  <a:schemeClr val="bg1"/>
                </a:solidFill>
                <a:latin typeface="Times New Roman" panose="02020603050405020304" pitchFamily="18" charset="0"/>
                <a:cs typeface="Times New Roman" panose="02020603050405020304" pitchFamily="18" charset="0"/>
              </a:rPr>
              <a:t>Tech</a:t>
            </a:r>
            <a:endParaRPr lang="en-IN" sz="1200" dirty="0">
              <a:solidFill>
                <a:schemeClr val="bg1"/>
              </a:solidFill>
              <a:latin typeface="Times New Roman" panose="02020603050405020304" pitchFamily="18" charset="0"/>
              <a:cs typeface="Times New Roman" panose="02020603050405020304" pitchFamily="18" charset="0"/>
            </a:endParaRPr>
          </a:p>
          <a:p>
            <a:pPr algn="ctr"/>
            <a:r>
              <a:rPr lang="en-IN" sz="2000" dirty="0">
                <a:solidFill>
                  <a:schemeClr val="bg1"/>
                </a:solidFill>
                <a:latin typeface="Times New Roman" panose="02020603050405020304" pitchFamily="18" charset="0"/>
                <a:cs typeface="Times New Roman" panose="02020603050405020304" pitchFamily="18" charset="0"/>
              </a:rPr>
              <a:t>Assistant Professor</a:t>
            </a:r>
          </a:p>
          <a:p>
            <a:pPr algn="ct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3D3010B-7594-EA7A-8462-E00F926944EE}"/>
              </a:ext>
            </a:extLst>
          </p:cNvPr>
          <p:cNvSpPr txBox="1"/>
          <p:nvPr/>
        </p:nvSpPr>
        <p:spPr>
          <a:xfrm>
            <a:off x="8360228" y="5362919"/>
            <a:ext cx="3265714" cy="1107996"/>
          </a:xfrm>
          <a:prstGeom prst="rect">
            <a:avLst/>
          </a:prstGeom>
          <a:noFill/>
        </p:spPr>
        <p:txBody>
          <a:bodyPr wrap="square" rtlCol="0">
            <a:spAutoFit/>
          </a:bodyPr>
          <a:lstStyle/>
          <a:p>
            <a:r>
              <a:rPr lang="en-IN" sz="2200" b="1" dirty="0">
                <a:solidFill>
                  <a:schemeClr val="bg1"/>
                </a:solidFill>
                <a:latin typeface="Times New Roman" panose="02020603050405020304" pitchFamily="18" charset="0"/>
                <a:cs typeface="Times New Roman" panose="02020603050405020304" pitchFamily="18" charset="0"/>
              </a:rPr>
              <a:t>                     By</a:t>
            </a:r>
          </a:p>
          <a:p>
            <a:pPr algn="ctr"/>
            <a:r>
              <a:rPr lang="en-IN" sz="2200" b="1" dirty="0">
                <a:solidFill>
                  <a:schemeClr val="bg1">
                    <a:lumMod val="95000"/>
                    <a:lumOff val="5000"/>
                  </a:schemeClr>
                </a:solidFill>
                <a:latin typeface="Times New Roman" panose="02020603050405020304" pitchFamily="18" charset="0"/>
                <a:cs typeface="Times New Roman" panose="02020603050405020304" pitchFamily="18" charset="0"/>
              </a:rPr>
              <a:t>Alluri Sai Lakshmi</a:t>
            </a:r>
            <a:r>
              <a:rPr lang="en-IN" sz="2200" b="1" dirty="0">
                <a:solidFill>
                  <a:schemeClr val="bg1"/>
                </a:solidFill>
                <a:latin typeface="Times New Roman" panose="02020603050405020304" pitchFamily="18" charset="0"/>
                <a:cs typeface="Times New Roman" panose="02020603050405020304" pitchFamily="18" charset="0"/>
              </a:rPr>
              <a:t>	      20KH1A0402</a:t>
            </a:r>
          </a:p>
        </p:txBody>
      </p:sp>
    </p:spTree>
    <p:extLst>
      <p:ext uri="{BB962C8B-B14F-4D97-AF65-F5344CB8AC3E}">
        <p14:creationId xmlns:p14="http://schemas.microsoft.com/office/powerpoint/2010/main" val="1961553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EEEDD0-E18D-9DCB-5012-361141996996}"/>
              </a:ext>
            </a:extLst>
          </p:cNvPr>
          <p:cNvSpPr txBox="1"/>
          <p:nvPr/>
        </p:nvSpPr>
        <p:spPr>
          <a:xfrm>
            <a:off x="4212771" y="644770"/>
            <a:ext cx="3701143"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	</a:t>
            </a:r>
            <a:r>
              <a:rPr lang="en-IN" sz="3200" b="1" dirty="0">
                <a:solidFill>
                  <a:srgbClr val="FF0000"/>
                </a:solidFill>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D9164D48-61B2-3316-E0AE-9D7BF97C6421}"/>
              </a:ext>
            </a:extLst>
          </p:cNvPr>
          <p:cNvSpPr txBox="1"/>
          <p:nvPr/>
        </p:nvSpPr>
        <p:spPr>
          <a:xfrm>
            <a:off x="492839" y="1999957"/>
            <a:ext cx="6165870" cy="2908489"/>
          </a:xfrm>
          <a:prstGeom prst="rect">
            <a:avLst/>
          </a:prstGeom>
          <a:noFill/>
        </p:spPr>
        <p:txBody>
          <a:bodyPr wrap="square" rtlCol="0">
            <a:spAutoFit/>
          </a:bodyPr>
          <a:lstStyle/>
          <a:p>
            <a:pPr algn="just">
              <a:lnSpc>
                <a:spcPct val="150000"/>
              </a:lnSpc>
            </a:pPr>
            <a:r>
              <a:rPr lang="en-US" sz="2200" spc="-25" dirty="0">
                <a:solidFill>
                  <a:schemeClr val="bg1"/>
                </a:solidFill>
                <a:latin typeface="Times New Roman"/>
                <a:cs typeface="Times New Roman"/>
              </a:rPr>
              <a:t>T</a:t>
            </a:r>
            <a:r>
              <a:rPr lang="en-US" sz="2200" spc="5" dirty="0">
                <a:solidFill>
                  <a:schemeClr val="bg1"/>
                </a:solidFill>
                <a:latin typeface="Times New Roman"/>
                <a:cs typeface="Times New Roman"/>
              </a:rPr>
              <a:t>h</a:t>
            </a:r>
            <a:r>
              <a:rPr lang="en-US" sz="2200" dirty="0">
                <a:solidFill>
                  <a:schemeClr val="bg1"/>
                </a:solidFill>
                <a:latin typeface="Times New Roman"/>
                <a:cs typeface="Times New Roman"/>
              </a:rPr>
              <a:t>e</a:t>
            </a:r>
            <a:r>
              <a:rPr lang="en-US" sz="2200" spc="-10" dirty="0">
                <a:solidFill>
                  <a:schemeClr val="bg1"/>
                </a:solidFill>
                <a:latin typeface="Times New Roman"/>
                <a:cs typeface="Times New Roman"/>
              </a:rPr>
              <a:t> </a:t>
            </a:r>
            <a:r>
              <a:rPr lang="en-US" sz="2200" spc="10" dirty="0">
                <a:solidFill>
                  <a:schemeClr val="bg1"/>
                </a:solidFill>
                <a:latin typeface="Times New Roman"/>
                <a:cs typeface="Times New Roman"/>
              </a:rPr>
              <a:t>p</a:t>
            </a:r>
            <a:r>
              <a:rPr lang="en-US" sz="2200" spc="5" dirty="0">
                <a:solidFill>
                  <a:schemeClr val="bg1"/>
                </a:solidFill>
                <a:latin typeface="Times New Roman"/>
                <a:cs typeface="Times New Roman"/>
              </a:rPr>
              <a:t>o</a:t>
            </a:r>
            <a:r>
              <a:rPr lang="en-US" sz="2200" spc="-30" dirty="0">
                <a:solidFill>
                  <a:schemeClr val="bg1"/>
                </a:solidFill>
                <a:latin typeface="Times New Roman"/>
                <a:cs typeface="Times New Roman"/>
              </a:rPr>
              <a:t>w</a:t>
            </a:r>
            <a:r>
              <a:rPr lang="en-US" sz="2200" spc="-10" dirty="0">
                <a:solidFill>
                  <a:schemeClr val="bg1"/>
                </a:solidFill>
                <a:latin typeface="Times New Roman"/>
                <a:cs typeface="Times New Roman"/>
              </a:rPr>
              <a:t>e</a:t>
            </a:r>
            <a:r>
              <a:rPr lang="en-US" sz="2200" dirty="0">
                <a:solidFill>
                  <a:schemeClr val="bg1"/>
                </a:solidFill>
                <a:latin typeface="Times New Roman"/>
                <a:cs typeface="Times New Roman"/>
              </a:rPr>
              <a:t>r</a:t>
            </a:r>
            <a:r>
              <a:rPr lang="en-US" sz="2200" spc="25" dirty="0">
                <a:solidFill>
                  <a:schemeClr val="bg1"/>
                </a:solidFill>
                <a:latin typeface="Times New Roman"/>
                <a:cs typeface="Times New Roman"/>
              </a:rPr>
              <a:t> </a:t>
            </a:r>
            <a:r>
              <a:rPr lang="en-US" sz="2200" spc="5" dirty="0">
                <a:solidFill>
                  <a:schemeClr val="bg1"/>
                </a:solidFill>
                <a:latin typeface="Times New Roman"/>
                <a:cs typeface="Times New Roman"/>
              </a:rPr>
              <a:t>o</a:t>
            </a:r>
            <a:r>
              <a:rPr lang="en-US" sz="2200" dirty="0">
                <a:solidFill>
                  <a:schemeClr val="bg1"/>
                </a:solidFill>
                <a:latin typeface="Times New Roman"/>
                <a:cs typeface="Times New Roman"/>
              </a:rPr>
              <a:t>f</a:t>
            </a:r>
            <a:r>
              <a:rPr lang="en-US" sz="2200" spc="-114" dirty="0">
                <a:solidFill>
                  <a:schemeClr val="bg1"/>
                </a:solidFill>
                <a:latin typeface="Times New Roman"/>
                <a:cs typeface="Times New Roman"/>
              </a:rPr>
              <a:t> </a:t>
            </a:r>
            <a:r>
              <a:rPr lang="en-US" sz="2200" spc="-10" dirty="0">
                <a:solidFill>
                  <a:schemeClr val="bg1"/>
                </a:solidFill>
                <a:latin typeface="Times New Roman"/>
                <a:cs typeface="Times New Roman"/>
              </a:rPr>
              <a:t> </a:t>
            </a:r>
            <a:r>
              <a:rPr lang="en-US" sz="2200" dirty="0">
                <a:solidFill>
                  <a:schemeClr val="bg1"/>
                </a:solidFill>
                <a:latin typeface="Times New Roman"/>
                <a:cs typeface="Times New Roman"/>
              </a:rPr>
              <a:t>I</a:t>
            </a:r>
            <a:r>
              <a:rPr lang="en-US" sz="2200" spc="-10" dirty="0">
                <a:solidFill>
                  <a:schemeClr val="bg1"/>
                </a:solidFill>
                <a:latin typeface="Times New Roman"/>
                <a:cs typeface="Times New Roman"/>
              </a:rPr>
              <a:t>O</a:t>
            </a:r>
            <a:r>
              <a:rPr lang="en-US" sz="2200" dirty="0">
                <a:solidFill>
                  <a:schemeClr val="bg1"/>
                </a:solidFill>
                <a:latin typeface="Times New Roman"/>
                <a:cs typeface="Times New Roman"/>
              </a:rPr>
              <a:t>T</a:t>
            </a:r>
            <a:r>
              <a:rPr lang="en-US" sz="2200" spc="-20" dirty="0">
                <a:solidFill>
                  <a:schemeClr val="bg1"/>
                </a:solidFill>
                <a:latin typeface="Times New Roman"/>
                <a:cs typeface="Times New Roman"/>
              </a:rPr>
              <a:t> </a:t>
            </a:r>
            <a:r>
              <a:rPr lang="en-US" sz="2200" dirty="0">
                <a:solidFill>
                  <a:schemeClr val="bg1"/>
                </a:solidFill>
                <a:latin typeface="Times New Roman"/>
                <a:cs typeface="Times New Roman"/>
              </a:rPr>
              <a:t>is  </a:t>
            </a:r>
            <a:r>
              <a:rPr lang="en-US" sz="2200" spc="-5" dirty="0">
                <a:solidFill>
                  <a:schemeClr val="bg1"/>
                </a:solidFill>
                <a:latin typeface="Times New Roman"/>
                <a:cs typeface="Times New Roman"/>
              </a:rPr>
              <a:t>transforming</a:t>
            </a:r>
            <a:r>
              <a:rPr lang="en-US" sz="2200" spc="15" dirty="0">
                <a:solidFill>
                  <a:schemeClr val="bg1"/>
                </a:solidFill>
                <a:latin typeface="Times New Roman"/>
                <a:cs typeface="Times New Roman"/>
              </a:rPr>
              <a:t> </a:t>
            </a:r>
            <a:r>
              <a:rPr lang="en-US" sz="2200" spc="-5" dirty="0">
                <a:solidFill>
                  <a:schemeClr val="bg1"/>
                </a:solidFill>
                <a:latin typeface="Times New Roman"/>
                <a:cs typeface="Times New Roman"/>
              </a:rPr>
              <a:t>agriculture </a:t>
            </a:r>
            <a:r>
              <a:rPr lang="en-US" sz="2200" dirty="0">
                <a:solidFill>
                  <a:schemeClr val="bg1"/>
                </a:solidFill>
                <a:latin typeface="Times New Roman"/>
                <a:cs typeface="Times New Roman"/>
              </a:rPr>
              <a:t>into</a:t>
            </a:r>
            <a:r>
              <a:rPr lang="en-US" sz="2200" spc="-30" dirty="0">
                <a:solidFill>
                  <a:schemeClr val="bg1"/>
                </a:solidFill>
                <a:latin typeface="Times New Roman"/>
                <a:cs typeface="Times New Roman"/>
              </a:rPr>
              <a:t> </a:t>
            </a:r>
            <a:r>
              <a:rPr lang="en-US" sz="2200" dirty="0">
                <a:solidFill>
                  <a:schemeClr val="bg1"/>
                </a:solidFill>
                <a:latin typeface="Times New Roman"/>
                <a:cs typeface="Times New Roman"/>
              </a:rPr>
              <a:t>a</a:t>
            </a:r>
            <a:r>
              <a:rPr lang="en-US" sz="2200" spc="20" dirty="0">
                <a:solidFill>
                  <a:schemeClr val="bg1"/>
                </a:solidFill>
                <a:latin typeface="Times New Roman"/>
                <a:cs typeface="Times New Roman"/>
              </a:rPr>
              <a:t> </a:t>
            </a:r>
            <a:r>
              <a:rPr lang="en-US" sz="2200" spc="-15" dirty="0">
                <a:solidFill>
                  <a:schemeClr val="bg1"/>
                </a:solidFill>
                <a:latin typeface="Times New Roman"/>
                <a:cs typeface="Times New Roman"/>
              </a:rPr>
              <a:t>smart </a:t>
            </a:r>
            <a:r>
              <a:rPr lang="en-US" sz="2200" spc="-10" dirty="0">
                <a:solidFill>
                  <a:schemeClr val="bg1"/>
                </a:solidFill>
                <a:latin typeface="Times New Roman"/>
                <a:cs typeface="Times New Roman"/>
              </a:rPr>
              <a:t> </a:t>
            </a:r>
            <a:r>
              <a:rPr lang="en-US" sz="2200" spc="-5" dirty="0">
                <a:solidFill>
                  <a:schemeClr val="bg1"/>
                </a:solidFill>
                <a:latin typeface="Times New Roman"/>
                <a:cs typeface="Times New Roman"/>
              </a:rPr>
              <a:t>and</a:t>
            </a:r>
            <a:r>
              <a:rPr lang="en-US" sz="2200" spc="-15" dirty="0">
                <a:solidFill>
                  <a:schemeClr val="bg1"/>
                </a:solidFill>
                <a:latin typeface="Times New Roman"/>
                <a:cs typeface="Times New Roman"/>
              </a:rPr>
              <a:t> </a:t>
            </a:r>
            <a:r>
              <a:rPr lang="en-US" sz="2200" spc="-10" dirty="0">
                <a:solidFill>
                  <a:schemeClr val="bg1"/>
                </a:solidFill>
                <a:latin typeface="Times New Roman"/>
                <a:cs typeface="Times New Roman"/>
              </a:rPr>
              <a:t>efficient</a:t>
            </a:r>
            <a:r>
              <a:rPr lang="en-US" sz="2200" spc="25" dirty="0">
                <a:solidFill>
                  <a:schemeClr val="bg1"/>
                </a:solidFill>
                <a:latin typeface="Times New Roman"/>
                <a:cs typeface="Times New Roman"/>
              </a:rPr>
              <a:t> </a:t>
            </a:r>
            <a:r>
              <a:rPr lang="en-US" sz="2200" spc="-20" dirty="0">
                <a:solidFill>
                  <a:schemeClr val="bg1"/>
                </a:solidFill>
                <a:latin typeface="Times New Roman"/>
                <a:cs typeface="Times New Roman"/>
              </a:rPr>
              <a:t>industry.</a:t>
            </a:r>
            <a:r>
              <a:rPr lang="en-US" sz="2200" dirty="0">
                <a:solidFill>
                  <a:schemeClr val="bg1"/>
                </a:solidFill>
                <a:latin typeface="Times New Roman"/>
                <a:cs typeface="Times New Roman"/>
              </a:rPr>
              <a:t> </a:t>
            </a:r>
            <a:r>
              <a:rPr lang="en-US" sz="2200" spc="-5" dirty="0">
                <a:solidFill>
                  <a:schemeClr val="bg1"/>
                </a:solidFill>
                <a:latin typeface="Times New Roman"/>
                <a:cs typeface="Times New Roman"/>
              </a:rPr>
              <a:t>Embracing</a:t>
            </a:r>
            <a:r>
              <a:rPr lang="en-US" sz="2200" spc="20" dirty="0">
                <a:solidFill>
                  <a:schemeClr val="bg1"/>
                </a:solidFill>
                <a:latin typeface="Times New Roman"/>
                <a:cs typeface="Times New Roman"/>
              </a:rPr>
              <a:t> </a:t>
            </a:r>
            <a:r>
              <a:rPr lang="en-US" sz="2200" dirty="0">
                <a:solidFill>
                  <a:schemeClr val="bg1"/>
                </a:solidFill>
                <a:latin typeface="Times New Roman"/>
                <a:cs typeface="Times New Roman"/>
              </a:rPr>
              <a:t>these </a:t>
            </a:r>
            <a:r>
              <a:rPr lang="en-US" sz="2200" spc="-434" dirty="0">
                <a:solidFill>
                  <a:schemeClr val="bg1"/>
                </a:solidFill>
                <a:latin typeface="Times New Roman"/>
                <a:cs typeface="Times New Roman"/>
              </a:rPr>
              <a:t> </a:t>
            </a:r>
            <a:r>
              <a:rPr lang="en-US" sz="2200" dirty="0">
                <a:solidFill>
                  <a:schemeClr val="bg1"/>
                </a:solidFill>
                <a:latin typeface="Times New Roman"/>
                <a:cs typeface="Times New Roman"/>
              </a:rPr>
              <a:t>technologies </a:t>
            </a:r>
            <a:r>
              <a:rPr lang="en-US" sz="2200" spc="-10" dirty="0">
                <a:solidFill>
                  <a:schemeClr val="bg1"/>
                </a:solidFill>
                <a:latin typeface="Times New Roman"/>
                <a:cs typeface="Times New Roman"/>
              </a:rPr>
              <a:t>can </a:t>
            </a:r>
            <a:r>
              <a:rPr lang="en-US" sz="2200" spc="-5" dirty="0">
                <a:solidFill>
                  <a:schemeClr val="bg1"/>
                </a:solidFill>
                <a:latin typeface="Times New Roman"/>
                <a:cs typeface="Times New Roman"/>
              </a:rPr>
              <a:t>lead </a:t>
            </a:r>
            <a:r>
              <a:rPr lang="en-US" sz="2200" dirty="0">
                <a:solidFill>
                  <a:schemeClr val="bg1"/>
                </a:solidFill>
                <a:latin typeface="Times New Roman"/>
                <a:cs typeface="Times New Roman"/>
              </a:rPr>
              <a:t>to </a:t>
            </a:r>
            <a:r>
              <a:rPr lang="en-US" sz="2200" spc="-5" dirty="0">
                <a:solidFill>
                  <a:schemeClr val="bg1"/>
                </a:solidFill>
                <a:latin typeface="Times New Roman"/>
                <a:cs typeface="Times New Roman"/>
              </a:rPr>
              <a:t>improved </a:t>
            </a:r>
            <a:r>
              <a:rPr lang="en-US" sz="2200" dirty="0">
                <a:solidFill>
                  <a:schemeClr val="bg1"/>
                </a:solidFill>
                <a:latin typeface="Times New Roman"/>
                <a:cs typeface="Times New Roman"/>
              </a:rPr>
              <a:t> </a:t>
            </a:r>
            <a:r>
              <a:rPr lang="en-US" sz="2200" spc="-15" dirty="0">
                <a:solidFill>
                  <a:schemeClr val="bg1"/>
                </a:solidFill>
                <a:latin typeface="Times New Roman"/>
                <a:cs typeface="Times New Roman"/>
              </a:rPr>
              <a:t>productivity, </a:t>
            </a:r>
            <a:r>
              <a:rPr lang="en-US" sz="2200" dirty="0">
                <a:solidFill>
                  <a:schemeClr val="bg1"/>
                </a:solidFill>
                <a:latin typeface="Times New Roman"/>
                <a:cs typeface="Times New Roman"/>
              </a:rPr>
              <a:t>sustainable </a:t>
            </a:r>
            <a:r>
              <a:rPr lang="en-US" sz="2200" spc="-5" dirty="0">
                <a:solidFill>
                  <a:schemeClr val="bg1"/>
                </a:solidFill>
                <a:latin typeface="Times New Roman"/>
                <a:cs typeface="Times New Roman"/>
              </a:rPr>
              <a:t>practices and </a:t>
            </a:r>
            <a:r>
              <a:rPr lang="en-US" sz="2200" dirty="0">
                <a:solidFill>
                  <a:schemeClr val="bg1"/>
                </a:solidFill>
                <a:latin typeface="Times New Roman"/>
                <a:cs typeface="Times New Roman"/>
              </a:rPr>
              <a:t>a </a:t>
            </a:r>
            <a:r>
              <a:rPr lang="en-US" sz="2200" spc="-434" dirty="0">
                <a:solidFill>
                  <a:schemeClr val="bg1"/>
                </a:solidFill>
                <a:latin typeface="Times New Roman"/>
                <a:cs typeface="Times New Roman"/>
              </a:rPr>
              <a:t> </a:t>
            </a:r>
            <a:r>
              <a:rPr lang="en-US" sz="2200" dirty="0">
                <a:solidFill>
                  <a:schemeClr val="bg1"/>
                </a:solidFill>
                <a:latin typeface="Times New Roman"/>
                <a:cs typeface="Times New Roman"/>
              </a:rPr>
              <a:t>brighter</a:t>
            </a:r>
            <a:r>
              <a:rPr lang="en-US" sz="2200" spc="-30" dirty="0">
                <a:solidFill>
                  <a:schemeClr val="bg1"/>
                </a:solidFill>
                <a:latin typeface="Times New Roman"/>
                <a:cs typeface="Times New Roman"/>
              </a:rPr>
              <a:t> </a:t>
            </a:r>
            <a:r>
              <a:rPr lang="en-US" sz="2200" spc="-5" dirty="0">
                <a:solidFill>
                  <a:schemeClr val="bg1"/>
                </a:solidFill>
                <a:latin typeface="Times New Roman"/>
                <a:cs typeface="Times New Roman"/>
              </a:rPr>
              <a:t>future for</a:t>
            </a:r>
            <a:r>
              <a:rPr lang="en-US" sz="2200" spc="5" dirty="0">
                <a:solidFill>
                  <a:schemeClr val="bg1"/>
                </a:solidFill>
                <a:latin typeface="Times New Roman"/>
                <a:cs typeface="Times New Roman"/>
              </a:rPr>
              <a:t> </a:t>
            </a:r>
            <a:r>
              <a:rPr lang="en-US" sz="2200" spc="-10" dirty="0">
                <a:solidFill>
                  <a:schemeClr val="bg1"/>
                </a:solidFill>
                <a:latin typeface="Times New Roman"/>
                <a:cs typeface="Times New Roman"/>
              </a:rPr>
              <a:t>farming</a:t>
            </a:r>
            <a:r>
              <a:rPr lang="en-US" sz="2000" spc="-10" dirty="0">
                <a:solidFill>
                  <a:schemeClr val="bg1"/>
                </a:solidFill>
                <a:latin typeface="Times New Roman"/>
                <a:cs typeface="Times New Roman"/>
              </a:rPr>
              <a:t>.</a:t>
            </a:r>
            <a:endParaRPr lang="en-US" sz="2000" dirty="0">
              <a:solidFill>
                <a:schemeClr val="bg1"/>
              </a:solidFill>
              <a:latin typeface="Times New Roman"/>
              <a:cs typeface="Times New Roman"/>
            </a:endParaRPr>
          </a:p>
          <a:p>
            <a:endParaRPr lang="en-IN" dirty="0"/>
          </a:p>
        </p:txBody>
      </p:sp>
      <p:pic>
        <p:nvPicPr>
          <p:cNvPr id="4" name="object 4">
            <a:extLst>
              <a:ext uri="{FF2B5EF4-FFF2-40B4-BE49-F238E27FC236}">
                <a16:creationId xmlns:a16="http://schemas.microsoft.com/office/drawing/2014/main" id="{23C3463F-1134-1900-BFAC-62A5CFA70156}"/>
              </a:ext>
            </a:extLst>
          </p:cNvPr>
          <p:cNvPicPr/>
          <p:nvPr/>
        </p:nvPicPr>
        <p:blipFill>
          <a:blip r:embed="rId2" cstate="print"/>
          <a:stretch>
            <a:fillRect/>
          </a:stretch>
        </p:blipFill>
        <p:spPr>
          <a:xfrm>
            <a:off x="6658709" y="965140"/>
            <a:ext cx="5751005" cy="5273038"/>
          </a:xfrm>
          <a:prstGeom prst="rect">
            <a:avLst/>
          </a:prstGeom>
        </p:spPr>
      </p:pic>
    </p:spTree>
    <p:extLst>
      <p:ext uri="{BB962C8B-B14F-4D97-AF65-F5344CB8AC3E}">
        <p14:creationId xmlns:p14="http://schemas.microsoft.com/office/powerpoint/2010/main" val="3283958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3D40E7-D1DB-C7F7-209E-17AEB06DC5C0}"/>
              </a:ext>
            </a:extLst>
          </p:cNvPr>
          <p:cNvSpPr txBox="1"/>
          <p:nvPr/>
        </p:nvSpPr>
        <p:spPr>
          <a:xfrm>
            <a:off x="4439039" y="2883877"/>
            <a:ext cx="3940118" cy="830997"/>
          </a:xfrm>
          <a:prstGeom prst="rect">
            <a:avLst/>
          </a:prstGeom>
          <a:noFill/>
        </p:spPr>
        <p:txBody>
          <a:bodyPr wrap="none" rtlCol="0">
            <a:spAutoFit/>
          </a:bodyPr>
          <a:lstStyle/>
          <a:p>
            <a:r>
              <a:rPr lang="en-IN" sz="4800" b="1"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657612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C8F166-0F4C-BDAA-E8D6-10AFD32CBC21}"/>
              </a:ext>
            </a:extLst>
          </p:cNvPr>
          <p:cNvSpPr txBox="1"/>
          <p:nvPr/>
        </p:nvSpPr>
        <p:spPr>
          <a:xfrm>
            <a:off x="386862" y="781662"/>
            <a:ext cx="2520461" cy="584775"/>
          </a:xfrm>
          <a:prstGeom prst="rect">
            <a:avLst/>
          </a:prstGeom>
          <a:noFill/>
        </p:spPr>
        <p:txBody>
          <a:bodyPr wrap="square" rtlCol="0">
            <a:spAutoFit/>
          </a:bodyPr>
          <a:lstStyle/>
          <a:p>
            <a:r>
              <a:rPr lang="en-IN" sz="3200" b="1" dirty="0">
                <a:solidFill>
                  <a:srgbClr val="FF0000"/>
                </a:solidFill>
                <a:latin typeface="Times New Roman" panose="02020603050405020304" pitchFamily="18" charset="0"/>
                <a:cs typeface="Times New Roman" panose="02020603050405020304" pitchFamily="18" charset="0"/>
              </a:rPr>
              <a:t>CONTENTS</a:t>
            </a:r>
          </a:p>
        </p:txBody>
      </p:sp>
      <p:sp>
        <p:nvSpPr>
          <p:cNvPr id="4" name="TextBox 3">
            <a:extLst>
              <a:ext uri="{FF2B5EF4-FFF2-40B4-BE49-F238E27FC236}">
                <a16:creationId xmlns:a16="http://schemas.microsoft.com/office/drawing/2014/main" id="{945BCE16-FD32-4EDB-BE23-D40A90A3DC87}"/>
              </a:ext>
            </a:extLst>
          </p:cNvPr>
          <p:cNvSpPr txBox="1"/>
          <p:nvPr/>
        </p:nvSpPr>
        <p:spPr>
          <a:xfrm>
            <a:off x="386861" y="1748025"/>
            <a:ext cx="3140109" cy="452431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200" dirty="0">
                <a:solidFill>
                  <a:schemeClr val="bg1"/>
                </a:solidFill>
                <a:latin typeface="Times New Roman" panose="02020603050405020304" pitchFamily="18" charset="0"/>
                <a:cs typeface="Times New Roman" panose="02020603050405020304" pitchFamily="18" charset="0"/>
              </a:rPr>
              <a:t>Executive Summary</a:t>
            </a:r>
          </a:p>
          <a:p>
            <a:pPr marL="342900" indent="-342900">
              <a:lnSpc>
                <a:spcPct val="150000"/>
              </a:lnSpc>
              <a:buFont typeface="Arial" panose="020B0604020202020204" pitchFamily="34" charset="0"/>
              <a:buChar char="•"/>
            </a:pPr>
            <a:r>
              <a:rPr lang="en-IN" sz="2200" dirty="0">
                <a:solidFill>
                  <a:schemeClr val="bg1"/>
                </a:solidFill>
                <a:latin typeface="Times New Roman" panose="02020603050405020304" pitchFamily="18" charset="0"/>
                <a:cs typeface="Times New Roman" panose="02020603050405020304" pitchFamily="18" charset="0"/>
              </a:rPr>
              <a:t>About Community</a:t>
            </a:r>
          </a:p>
          <a:p>
            <a:pPr marL="342900" indent="-342900">
              <a:lnSpc>
                <a:spcPct val="150000"/>
              </a:lnSpc>
              <a:buFont typeface="Arial" panose="020B0604020202020204" pitchFamily="34" charset="0"/>
              <a:buChar char="•"/>
            </a:pPr>
            <a:r>
              <a:rPr lang="en-IN" sz="2200" dirty="0">
                <a:solidFill>
                  <a:schemeClr val="bg1"/>
                </a:solidFill>
                <a:latin typeface="Times New Roman" panose="02020603050405020304" pitchFamily="18" charset="0"/>
                <a:cs typeface="Times New Roman" panose="02020603050405020304" pitchFamily="18" charset="0"/>
              </a:rPr>
              <a:t>Activities</a:t>
            </a:r>
          </a:p>
          <a:p>
            <a:pPr marL="342900" indent="-342900">
              <a:lnSpc>
                <a:spcPct val="150000"/>
              </a:lnSpc>
              <a:buFont typeface="Arial" panose="020B0604020202020204" pitchFamily="34" charset="0"/>
              <a:buChar char="•"/>
            </a:pPr>
            <a:r>
              <a:rPr lang="en-IN" sz="2200" dirty="0">
                <a:solidFill>
                  <a:schemeClr val="bg1"/>
                </a:solidFill>
                <a:latin typeface="Times New Roman" panose="02020603050405020304" pitchFamily="18" charset="0"/>
                <a:cs typeface="Times New Roman" panose="02020603050405020304" pitchFamily="18" charset="0"/>
              </a:rPr>
              <a:t>Introduction to IOT</a:t>
            </a:r>
          </a:p>
          <a:p>
            <a:pPr marL="342900" indent="-342900">
              <a:lnSpc>
                <a:spcPct val="150000"/>
              </a:lnSpc>
              <a:buFont typeface="Arial" panose="020B0604020202020204" pitchFamily="34" charset="0"/>
              <a:buChar char="•"/>
            </a:pPr>
            <a:r>
              <a:rPr lang="en-IN" sz="2200" dirty="0">
                <a:solidFill>
                  <a:schemeClr val="bg1"/>
                </a:solidFill>
                <a:latin typeface="Times New Roman" panose="02020603050405020304" pitchFamily="18" charset="0"/>
                <a:cs typeface="Times New Roman" panose="02020603050405020304" pitchFamily="18" charset="0"/>
              </a:rPr>
              <a:t>Using of IOT</a:t>
            </a:r>
          </a:p>
          <a:p>
            <a:pPr marL="342900" indent="-342900">
              <a:lnSpc>
                <a:spcPct val="150000"/>
              </a:lnSpc>
              <a:buFont typeface="Arial" panose="020B0604020202020204" pitchFamily="34" charset="0"/>
              <a:buChar char="•"/>
            </a:pPr>
            <a:r>
              <a:rPr lang="en-IN" sz="2200" dirty="0">
                <a:solidFill>
                  <a:schemeClr val="bg1"/>
                </a:solidFill>
                <a:latin typeface="Times New Roman" panose="02020603050405020304" pitchFamily="18" charset="0"/>
                <a:cs typeface="Times New Roman" panose="02020603050405020304" pitchFamily="18" charset="0"/>
              </a:rPr>
              <a:t>Mini Project</a:t>
            </a:r>
          </a:p>
          <a:p>
            <a:pPr marL="342900" indent="-342900">
              <a:lnSpc>
                <a:spcPct val="150000"/>
              </a:lnSpc>
              <a:buFont typeface="Arial" panose="020B0604020202020204" pitchFamily="34" charset="0"/>
              <a:buChar char="•"/>
            </a:pPr>
            <a:r>
              <a:rPr lang="en-IN" sz="2200" dirty="0">
                <a:solidFill>
                  <a:schemeClr val="bg1"/>
                </a:solidFill>
                <a:latin typeface="Times New Roman" panose="02020603050405020304" pitchFamily="18" charset="0"/>
                <a:cs typeface="Times New Roman" panose="02020603050405020304" pitchFamily="18" charset="0"/>
              </a:rPr>
              <a:t>Conclusion</a:t>
            </a:r>
          </a:p>
          <a:p>
            <a:pPr marL="342900" indent="-342900">
              <a:lnSpc>
                <a:spcPct val="150000"/>
              </a:lnSpc>
              <a:buFont typeface="Arial" panose="020B0604020202020204" pitchFamily="34" charset="0"/>
              <a:buChar char="•"/>
            </a:pPr>
            <a:r>
              <a:rPr lang="en-IN" sz="2200" dirty="0">
                <a:solidFill>
                  <a:schemeClr val="bg1"/>
                </a:solidFill>
                <a:latin typeface="Times New Roman" panose="02020603050405020304" pitchFamily="18" charset="0"/>
                <a:cs typeface="Times New Roman" panose="02020603050405020304" pitchFamily="18" charset="0"/>
              </a:rPr>
              <a:t>Photos</a:t>
            </a:r>
          </a:p>
          <a:p>
            <a:endParaRPr lang="en-IN" sz="2400" dirty="0"/>
          </a:p>
        </p:txBody>
      </p:sp>
    </p:spTree>
    <p:extLst>
      <p:ext uri="{BB962C8B-B14F-4D97-AF65-F5344CB8AC3E}">
        <p14:creationId xmlns:p14="http://schemas.microsoft.com/office/powerpoint/2010/main" val="1048159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379137-AEE4-3C5F-E908-0BEF866C40E5}"/>
              </a:ext>
            </a:extLst>
          </p:cNvPr>
          <p:cNvSpPr txBox="1"/>
          <p:nvPr/>
        </p:nvSpPr>
        <p:spPr>
          <a:xfrm>
            <a:off x="328243" y="187570"/>
            <a:ext cx="11535507" cy="584775"/>
          </a:xfrm>
          <a:prstGeom prst="rect">
            <a:avLst/>
          </a:prstGeom>
          <a:noFill/>
        </p:spPr>
        <p:txBody>
          <a:bodyPr wrap="square" rtlCol="0">
            <a:spAutoFit/>
          </a:bodyPr>
          <a:lstStyle/>
          <a:p>
            <a:pPr algn="ctr"/>
            <a:r>
              <a:rPr lang="en-IN" sz="3200" b="1" dirty="0">
                <a:solidFill>
                  <a:srgbClr val="FF0000"/>
                </a:solidFill>
                <a:latin typeface="Times New Roman" panose="02020603050405020304" pitchFamily="18" charset="0"/>
                <a:cs typeface="Times New Roman" panose="02020603050405020304" pitchFamily="18" charset="0"/>
              </a:rPr>
              <a:t>EXECUTIVE SUMMARY</a:t>
            </a:r>
          </a:p>
        </p:txBody>
      </p:sp>
      <p:sp>
        <p:nvSpPr>
          <p:cNvPr id="3" name="TextBox 2">
            <a:extLst>
              <a:ext uri="{FF2B5EF4-FFF2-40B4-BE49-F238E27FC236}">
                <a16:creationId xmlns:a16="http://schemas.microsoft.com/office/drawing/2014/main" id="{C5CBBBCD-DD20-671F-BCD7-9010BFF8D7C7}"/>
              </a:ext>
            </a:extLst>
          </p:cNvPr>
          <p:cNvSpPr txBox="1"/>
          <p:nvPr/>
        </p:nvSpPr>
        <p:spPr>
          <a:xfrm>
            <a:off x="658365" y="901299"/>
            <a:ext cx="10959200" cy="2240485"/>
          </a:xfrm>
          <a:prstGeom prst="rect">
            <a:avLst/>
          </a:prstGeom>
          <a:noFill/>
        </p:spPr>
        <p:txBody>
          <a:bodyPr wrap="square" rtlCol="0">
            <a:spAutoFit/>
          </a:bodyPr>
          <a:lstStyle/>
          <a:p>
            <a:pPr marL="86995" marR="8255" indent="-6350" algn="just">
              <a:lnSpc>
                <a:spcPct val="150000"/>
              </a:lnSpc>
              <a:spcAft>
                <a:spcPts val="380"/>
              </a:spcAft>
            </a:pPr>
            <a:r>
              <a:rPr lang="en-US" sz="2200" kern="100" dirty="0">
                <a:solidFill>
                  <a:srgbClr val="000000"/>
                </a:solidFill>
                <a:effectLst/>
                <a:latin typeface="Times New Roman" panose="02020603050405020304" pitchFamily="18" charset="0"/>
              </a:rPr>
              <a:t>The report is about my Internship at Under </a:t>
            </a:r>
            <a:r>
              <a:rPr lang="en-US" sz="2200" kern="100" dirty="0" err="1">
                <a:solidFill>
                  <a:srgbClr val="000000"/>
                </a:solidFill>
                <a:effectLst/>
                <a:latin typeface="Times New Roman" panose="02020603050405020304" pitchFamily="18" charset="0"/>
              </a:rPr>
              <a:t>SkillDzire</a:t>
            </a:r>
            <a:r>
              <a:rPr lang="en-US" sz="2200" kern="100" dirty="0">
                <a:solidFill>
                  <a:srgbClr val="000000"/>
                </a:solidFill>
                <a:effectLst/>
                <a:latin typeface="Times New Roman" panose="02020603050405020304" pitchFamily="18" charset="0"/>
              </a:rPr>
              <a:t> for 240 Hours. Organized By </a:t>
            </a:r>
            <a:r>
              <a:rPr lang="en-US" sz="2200" kern="100" dirty="0" err="1">
                <a:solidFill>
                  <a:srgbClr val="000000"/>
                </a:solidFill>
                <a:effectLst/>
                <a:latin typeface="Times New Roman" panose="02020603050405020304" pitchFamily="18" charset="0"/>
              </a:rPr>
              <a:t>SkillDzire</a:t>
            </a:r>
            <a:r>
              <a:rPr lang="en-US" sz="2200" kern="100" dirty="0">
                <a:solidFill>
                  <a:srgbClr val="000000"/>
                </a:solidFill>
                <a:effectLst/>
                <a:latin typeface="Times New Roman" panose="02020603050405020304" pitchFamily="18" charset="0"/>
              </a:rPr>
              <a:t> in collaboration with Andhra Pradesh State Council of Higher Education. In this Comprehensive Report, I have discussed in details about Internet Of Things.</a:t>
            </a:r>
            <a:r>
              <a:rPr lang="en-US" sz="2000" kern="100" dirty="0">
                <a:solidFill>
                  <a:srgbClr val="000000"/>
                </a:solidFill>
                <a:effectLst/>
                <a:latin typeface="Times New Roman" panose="02020603050405020304" pitchFamily="18" charset="0"/>
              </a:rPr>
              <a:t> </a:t>
            </a:r>
          </a:p>
          <a:p>
            <a:pPr marL="0" marR="0" indent="0" algn="l">
              <a:lnSpc>
                <a:spcPct val="107000"/>
              </a:lnSpc>
              <a:spcAft>
                <a:spcPts val="0"/>
              </a:spcAft>
            </a:pPr>
            <a:r>
              <a:rPr lang="en-US" sz="1800" kern="100" dirty="0">
                <a:solidFill>
                  <a:srgbClr val="000000"/>
                </a:solidFill>
                <a:effectLst/>
                <a:latin typeface="Times New Roman" panose="02020603050405020304" pitchFamily="18" charset="0"/>
              </a:rPr>
              <a:t> </a:t>
            </a:r>
          </a:p>
          <a:p>
            <a:endParaRPr lang="en-IN" dirty="0"/>
          </a:p>
        </p:txBody>
      </p:sp>
      <p:sp>
        <p:nvSpPr>
          <p:cNvPr id="4" name="TextBox 3">
            <a:extLst>
              <a:ext uri="{FF2B5EF4-FFF2-40B4-BE49-F238E27FC236}">
                <a16:creationId xmlns:a16="http://schemas.microsoft.com/office/drawing/2014/main" id="{2906BEFE-4E07-993C-DF3F-0F3BDDAF1578}"/>
              </a:ext>
            </a:extLst>
          </p:cNvPr>
          <p:cNvSpPr txBox="1"/>
          <p:nvPr/>
        </p:nvSpPr>
        <p:spPr>
          <a:xfrm>
            <a:off x="631371" y="2187649"/>
            <a:ext cx="10875265" cy="5897640"/>
          </a:xfrm>
          <a:prstGeom prst="rect">
            <a:avLst/>
          </a:prstGeom>
          <a:noFill/>
        </p:spPr>
        <p:txBody>
          <a:bodyPr wrap="square" rtlCol="0">
            <a:spAutoFit/>
          </a:bodyPr>
          <a:lstStyle/>
          <a:p>
            <a:pPr marR="8255" lvl="0" algn="just">
              <a:lnSpc>
                <a:spcPct val="149000"/>
              </a:lnSpc>
              <a:spcAft>
                <a:spcPts val="15"/>
              </a:spcAft>
              <a:buClr>
                <a:srgbClr val="000000"/>
              </a:buClr>
            </a:pPr>
            <a:r>
              <a:rPr lang="en-US" sz="2800" kern="100" dirty="0">
                <a:solidFill>
                  <a:srgbClr val="FF0000"/>
                </a:solidFill>
                <a:effectLst/>
                <a:uFill>
                  <a:solidFill>
                    <a:srgbClr val="000000"/>
                  </a:solidFill>
                </a:uFill>
                <a:latin typeface="Times New Roman" panose="02020603050405020304" pitchFamily="18" charset="0"/>
              </a:rPr>
              <a:t>LEARNING OBJECTIVES</a:t>
            </a:r>
          </a:p>
          <a:p>
            <a:pPr marL="457200" marR="8255" lvl="0" indent="-457200" algn="just">
              <a:lnSpc>
                <a:spcPct val="150000"/>
              </a:lnSpc>
              <a:spcAft>
                <a:spcPts val="15"/>
              </a:spcAft>
              <a:buClr>
                <a:srgbClr val="000000"/>
              </a:buClr>
              <a:buAutoNum type="arabicPeriod"/>
            </a:pPr>
            <a:r>
              <a:rPr lang="en-US" sz="2200" kern="100" dirty="0">
                <a:solidFill>
                  <a:srgbClr val="000000"/>
                </a:solidFill>
                <a:effectLst/>
                <a:uFill>
                  <a:solidFill>
                    <a:srgbClr val="000000"/>
                  </a:solidFill>
                </a:uFill>
                <a:latin typeface="Times New Roman" panose="02020603050405020304" pitchFamily="18" charset="0"/>
              </a:rPr>
              <a:t>Mastery of IOT Concepts: To develop a comprehensive understanding of fundamental principles, architectures, and technologies underlying IOT design and implementation. </a:t>
            </a:r>
          </a:p>
          <a:p>
            <a:pPr marL="457200" marR="8255" lvl="0" indent="-457200" algn="just">
              <a:lnSpc>
                <a:spcPct val="150000"/>
              </a:lnSpc>
              <a:spcAft>
                <a:spcPts val="15"/>
              </a:spcAft>
              <a:buClr>
                <a:srgbClr val="000000"/>
              </a:buClr>
              <a:buAutoNum type="arabicPeriod"/>
            </a:pPr>
            <a:r>
              <a:rPr lang="en-US" sz="2200" kern="100" dirty="0">
                <a:solidFill>
                  <a:srgbClr val="000000"/>
                </a:solidFill>
                <a:effectLst/>
                <a:uFill>
                  <a:solidFill>
                    <a:srgbClr val="000000"/>
                  </a:solidFill>
                </a:uFill>
                <a:latin typeface="Times New Roman" panose="02020603050405020304" pitchFamily="18" charset="0"/>
              </a:rPr>
              <a:t>Practical Application Skills: To gain hands-on experience in developing, programming, and testing through real-world projects and applications</a:t>
            </a:r>
            <a:r>
              <a:rPr lang="en-US" sz="2000" kern="100" dirty="0">
                <a:solidFill>
                  <a:srgbClr val="000000"/>
                </a:solidFill>
                <a:effectLst/>
                <a:uFill>
                  <a:solidFill>
                    <a:srgbClr val="000000"/>
                  </a:solidFill>
                </a:uFill>
                <a:latin typeface="Times New Roman" panose="02020603050405020304" pitchFamily="18" charset="0"/>
              </a:rPr>
              <a:t>. </a:t>
            </a:r>
          </a:p>
          <a:p>
            <a:pPr marR="8255" lvl="0" algn="just">
              <a:lnSpc>
                <a:spcPct val="149000"/>
              </a:lnSpc>
              <a:spcAft>
                <a:spcPts val="15"/>
              </a:spcAft>
              <a:buClr>
                <a:srgbClr val="000000"/>
              </a:buClr>
            </a:pPr>
            <a:r>
              <a:rPr lang="en-US" sz="2800" b="1" kern="100" dirty="0">
                <a:solidFill>
                  <a:srgbClr val="FF0000"/>
                </a:solidFill>
                <a:uFill>
                  <a:solidFill>
                    <a:srgbClr val="000000"/>
                  </a:solidFill>
                </a:uFill>
                <a:latin typeface="Times New Roman" panose="02020603050405020304" pitchFamily="18" charset="0"/>
              </a:rPr>
              <a:t> </a:t>
            </a:r>
            <a:r>
              <a:rPr lang="en-US" sz="2800" kern="100" dirty="0">
                <a:solidFill>
                  <a:srgbClr val="FF0000"/>
                </a:solidFill>
                <a:uFill>
                  <a:solidFill>
                    <a:srgbClr val="000000"/>
                  </a:solidFill>
                </a:uFill>
                <a:latin typeface="Times New Roman" panose="02020603050405020304" pitchFamily="18" charset="0"/>
              </a:rPr>
              <a:t>OUTCOMES</a:t>
            </a:r>
            <a:endParaRPr lang="en-US" sz="2800" kern="100" dirty="0">
              <a:solidFill>
                <a:srgbClr val="FF0000"/>
              </a:solidFill>
              <a:effectLst/>
              <a:uFill>
                <a:solidFill>
                  <a:srgbClr val="000000"/>
                </a:solidFill>
              </a:uFill>
              <a:latin typeface="Times New Roman" panose="02020603050405020304" pitchFamily="18" charset="0"/>
            </a:endParaRPr>
          </a:p>
          <a:p>
            <a:pPr marL="342900" marR="8255" lvl="0" indent="-342900" algn="just">
              <a:lnSpc>
                <a:spcPct val="150000"/>
              </a:lnSpc>
              <a:spcAft>
                <a:spcPts val="640"/>
              </a:spcAft>
              <a:buClr>
                <a:srgbClr val="000000"/>
              </a:buClr>
              <a:buFont typeface="Arial" panose="020B0604020202020204" pitchFamily="34" charset="0"/>
              <a:buChar char="•"/>
            </a:pPr>
            <a:r>
              <a:rPr lang="en-US" sz="2200" kern="100" dirty="0">
                <a:solidFill>
                  <a:srgbClr val="000000"/>
                </a:solidFill>
                <a:effectLst/>
                <a:uFill>
                  <a:solidFill>
                    <a:srgbClr val="000000"/>
                  </a:solidFill>
                </a:uFill>
                <a:latin typeface="Times New Roman" panose="02020603050405020304" pitchFamily="18" charset="0"/>
              </a:rPr>
              <a:t>Proficiency in IOT  Development </a:t>
            </a:r>
          </a:p>
          <a:p>
            <a:pPr marL="342900" marR="8255" lvl="0" indent="-342900" algn="just">
              <a:lnSpc>
                <a:spcPct val="150000"/>
              </a:lnSpc>
              <a:spcAft>
                <a:spcPts val="640"/>
              </a:spcAft>
              <a:buClr>
                <a:srgbClr val="000000"/>
              </a:buClr>
              <a:buFont typeface="Arial" panose="020B0604020202020204" pitchFamily="34" charset="0"/>
              <a:buChar char="•"/>
            </a:pPr>
            <a:r>
              <a:rPr lang="en-US" sz="2200" kern="100" dirty="0">
                <a:solidFill>
                  <a:srgbClr val="000000"/>
                </a:solidFill>
                <a:effectLst/>
                <a:uFill>
                  <a:solidFill>
                    <a:srgbClr val="000000"/>
                  </a:solidFill>
                </a:uFill>
                <a:latin typeface="Times New Roman" panose="02020603050405020304" pitchFamily="18" charset="0"/>
              </a:rPr>
              <a:t>Problem-solving and Critical Thinking </a:t>
            </a:r>
          </a:p>
          <a:p>
            <a:pPr marR="8255" lvl="0" algn="just">
              <a:lnSpc>
                <a:spcPct val="150000"/>
              </a:lnSpc>
              <a:spcAft>
                <a:spcPts val="640"/>
              </a:spcAft>
              <a:buClr>
                <a:srgbClr val="000000"/>
              </a:buClr>
            </a:pPr>
            <a:r>
              <a:rPr lang="en-US" sz="2200" kern="100" dirty="0">
                <a:solidFill>
                  <a:srgbClr val="000000"/>
                </a:solidFill>
                <a:effectLst/>
                <a:uFill>
                  <a:solidFill>
                    <a:srgbClr val="000000"/>
                  </a:solidFill>
                </a:uFill>
                <a:latin typeface="Times New Roman" panose="02020603050405020304" pitchFamily="18" charset="0"/>
              </a:rPr>
              <a:t> </a:t>
            </a:r>
          </a:p>
          <a:p>
            <a:pPr marR="8255" lvl="0" algn="just">
              <a:lnSpc>
                <a:spcPct val="149000"/>
              </a:lnSpc>
              <a:spcAft>
                <a:spcPts val="15"/>
              </a:spcAft>
              <a:buClr>
                <a:srgbClr val="000000"/>
              </a:buClr>
            </a:pPr>
            <a:endParaRPr lang="en-US" sz="2000" kern="100" dirty="0">
              <a:solidFill>
                <a:srgbClr val="000000"/>
              </a:solidFill>
              <a:effectLst/>
              <a:uFill>
                <a:solidFill>
                  <a:srgbClr val="000000"/>
                </a:solidFill>
              </a:uFill>
              <a:latin typeface="Times New Roman" panose="02020603050405020304" pitchFamily="18" charset="0"/>
            </a:endParaRPr>
          </a:p>
          <a:p>
            <a:endParaRPr lang="en-IN" dirty="0"/>
          </a:p>
        </p:txBody>
      </p:sp>
    </p:spTree>
    <p:extLst>
      <p:ext uri="{BB962C8B-B14F-4D97-AF65-F5344CB8AC3E}">
        <p14:creationId xmlns:p14="http://schemas.microsoft.com/office/powerpoint/2010/main" val="631886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8E7263-24AF-C365-F9BF-7E2FD1C21D5A}"/>
              </a:ext>
            </a:extLst>
          </p:cNvPr>
          <p:cNvSpPr txBox="1"/>
          <p:nvPr/>
        </p:nvSpPr>
        <p:spPr>
          <a:xfrm>
            <a:off x="476426" y="199292"/>
            <a:ext cx="11734800" cy="584775"/>
          </a:xfrm>
          <a:prstGeom prst="rect">
            <a:avLst/>
          </a:prstGeom>
          <a:noFill/>
        </p:spPr>
        <p:txBody>
          <a:bodyPr wrap="square" rtlCol="0">
            <a:spAutoFit/>
          </a:bodyPr>
          <a:lstStyle/>
          <a:p>
            <a:pPr algn="ctr"/>
            <a:r>
              <a:rPr lang="en-IN" sz="3200" b="1" dirty="0">
                <a:solidFill>
                  <a:srgbClr val="FF0000"/>
                </a:solidFill>
                <a:latin typeface="Times New Roman" panose="02020603050405020304" pitchFamily="18" charset="0"/>
                <a:cs typeface="Times New Roman" panose="02020603050405020304" pitchFamily="18" charset="0"/>
              </a:rPr>
              <a:t>ABOUT COMMUNITY</a:t>
            </a:r>
          </a:p>
        </p:txBody>
      </p:sp>
      <p:sp>
        <p:nvSpPr>
          <p:cNvPr id="3" name="TextBox 2">
            <a:extLst>
              <a:ext uri="{FF2B5EF4-FFF2-40B4-BE49-F238E27FC236}">
                <a16:creationId xmlns:a16="http://schemas.microsoft.com/office/drawing/2014/main" id="{B1C286C1-1191-1DE8-236D-650882CD8BE6}"/>
              </a:ext>
            </a:extLst>
          </p:cNvPr>
          <p:cNvSpPr txBox="1"/>
          <p:nvPr/>
        </p:nvSpPr>
        <p:spPr>
          <a:xfrm>
            <a:off x="815926" y="784067"/>
            <a:ext cx="10899648" cy="6924973"/>
          </a:xfrm>
          <a:prstGeom prst="rect">
            <a:avLst/>
          </a:prstGeom>
          <a:noFill/>
        </p:spPr>
        <p:txBody>
          <a:bodyPr wrap="square" rtlCol="0">
            <a:spAutoFit/>
          </a:bodyPr>
          <a:lstStyle/>
          <a:p>
            <a:pPr algn="just">
              <a:lnSpc>
                <a:spcPct val="150000"/>
              </a:lnSpc>
            </a:pPr>
            <a:r>
              <a:rPr lang="en-US" sz="2200" kern="100" dirty="0">
                <a:solidFill>
                  <a:srgbClr val="000000"/>
                </a:solidFill>
                <a:effectLst/>
                <a:latin typeface="Times New Roman" panose="02020603050405020304" pitchFamily="18" charset="0"/>
              </a:rPr>
              <a:t>The collaboration between </a:t>
            </a:r>
            <a:r>
              <a:rPr lang="en-US" sz="2200" kern="100" dirty="0" err="1">
                <a:solidFill>
                  <a:srgbClr val="000000"/>
                </a:solidFill>
                <a:effectLst/>
                <a:latin typeface="Times New Roman" panose="02020603050405020304" pitchFamily="18" charset="0"/>
              </a:rPr>
              <a:t>SkillDzire</a:t>
            </a:r>
            <a:r>
              <a:rPr lang="en-US" sz="2200" kern="100" dirty="0">
                <a:solidFill>
                  <a:srgbClr val="000000"/>
                </a:solidFill>
                <a:effectLst/>
                <a:latin typeface="Times New Roman" panose="02020603050405020304" pitchFamily="18" charset="0"/>
              </a:rPr>
              <a:t> and the Andhra Pradesh State Council of Higher Education (APSCHE) signifies a dynamic partnership aimed at fostering skill development and educational advancement within the state of Andhra Pradesh, India. </a:t>
            </a:r>
            <a:r>
              <a:rPr lang="en-US" sz="2200" kern="100" dirty="0" err="1">
                <a:solidFill>
                  <a:srgbClr val="000000"/>
                </a:solidFill>
                <a:effectLst/>
                <a:latin typeface="Times New Roman" panose="02020603050405020304" pitchFamily="18" charset="0"/>
              </a:rPr>
              <a:t>SkillDzire</a:t>
            </a:r>
            <a:r>
              <a:rPr lang="en-US" sz="2200" kern="100" dirty="0">
                <a:solidFill>
                  <a:srgbClr val="000000"/>
                </a:solidFill>
                <a:effectLst/>
                <a:latin typeface="Times New Roman" panose="02020603050405020304" pitchFamily="18" charset="0"/>
              </a:rPr>
              <a:t>, renowned for its expertise in providing industry-relevant training and internship programs, joins forces with APSCHE, a key governmental body dedicated to enhancing the quality and accessibility of higher education across the state</a:t>
            </a:r>
            <a:r>
              <a:rPr lang="en-US" sz="2000" kern="100" dirty="0">
                <a:solidFill>
                  <a:srgbClr val="000000"/>
                </a:solidFill>
                <a:effectLst/>
                <a:latin typeface="Times New Roman" panose="02020603050405020304" pitchFamily="18" charset="0"/>
              </a:rPr>
              <a:t>.</a:t>
            </a:r>
          </a:p>
          <a:p>
            <a:pPr>
              <a:lnSpc>
                <a:spcPct val="150000"/>
              </a:lnSpc>
            </a:pPr>
            <a:r>
              <a:rPr lang="en-US" sz="2200" b="1" kern="100" dirty="0">
                <a:solidFill>
                  <a:srgbClr val="000000"/>
                </a:solidFill>
                <a:effectLst/>
                <a:latin typeface="Times New Roman" panose="02020603050405020304" pitchFamily="18" charset="0"/>
              </a:rPr>
              <a:t>E-mail: </a:t>
            </a:r>
            <a:r>
              <a:rPr lang="en-US" sz="2200" kern="100" dirty="0">
                <a:solidFill>
                  <a:srgbClr val="000000"/>
                </a:solidFill>
                <a:effectLst/>
                <a:latin typeface="Times New Roman" panose="02020603050405020304" pitchFamily="18" charset="0"/>
              </a:rPr>
              <a:t>info@skilldzire.com </a:t>
            </a:r>
          </a:p>
          <a:p>
            <a:pPr marL="0" marR="0" indent="0">
              <a:lnSpc>
                <a:spcPct val="150000"/>
              </a:lnSpc>
              <a:spcAft>
                <a:spcPts val="0"/>
              </a:spcAft>
            </a:pPr>
            <a:r>
              <a:rPr lang="en-US" sz="2200" b="1" kern="100" dirty="0">
                <a:solidFill>
                  <a:srgbClr val="000000"/>
                </a:solidFill>
                <a:effectLst/>
                <a:latin typeface="Times New Roman" panose="02020603050405020304" pitchFamily="18" charset="0"/>
              </a:rPr>
              <a:t>Website:</a:t>
            </a:r>
            <a:r>
              <a:rPr lang="en-US" sz="2200" b="1" kern="100" dirty="0">
                <a:solidFill>
                  <a:srgbClr val="000000"/>
                </a:solidFill>
                <a:effectLst/>
                <a:latin typeface="Times New Roman" panose="02020603050405020304" pitchFamily="18" charset="0"/>
                <a:hlinkClick r:id="rId2"/>
              </a:rPr>
              <a:t> </a:t>
            </a:r>
            <a:r>
              <a:rPr lang="en-US" sz="2200" b="1" u="sng" kern="100" dirty="0">
                <a:solidFill>
                  <a:srgbClr val="0461C1"/>
                </a:solidFill>
                <a:effectLst/>
                <a:uFill>
                  <a:solidFill>
                    <a:srgbClr val="0461C1"/>
                  </a:solidFill>
                </a:uFill>
                <a:latin typeface="Times New Roman" panose="02020603050405020304" pitchFamily="18" charset="0"/>
                <a:hlinkClick r:id="rId2"/>
              </a:rPr>
              <a:t>https://skilldzire.com/ </a:t>
            </a:r>
            <a:r>
              <a:rPr lang="en-US" sz="2200" b="1" kern="100" dirty="0">
                <a:solidFill>
                  <a:srgbClr val="000000"/>
                </a:solidFill>
                <a:effectLst/>
                <a:latin typeface="Times New Roman" panose="02020603050405020304" pitchFamily="18" charset="0"/>
                <a:hlinkClick r:id="rId2"/>
              </a:rPr>
              <a:t> </a:t>
            </a:r>
            <a:endParaRPr lang="en-US" sz="2200" kern="100" dirty="0">
              <a:solidFill>
                <a:srgbClr val="000000"/>
              </a:solidFill>
              <a:effectLst/>
              <a:latin typeface="Times New Roman" panose="02020603050405020304" pitchFamily="18" charset="0"/>
            </a:endParaRPr>
          </a:p>
          <a:p>
            <a:pPr marL="0" marR="0" indent="0">
              <a:lnSpc>
                <a:spcPct val="150000"/>
              </a:lnSpc>
              <a:spcAft>
                <a:spcPts val="0"/>
              </a:spcAft>
            </a:pPr>
            <a:r>
              <a:rPr lang="en-US" sz="2200" b="1" kern="100" dirty="0">
                <a:solidFill>
                  <a:srgbClr val="000000"/>
                </a:solidFill>
                <a:effectLst/>
                <a:latin typeface="Times New Roman" panose="02020603050405020304" pitchFamily="18" charset="0"/>
              </a:rPr>
              <a:t>Associated With: </a:t>
            </a:r>
            <a:r>
              <a:rPr lang="en-US" sz="2200" kern="100" dirty="0">
                <a:solidFill>
                  <a:srgbClr val="000000"/>
                </a:solidFill>
                <a:effectLst/>
                <a:latin typeface="Times New Roman" panose="02020603050405020304" pitchFamily="18" charset="0"/>
              </a:rPr>
              <a:t>Andhra Pradesh State Council of Higher Education (APSCHE) </a:t>
            </a:r>
            <a:endParaRPr lang="en-US" sz="2200" kern="100" dirty="0">
              <a:solidFill>
                <a:srgbClr val="000000"/>
              </a:solidFill>
              <a:latin typeface="Times New Roman" panose="02020603050405020304" pitchFamily="18" charset="0"/>
            </a:endParaRPr>
          </a:p>
          <a:p>
            <a:pPr marL="0" marR="0" indent="0">
              <a:lnSpc>
                <a:spcPct val="150000"/>
              </a:lnSpc>
              <a:spcAft>
                <a:spcPts val="0"/>
              </a:spcAft>
            </a:pPr>
            <a:r>
              <a:rPr lang="en-US" sz="2200" b="1" kern="100" dirty="0">
                <a:solidFill>
                  <a:srgbClr val="000000"/>
                </a:solidFill>
                <a:effectLst/>
                <a:latin typeface="Times New Roman" panose="02020603050405020304" pitchFamily="18" charset="0"/>
              </a:rPr>
              <a:t>Industry: </a:t>
            </a:r>
            <a:r>
              <a:rPr lang="en-US" sz="2200" kern="100" dirty="0">
                <a:solidFill>
                  <a:srgbClr val="000000"/>
                </a:solidFill>
                <a:effectLst/>
                <a:latin typeface="Times New Roman" panose="02020603050405020304" pitchFamily="18" charset="0"/>
              </a:rPr>
              <a:t>E-Learning Providers </a:t>
            </a:r>
            <a:endParaRPr lang="en-US" sz="2200" kern="100" dirty="0">
              <a:solidFill>
                <a:srgbClr val="000000"/>
              </a:solidFill>
              <a:latin typeface="Times New Roman" panose="02020603050405020304" pitchFamily="18" charset="0"/>
            </a:endParaRPr>
          </a:p>
          <a:p>
            <a:pPr marL="0" marR="0" indent="0">
              <a:lnSpc>
                <a:spcPct val="150000"/>
              </a:lnSpc>
              <a:spcAft>
                <a:spcPts val="0"/>
              </a:spcAft>
            </a:pPr>
            <a:r>
              <a:rPr lang="en-US" sz="2200" b="1" kern="100" dirty="0">
                <a:solidFill>
                  <a:srgbClr val="000000"/>
                </a:solidFill>
                <a:effectLst/>
                <a:latin typeface="Times New Roman" panose="02020603050405020304" pitchFamily="18" charset="0"/>
              </a:rPr>
              <a:t>Company size: </a:t>
            </a:r>
            <a:r>
              <a:rPr lang="en-US" sz="2200" kern="100" dirty="0">
                <a:solidFill>
                  <a:srgbClr val="000000"/>
                </a:solidFill>
                <a:effectLst/>
                <a:latin typeface="Times New Roman" panose="02020603050405020304" pitchFamily="18" charset="0"/>
              </a:rPr>
              <a:t>11-50 employees </a:t>
            </a:r>
            <a:endParaRPr lang="en-US" sz="2200" kern="100" dirty="0">
              <a:solidFill>
                <a:srgbClr val="000000"/>
              </a:solidFill>
              <a:latin typeface="Times New Roman" panose="02020603050405020304" pitchFamily="18" charset="0"/>
            </a:endParaRPr>
          </a:p>
          <a:p>
            <a:pPr marL="0" marR="0" indent="0">
              <a:lnSpc>
                <a:spcPct val="150000"/>
              </a:lnSpc>
              <a:spcAft>
                <a:spcPts val="0"/>
              </a:spcAft>
            </a:pPr>
            <a:r>
              <a:rPr lang="en-US" sz="2200" b="1" kern="100" dirty="0">
                <a:solidFill>
                  <a:srgbClr val="000000"/>
                </a:solidFill>
                <a:effectLst/>
                <a:latin typeface="Times New Roman" panose="02020603050405020304" pitchFamily="18" charset="0"/>
              </a:rPr>
              <a:t>Founded: </a:t>
            </a:r>
            <a:r>
              <a:rPr lang="en-US" sz="2200" kern="100" dirty="0">
                <a:solidFill>
                  <a:srgbClr val="000000"/>
                </a:solidFill>
                <a:effectLst/>
                <a:latin typeface="Times New Roman" panose="02020603050405020304" pitchFamily="18" charset="0"/>
              </a:rPr>
              <a:t>2020 </a:t>
            </a:r>
          </a:p>
          <a:p>
            <a:pPr algn="just">
              <a:lnSpc>
                <a:spcPct val="150000"/>
              </a:lnSpc>
            </a:pPr>
            <a:endParaRPr lang="en-US" sz="2000" kern="100" dirty="0">
              <a:solidFill>
                <a:srgbClr val="000000"/>
              </a:solidFill>
              <a:effectLst/>
              <a:latin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5C67C4CC-A6A0-C901-FE9E-57ABEE73B3CB}"/>
              </a:ext>
            </a:extLst>
          </p:cNvPr>
          <p:cNvSpPr txBox="1"/>
          <p:nvPr/>
        </p:nvSpPr>
        <p:spPr>
          <a:xfrm>
            <a:off x="1090246" y="4032738"/>
            <a:ext cx="184731" cy="369332"/>
          </a:xfrm>
          <a:prstGeom prst="rect">
            <a:avLst/>
          </a:prstGeom>
          <a:noFill/>
        </p:spPr>
        <p:txBody>
          <a:bodyPr wrap="none" rtlCol="0">
            <a:spAutoFit/>
          </a:bodyPr>
          <a:lstStyle/>
          <a:p>
            <a:endParaRPr lang="en-IN" dirty="0"/>
          </a:p>
        </p:txBody>
      </p:sp>
    </p:spTree>
    <p:extLst>
      <p:ext uri="{BB962C8B-B14F-4D97-AF65-F5344CB8AC3E}">
        <p14:creationId xmlns:p14="http://schemas.microsoft.com/office/powerpoint/2010/main" val="3046407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91DC65-D755-BC6B-1E6E-7D2E7F8A8358}"/>
              </a:ext>
            </a:extLst>
          </p:cNvPr>
          <p:cNvSpPr txBox="1"/>
          <p:nvPr/>
        </p:nvSpPr>
        <p:spPr>
          <a:xfrm>
            <a:off x="328246" y="550985"/>
            <a:ext cx="11605846" cy="584775"/>
          </a:xfrm>
          <a:prstGeom prst="rect">
            <a:avLst/>
          </a:prstGeom>
          <a:noFill/>
        </p:spPr>
        <p:txBody>
          <a:bodyPr wrap="square" rtlCol="0">
            <a:spAutoFit/>
          </a:bodyPr>
          <a:lstStyle/>
          <a:p>
            <a:pPr algn="ctr"/>
            <a:r>
              <a:rPr lang="en-IN" sz="3200" dirty="0">
                <a:solidFill>
                  <a:srgbClr val="FF0000"/>
                </a:solidFill>
                <a:latin typeface="Times New Roman" panose="02020603050405020304" pitchFamily="18" charset="0"/>
                <a:cs typeface="Times New Roman" panose="02020603050405020304" pitchFamily="18" charset="0"/>
              </a:rPr>
              <a:t>ACTIVITIES</a:t>
            </a:r>
          </a:p>
        </p:txBody>
      </p:sp>
      <p:graphicFrame>
        <p:nvGraphicFramePr>
          <p:cNvPr id="4" name="Table 3">
            <a:extLst>
              <a:ext uri="{FF2B5EF4-FFF2-40B4-BE49-F238E27FC236}">
                <a16:creationId xmlns:a16="http://schemas.microsoft.com/office/drawing/2014/main" id="{EF738072-2DC5-2A29-2F65-89EBF2CC7F6B}"/>
              </a:ext>
            </a:extLst>
          </p:cNvPr>
          <p:cNvGraphicFramePr>
            <a:graphicFrameLocks noGrp="1"/>
          </p:cNvGraphicFramePr>
          <p:nvPr>
            <p:extLst>
              <p:ext uri="{D42A27DB-BD31-4B8C-83A1-F6EECF244321}">
                <p14:modId xmlns:p14="http://schemas.microsoft.com/office/powerpoint/2010/main" val="3553528954"/>
              </p:ext>
            </p:extLst>
          </p:nvPr>
        </p:nvGraphicFramePr>
        <p:xfrm>
          <a:off x="2982685" y="1532642"/>
          <a:ext cx="6226630" cy="4611223"/>
        </p:xfrm>
        <a:graphic>
          <a:graphicData uri="http://schemas.openxmlformats.org/drawingml/2006/table">
            <a:tbl>
              <a:tblPr firstRow="1" bandRow="1">
                <a:tableStyleId>{5C22544A-7EE6-4342-B048-85BDC9FD1C3A}</a:tableStyleId>
              </a:tblPr>
              <a:tblGrid>
                <a:gridCol w="1609223">
                  <a:extLst>
                    <a:ext uri="{9D8B030D-6E8A-4147-A177-3AD203B41FA5}">
                      <a16:colId xmlns:a16="http://schemas.microsoft.com/office/drawing/2014/main" val="1612762323"/>
                    </a:ext>
                  </a:extLst>
                </a:gridCol>
                <a:gridCol w="4617407">
                  <a:extLst>
                    <a:ext uri="{9D8B030D-6E8A-4147-A177-3AD203B41FA5}">
                      <a16:colId xmlns:a16="http://schemas.microsoft.com/office/drawing/2014/main" val="1638215317"/>
                    </a:ext>
                  </a:extLst>
                </a:gridCol>
              </a:tblGrid>
              <a:tr h="832265">
                <a:tc>
                  <a:txBody>
                    <a:bodyPr/>
                    <a:lstStyle/>
                    <a:p>
                      <a:pPr algn="ctr"/>
                      <a:endParaRPr lang="en-IN" dirty="0">
                        <a:solidFill>
                          <a:schemeClr val="bg1"/>
                        </a:solidFill>
                      </a:endParaRPr>
                    </a:p>
                    <a:p>
                      <a:pPr algn="ctr"/>
                      <a:r>
                        <a:rPr lang="en-IN" dirty="0">
                          <a:solidFill>
                            <a:schemeClr val="bg1"/>
                          </a:solidFill>
                        </a:rPr>
                        <a:t>WEEK 1</a:t>
                      </a:r>
                    </a:p>
                  </a:txBody>
                  <a:tcPr>
                    <a:solidFill>
                      <a:schemeClr val="bg2"/>
                    </a:solidFill>
                  </a:tcPr>
                </a:tc>
                <a:tc>
                  <a:txBody>
                    <a:bodyPr/>
                    <a:lstStyle/>
                    <a:p>
                      <a:pPr algn="just">
                        <a:lnSpc>
                          <a:spcPct val="150000"/>
                        </a:lnSpc>
                      </a:pPr>
                      <a:r>
                        <a:rPr lang="en-IN" dirty="0">
                          <a:solidFill>
                            <a:schemeClr val="bg1"/>
                          </a:solidFill>
                        </a:rPr>
                        <a:t>         </a:t>
                      </a:r>
                      <a:r>
                        <a:rPr lang="en-IN" sz="2200" dirty="0">
                          <a:solidFill>
                            <a:schemeClr val="bg1"/>
                          </a:solidFill>
                          <a:latin typeface="Times New Roman" panose="02020603050405020304" pitchFamily="18" charset="0"/>
                          <a:cs typeface="Times New Roman" panose="02020603050405020304" pitchFamily="18" charset="0"/>
                        </a:rPr>
                        <a:t> </a:t>
                      </a:r>
                      <a:r>
                        <a:rPr lang="en-IN" sz="2200" b="0" dirty="0">
                          <a:solidFill>
                            <a:schemeClr val="bg1"/>
                          </a:solidFill>
                          <a:latin typeface="Times New Roman" panose="02020603050405020304" pitchFamily="18" charset="0"/>
                          <a:cs typeface="Times New Roman" panose="02020603050405020304" pitchFamily="18" charset="0"/>
                        </a:rPr>
                        <a:t>Introduction to IOT</a:t>
                      </a:r>
                    </a:p>
                  </a:txBody>
                  <a:tcPr>
                    <a:solidFill>
                      <a:schemeClr val="bg2"/>
                    </a:solidFill>
                  </a:tcPr>
                </a:tc>
                <a:extLst>
                  <a:ext uri="{0D108BD9-81ED-4DB2-BD59-A6C34878D82A}">
                    <a16:rowId xmlns:a16="http://schemas.microsoft.com/office/drawing/2014/main" val="1618005436"/>
                  </a:ext>
                </a:extLst>
              </a:tr>
              <a:tr h="832265">
                <a:tc>
                  <a:txBody>
                    <a:bodyPr/>
                    <a:lstStyle/>
                    <a:p>
                      <a:pPr algn="ctr"/>
                      <a:endParaRPr lang="en-IN" b="1" dirty="0">
                        <a:solidFill>
                          <a:schemeClr val="bg1"/>
                        </a:solidFill>
                      </a:endParaRPr>
                    </a:p>
                    <a:p>
                      <a:pPr algn="ctr"/>
                      <a:r>
                        <a:rPr lang="en-IN" b="1" dirty="0">
                          <a:solidFill>
                            <a:schemeClr val="bg1"/>
                          </a:solidFill>
                        </a:rPr>
                        <a:t>WEEK 2</a:t>
                      </a:r>
                    </a:p>
                  </a:txBody>
                  <a:tcPr>
                    <a:solidFill>
                      <a:schemeClr val="bg2"/>
                    </a:solidFill>
                  </a:tcPr>
                </a:tc>
                <a:tc>
                  <a:txBody>
                    <a:bodyPr/>
                    <a:lstStyle/>
                    <a:p>
                      <a:pPr algn="l">
                        <a:lnSpc>
                          <a:spcPct val="150000"/>
                        </a:lnSpc>
                      </a:pPr>
                      <a:r>
                        <a:rPr lang="en-IN" sz="1800" b="1" dirty="0">
                          <a:solidFill>
                            <a:schemeClr val="bg1"/>
                          </a:solidFill>
                          <a:latin typeface="+mn-lt"/>
                          <a:cs typeface="+mn-cs"/>
                        </a:rPr>
                        <a:t>          </a:t>
                      </a:r>
                      <a:r>
                        <a:rPr lang="en-IN" sz="2200" b="0" dirty="0">
                          <a:solidFill>
                            <a:schemeClr val="bg1"/>
                          </a:solidFill>
                          <a:latin typeface="Times New Roman" panose="02020603050405020304" pitchFamily="18" charset="0"/>
                          <a:cs typeface="Times New Roman" panose="02020603050405020304" pitchFamily="18" charset="0"/>
                        </a:rPr>
                        <a:t>About to use of IOT</a:t>
                      </a:r>
                    </a:p>
                  </a:txBody>
                  <a:tcPr>
                    <a:solidFill>
                      <a:schemeClr val="bg2"/>
                    </a:solidFill>
                  </a:tcPr>
                </a:tc>
                <a:extLst>
                  <a:ext uri="{0D108BD9-81ED-4DB2-BD59-A6C34878D82A}">
                    <a16:rowId xmlns:a16="http://schemas.microsoft.com/office/drawing/2014/main" val="1347670066"/>
                  </a:ext>
                </a:extLst>
              </a:tr>
              <a:tr h="832265">
                <a:tc>
                  <a:txBody>
                    <a:bodyPr/>
                    <a:lstStyle/>
                    <a:p>
                      <a:pPr algn="ctr"/>
                      <a:endParaRPr lang="en-IN" b="1" dirty="0">
                        <a:solidFill>
                          <a:schemeClr val="bg1"/>
                        </a:solidFill>
                      </a:endParaRPr>
                    </a:p>
                    <a:p>
                      <a:pPr algn="ctr"/>
                      <a:r>
                        <a:rPr lang="en-IN" b="1" dirty="0">
                          <a:solidFill>
                            <a:schemeClr val="bg1"/>
                          </a:solidFill>
                        </a:rPr>
                        <a:t>WEEK 3 </a:t>
                      </a:r>
                    </a:p>
                  </a:txBody>
                  <a:tcPr>
                    <a:solidFill>
                      <a:schemeClr val="bg2"/>
                    </a:solidFill>
                  </a:tcPr>
                </a:tc>
                <a:tc>
                  <a:txBody>
                    <a:bodyPr/>
                    <a:lstStyle/>
                    <a:p>
                      <a:pPr algn="l">
                        <a:lnSpc>
                          <a:spcPct val="150000"/>
                        </a:lnSpc>
                      </a:pPr>
                      <a:r>
                        <a:rPr lang="en-IN" sz="2200" b="0" dirty="0">
                          <a:solidFill>
                            <a:schemeClr val="bg1"/>
                          </a:solidFill>
                          <a:latin typeface="Times New Roman" panose="02020603050405020304" pitchFamily="18" charset="0"/>
                          <a:cs typeface="Times New Roman" panose="02020603050405020304" pitchFamily="18" charset="0"/>
                        </a:rPr>
                        <a:t>         Mini project</a:t>
                      </a:r>
                    </a:p>
                  </a:txBody>
                  <a:tcPr>
                    <a:solidFill>
                      <a:schemeClr val="bg2"/>
                    </a:solidFill>
                  </a:tcPr>
                </a:tc>
                <a:extLst>
                  <a:ext uri="{0D108BD9-81ED-4DB2-BD59-A6C34878D82A}">
                    <a16:rowId xmlns:a16="http://schemas.microsoft.com/office/drawing/2014/main" val="4133109754"/>
                  </a:ext>
                </a:extLst>
              </a:tr>
              <a:tr h="832265">
                <a:tc>
                  <a:txBody>
                    <a:bodyPr/>
                    <a:lstStyle/>
                    <a:p>
                      <a:pPr algn="ctr"/>
                      <a:endParaRPr lang="en-IN" b="1" dirty="0">
                        <a:solidFill>
                          <a:schemeClr val="bg1"/>
                        </a:solidFill>
                      </a:endParaRPr>
                    </a:p>
                    <a:p>
                      <a:pPr algn="ctr"/>
                      <a:r>
                        <a:rPr lang="en-IN" b="1" dirty="0">
                          <a:solidFill>
                            <a:schemeClr val="bg1"/>
                          </a:solidFill>
                        </a:rPr>
                        <a:t>WEEK 4</a:t>
                      </a:r>
                    </a:p>
                  </a:txBody>
                  <a:tcPr>
                    <a:solidFill>
                      <a:schemeClr val="bg2"/>
                    </a:solidFill>
                  </a:tcPr>
                </a:tc>
                <a:tc>
                  <a:txBody>
                    <a:bodyPr/>
                    <a:lstStyle/>
                    <a:p>
                      <a:pPr algn="l">
                        <a:lnSpc>
                          <a:spcPct val="150000"/>
                        </a:lnSpc>
                      </a:pPr>
                      <a:r>
                        <a:rPr lang="en-IN" sz="2200" b="0" dirty="0">
                          <a:solidFill>
                            <a:schemeClr val="bg1"/>
                          </a:solidFill>
                          <a:latin typeface="Times New Roman" panose="02020603050405020304" pitchFamily="18" charset="0"/>
                          <a:cs typeface="Times New Roman" panose="02020603050405020304" pitchFamily="18" charset="0"/>
                        </a:rPr>
                        <a:t>         Mini project</a:t>
                      </a:r>
                    </a:p>
                  </a:txBody>
                  <a:tcPr>
                    <a:solidFill>
                      <a:schemeClr val="bg2"/>
                    </a:solidFill>
                  </a:tcPr>
                </a:tc>
                <a:extLst>
                  <a:ext uri="{0D108BD9-81ED-4DB2-BD59-A6C34878D82A}">
                    <a16:rowId xmlns:a16="http://schemas.microsoft.com/office/drawing/2014/main" val="555987779"/>
                  </a:ext>
                </a:extLst>
              </a:tr>
              <a:tr h="832265">
                <a:tc>
                  <a:txBody>
                    <a:bodyPr/>
                    <a:lstStyle/>
                    <a:p>
                      <a:pPr algn="ctr"/>
                      <a:endParaRPr lang="en-IN" b="1" dirty="0">
                        <a:solidFill>
                          <a:schemeClr val="bg1"/>
                        </a:solidFill>
                      </a:endParaRPr>
                    </a:p>
                    <a:p>
                      <a:pPr algn="ctr"/>
                      <a:r>
                        <a:rPr lang="en-IN" b="1" dirty="0">
                          <a:solidFill>
                            <a:schemeClr val="bg1"/>
                          </a:solidFill>
                        </a:rPr>
                        <a:t>WEEK 5</a:t>
                      </a:r>
                    </a:p>
                  </a:txBody>
                  <a:tcPr>
                    <a:solidFill>
                      <a:schemeClr val="bg2"/>
                    </a:solidFill>
                  </a:tcPr>
                </a:tc>
                <a:tc>
                  <a:txBody>
                    <a:bodyPr/>
                    <a:lstStyle/>
                    <a:p>
                      <a:pPr algn="l">
                        <a:lnSpc>
                          <a:spcPct val="150000"/>
                        </a:lnSpc>
                      </a:pPr>
                      <a:r>
                        <a:rPr lang="en-IN" sz="1800" b="1" dirty="0">
                          <a:solidFill>
                            <a:schemeClr val="bg1"/>
                          </a:solidFill>
                          <a:latin typeface="+mn-lt"/>
                          <a:cs typeface="+mn-cs"/>
                        </a:rPr>
                        <a:t>         </a:t>
                      </a:r>
                      <a:r>
                        <a:rPr lang="en-IN" sz="2200" b="0" dirty="0">
                          <a:solidFill>
                            <a:schemeClr val="bg1"/>
                          </a:solidFill>
                          <a:latin typeface="Times New Roman" panose="02020603050405020304" pitchFamily="18" charset="0"/>
                          <a:cs typeface="Times New Roman" panose="02020603050405020304" pitchFamily="18" charset="0"/>
                        </a:rPr>
                        <a:t>Report Preparation</a:t>
                      </a:r>
                    </a:p>
                  </a:txBody>
                  <a:tcPr>
                    <a:solidFill>
                      <a:schemeClr val="bg2"/>
                    </a:solidFill>
                  </a:tcPr>
                </a:tc>
                <a:extLst>
                  <a:ext uri="{0D108BD9-81ED-4DB2-BD59-A6C34878D82A}">
                    <a16:rowId xmlns:a16="http://schemas.microsoft.com/office/drawing/2014/main" val="4249661931"/>
                  </a:ext>
                </a:extLst>
              </a:tr>
              <a:tr h="434692">
                <a:tc>
                  <a:txBody>
                    <a:bodyPr/>
                    <a:lstStyle/>
                    <a:p>
                      <a:pPr algn="ctr"/>
                      <a:endParaRPr lang="en-IN" b="1" dirty="0">
                        <a:solidFill>
                          <a:schemeClr val="bg1"/>
                        </a:solidFill>
                      </a:endParaRPr>
                    </a:p>
                  </a:txBody>
                  <a:tcPr>
                    <a:solidFill>
                      <a:schemeClr val="bg2"/>
                    </a:solidFill>
                  </a:tcPr>
                </a:tc>
                <a:tc>
                  <a:txBody>
                    <a:bodyPr/>
                    <a:lstStyle/>
                    <a:p>
                      <a:pPr algn="l">
                        <a:lnSpc>
                          <a:spcPct val="150000"/>
                        </a:lnSpc>
                      </a:pPr>
                      <a:endParaRPr lang="en-IN" b="1" dirty="0">
                        <a:solidFill>
                          <a:schemeClr val="bg1"/>
                        </a:solidFill>
                      </a:endParaRPr>
                    </a:p>
                  </a:txBody>
                  <a:tcPr>
                    <a:solidFill>
                      <a:schemeClr val="bg2"/>
                    </a:solidFill>
                  </a:tcPr>
                </a:tc>
                <a:extLst>
                  <a:ext uri="{0D108BD9-81ED-4DB2-BD59-A6C34878D82A}">
                    <a16:rowId xmlns:a16="http://schemas.microsoft.com/office/drawing/2014/main" val="2446176542"/>
                  </a:ext>
                </a:extLst>
              </a:tr>
            </a:tbl>
          </a:graphicData>
        </a:graphic>
      </p:graphicFrame>
    </p:spTree>
    <p:extLst>
      <p:ext uri="{BB962C8B-B14F-4D97-AF65-F5344CB8AC3E}">
        <p14:creationId xmlns:p14="http://schemas.microsoft.com/office/powerpoint/2010/main" val="2745229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9ADA0B-3601-0896-859D-2A4533C577F5}"/>
              </a:ext>
            </a:extLst>
          </p:cNvPr>
          <p:cNvSpPr txBox="1"/>
          <p:nvPr/>
        </p:nvSpPr>
        <p:spPr>
          <a:xfrm>
            <a:off x="656491" y="668215"/>
            <a:ext cx="10937631" cy="584775"/>
          </a:xfrm>
          <a:prstGeom prst="rect">
            <a:avLst/>
          </a:prstGeom>
          <a:noFill/>
        </p:spPr>
        <p:txBody>
          <a:bodyPr wrap="square" rtlCol="0">
            <a:spAutoFit/>
          </a:bodyPr>
          <a:lstStyle/>
          <a:p>
            <a:pPr algn="ctr"/>
            <a:r>
              <a:rPr lang="en-IN" sz="3200" b="1" dirty="0">
                <a:solidFill>
                  <a:srgbClr val="FF0000"/>
                </a:solidFill>
                <a:latin typeface="Times New Roman" panose="02020603050405020304" pitchFamily="18" charset="0"/>
                <a:cs typeface="Times New Roman" panose="02020603050405020304" pitchFamily="18" charset="0"/>
              </a:rPr>
              <a:t>INTRODUCTION TO IOT</a:t>
            </a:r>
          </a:p>
        </p:txBody>
      </p:sp>
      <p:sp>
        <p:nvSpPr>
          <p:cNvPr id="5" name="TextBox 4">
            <a:extLst>
              <a:ext uri="{FF2B5EF4-FFF2-40B4-BE49-F238E27FC236}">
                <a16:creationId xmlns:a16="http://schemas.microsoft.com/office/drawing/2014/main" id="{B6DEC3AB-E868-FA7A-9FF2-49D23B92E130}"/>
              </a:ext>
            </a:extLst>
          </p:cNvPr>
          <p:cNvSpPr txBox="1"/>
          <p:nvPr/>
        </p:nvSpPr>
        <p:spPr>
          <a:xfrm>
            <a:off x="656491" y="1617785"/>
            <a:ext cx="10785232" cy="460202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200" dirty="0">
                <a:solidFill>
                  <a:schemeClr val="bg1"/>
                </a:solidFill>
                <a:latin typeface="Times New Roman" panose="02020603050405020304" pitchFamily="18" charset="0"/>
                <a:cs typeface="Times New Roman" panose="02020603050405020304" pitchFamily="18" charset="0"/>
              </a:rPr>
              <a:t>IOT stands for Internet Of Things. It refers to the interconnectedness of physical devices, such as appliances and vehicles, that are embedded with software, sensors, and connected which enables these objects to connect and exchange data. This technology allows for the collection and sharing of data from vast network of devices, creating opportunities for more efficient and automated systems.</a:t>
            </a:r>
          </a:p>
          <a:p>
            <a:pPr marL="342900" indent="-342900" algn="just">
              <a:lnSpc>
                <a:spcPct val="150000"/>
              </a:lnSpc>
              <a:buFont typeface="Arial" panose="020B0604020202020204" pitchFamily="34" charset="0"/>
              <a:buChar char="•"/>
            </a:pPr>
            <a:r>
              <a:rPr lang="en-IN" sz="2200" dirty="0">
                <a:solidFill>
                  <a:schemeClr val="bg1"/>
                </a:solidFill>
                <a:latin typeface="Times New Roman" panose="02020603050405020304" pitchFamily="18" charset="0"/>
                <a:cs typeface="Times New Roman" panose="02020603050405020304" pitchFamily="18" charset="0"/>
              </a:rPr>
              <a:t>IOT is a system of interrelated things, computing devices, mechanical and digital machines, objects, animals, or people that are provided with unique identifies. And the ability to transfer the data over a network requiring human-to-human or human-to-computer interaction</a:t>
            </a:r>
            <a:r>
              <a:rPr lang="en-IN" sz="2000"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42539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9DEAA9-5A06-EA3F-CA46-E9A9F7127924}"/>
              </a:ext>
            </a:extLst>
          </p:cNvPr>
          <p:cNvSpPr txBox="1"/>
          <p:nvPr/>
        </p:nvSpPr>
        <p:spPr>
          <a:xfrm>
            <a:off x="750277" y="715108"/>
            <a:ext cx="10585938" cy="584775"/>
          </a:xfrm>
          <a:prstGeom prst="rect">
            <a:avLst/>
          </a:prstGeom>
          <a:noFill/>
        </p:spPr>
        <p:txBody>
          <a:bodyPr wrap="square" rtlCol="0">
            <a:spAutoFit/>
          </a:bodyPr>
          <a:lstStyle/>
          <a:p>
            <a:pPr algn="ctr"/>
            <a:r>
              <a:rPr lang="en-IN" sz="3200" b="1" dirty="0">
                <a:solidFill>
                  <a:srgbClr val="FF0000"/>
                </a:solidFill>
                <a:latin typeface="Times New Roman" panose="02020603050405020304" pitchFamily="18" charset="0"/>
                <a:cs typeface="Times New Roman" panose="02020603050405020304" pitchFamily="18" charset="0"/>
              </a:rPr>
              <a:t>ABOUT TO USE OF IOT</a:t>
            </a:r>
          </a:p>
        </p:txBody>
      </p:sp>
      <p:pic>
        <p:nvPicPr>
          <p:cNvPr id="5" name="Picture 4">
            <a:extLst>
              <a:ext uri="{FF2B5EF4-FFF2-40B4-BE49-F238E27FC236}">
                <a16:creationId xmlns:a16="http://schemas.microsoft.com/office/drawing/2014/main" id="{B72F896C-6CE7-67AF-A626-F318EA49F756}"/>
              </a:ext>
            </a:extLst>
          </p:cNvPr>
          <p:cNvPicPr>
            <a:picLocks noChangeAspect="1"/>
          </p:cNvPicPr>
          <p:nvPr/>
        </p:nvPicPr>
        <p:blipFill>
          <a:blip r:embed="rId2"/>
          <a:stretch>
            <a:fillRect/>
          </a:stretch>
        </p:blipFill>
        <p:spPr>
          <a:xfrm>
            <a:off x="351693" y="1617785"/>
            <a:ext cx="5244435" cy="4689230"/>
          </a:xfrm>
          <a:prstGeom prst="rect">
            <a:avLst/>
          </a:prstGeom>
        </p:spPr>
      </p:pic>
      <p:sp>
        <p:nvSpPr>
          <p:cNvPr id="7" name="TextBox 6">
            <a:extLst>
              <a:ext uri="{FF2B5EF4-FFF2-40B4-BE49-F238E27FC236}">
                <a16:creationId xmlns:a16="http://schemas.microsoft.com/office/drawing/2014/main" id="{038E097A-EF4A-19EC-837F-BAE74F920B7F}"/>
              </a:ext>
            </a:extLst>
          </p:cNvPr>
          <p:cNvSpPr txBox="1"/>
          <p:nvPr/>
        </p:nvSpPr>
        <p:spPr>
          <a:xfrm>
            <a:off x="5888737" y="1816608"/>
            <a:ext cx="5718048" cy="3586366"/>
          </a:xfrm>
          <a:prstGeom prst="rect">
            <a:avLst/>
          </a:prstGeom>
          <a:noFill/>
        </p:spPr>
        <p:txBody>
          <a:bodyPr wrap="square" rtlCol="0">
            <a:spAutoFit/>
          </a:bodyPr>
          <a:lstStyle/>
          <a:p>
            <a:pPr algn="just">
              <a:lnSpc>
                <a:spcPct val="150000"/>
              </a:lnSpc>
            </a:pPr>
            <a:r>
              <a:rPr lang="en-IN" sz="2200" dirty="0">
                <a:solidFill>
                  <a:schemeClr val="bg1"/>
                </a:solidFill>
                <a:latin typeface="Times New Roman" panose="02020603050405020304" pitchFamily="18" charset="0"/>
                <a:cs typeface="Times New Roman" panose="02020603050405020304" pitchFamily="18" charset="0"/>
              </a:rPr>
              <a:t>In IOT- based smart farming, a system monitors the crop field using sensors (such as light, humidity, temperature and soil moisture0 and automates the irrigation system. The farmers can monitor the field conditions from anywhere. IOT- based smart farming is highly efficient when compared with the conventional approach</a:t>
            </a:r>
            <a:r>
              <a:rPr lang="en-IN" sz="2000"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00955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044680-4AFD-EE32-7577-FF013C083667}"/>
              </a:ext>
            </a:extLst>
          </p:cNvPr>
          <p:cNvSpPr txBox="1"/>
          <p:nvPr/>
        </p:nvSpPr>
        <p:spPr>
          <a:xfrm>
            <a:off x="743712" y="390144"/>
            <a:ext cx="10765536" cy="584775"/>
          </a:xfrm>
          <a:prstGeom prst="rect">
            <a:avLst/>
          </a:prstGeom>
          <a:noFill/>
        </p:spPr>
        <p:txBody>
          <a:bodyPr wrap="square" rtlCol="0">
            <a:spAutoFit/>
          </a:bodyPr>
          <a:lstStyle/>
          <a:p>
            <a:pPr algn="ctr"/>
            <a:r>
              <a:rPr lang="en-IN" sz="3200" b="1" dirty="0">
                <a:solidFill>
                  <a:srgbClr val="FF0000"/>
                </a:solidFill>
                <a:latin typeface="Times New Roman" panose="02020603050405020304" pitchFamily="18" charset="0"/>
                <a:cs typeface="Times New Roman" panose="02020603050405020304" pitchFamily="18" charset="0"/>
              </a:rPr>
              <a:t>MINI PROJECT</a:t>
            </a:r>
          </a:p>
        </p:txBody>
      </p:sp>
      <p:pic>
        <p:nvPicPr>
          <p:cNvPr id="4" name="Picture 3">
            <a:extLst>
              <a:ext uri="{FF2B5EF4-FFF2-40B4-BE49-F238E27FC236}">
                <a16:creationId xmlns:a16="http://schemas.microsoft.com/office/drawing/2014/main" id="{F476B436-ECC3-FC1F-2FDD-8C6ABCF5C6C0}"/>
              </a:ext>
            </a:extLst>
          </p:cNvPr>
          <p:cNvPicPr>
            <a:picLocks noChangeAspect="1"/>
          </p:cNvPicPr>
          <p:nvPr/>
        </p:nvPicPr>
        <p:blipFill>
          <a:blip r:embed="rId2"/>
          <a:stretch>
            <a:fillRect/>
          </a:stretch>
        </p:blipFill>
        <p:spPr>
          <a:xfrm>
            <a:off x="7131835" y="1279725"/>
            <a:ext cx="5060165" cy="4974336"/>
          </a:xfrm>
          <a:prstGeom prst="rect">
            <a:avLst/>
          </a:prstGeom>
        </p:spPr>
      </p:pic>
      <p:sp>
        <p:nvSpPr>
          <p:cNvPr id="6" name="TextBox 5">
            <a:extLst>
              <a:ext uri="{FF2B5EF4-FFF2-40B4-BE49-F238E27FC236}">
                <a16:creationId xmlns:a16="http://schemas.microsoft.com/office/drawing/2014/main" id="{E303C3C0-E418-0A1F-8028-12D0470B7C97}"/>
              </a:ext>
            </a:extLst>
          </p:cNvPr>
          <p:cNvSpPr txBox="1"/>
          <p:nvPr/>
        </p:nvSpPr>
        <p:spPr>
          <a:xfrm>
            <a:off x="175864" y="1395195"/>
            <a:ext cx="6955971" cy="523220"/>
          </a:xfrm>
          <a:prstGeom prst="rect">
            <a:avLst/>
          </a:prstGeom>
          <a:noFill/>
        </p:spPr>
        <p:txBody>
          <a:bodyPr wrap="square" rtlCol="0">
            <a:spAutoFit/>
          </a:bodyPr>
          <a:lstStyle/>
          <a:p>
            <a:r>
              <a:rPr lang="en-IN" sz="2800" b="1" dirty="0">
                <a:solidFill>
                  <a:schemeClr val="bg1"/>
                </a:solidFill>
                <a:latin typeface="Times New Roman" panose="02020603050405020304" pitchFamily="18" charset="0"/>
                <a:cs typeface="Times New Roman" panose="02020603050405020304" pitchFamily="18" charset="0"/>
              </a:rPr>
              <a:t>THE ROLE OF IOT IN AGRICULTURE</a:t>
            </a:r>
          </a:p>
        </p:txBody>
      </p:sp>
      <p:sp>
        <p:nvSpPr>
          <p:cNvPr id="7" name="TextBox 6">
            <a:extLst>
              <a:ext uri="{FF2B5EF4-FFF2-40B4-BE49-F238E27FC236}">
                <a16:creationId xmlns:a16="http://schemas.microsoft.com/office/drawing/2014/main" id="{55CC4223-662D-C0C5-910B-79F5F2A3A359}"/>
              </a:ext>
            </a:extLst>
          </p:cNvPr>
          <p:cNvSpPr txBox="1"/>
          <p:nvPr/>
        </p:nvSpPr>
        <p:spPr>
          <a:xfrm>
            <a:off x="526867" y="2221079"/>
            <a:ext cx="6047232" cy="4602029"/>
          </a:xfrm>
          <a:prstGeom prst="rect">
            <a:avLst/>
          </a:prstGeom>
          <a:noFill/>
        </p:spPr>
        <p:txBody>
          <a:bodyPr wrap="square" rtlCol="0">
            <a:spAutoFit/>
          </a:bodyPr>
          <a:lstStyle/>
          <a:p>
            <a:pPr algn="just">
              <a:lnSpc>
                <a:spcPct val="150000"/>
              </a:lnSpc>
            </a:pPr>
            <a:r>
              <a:rPr lang="en-IN" sz="2200" dirty="0">
                <a:solidFill>
                  <a:schemeClr val="bg1"/>
                </a:solidFill>
                <a:latin typeface="Times New Roman" panose="02020603050405020304" pitchFamily="18" charset="0"/>
                <a:cs typeface="Times New Roman" panose="02020603050405020304" pitchFamily="18" charset="0"/>
              </a:rPr>
              <a:t>The internet of things(IOT) is revolutionizing agriculture by connecting sensors, devices, and machinery to collect and </a:t>
            </a:r>
            <a:r>
              <a:rPr lang="en-IN" sz="2200" dirty="0" err="1">
                <a:solidFill>
                  <a:schemeClr val="bg1"/>
                </a:solidFill>
                <a:latin typeface="Times New Roman" panose="02020603050405020304" pitchFamily="18" charset="0"/>
                <a:cs typeface="Times New Roman" panose="02020603050405020304" pitchFamily="18" charset="0"/>
              </a:rPr>
              <a:t>analyze</a:t>
            </a:r>
            <a:r>
              <a:rPr lang="en-IN" sz="2200" dirty="0">
                <a:solidFill>
                  <a:schemeClr val="bg1"/>
                </a:solidFill>
                <a:latin typeface="Times New Roman" panose="02020603050405020304" pitchFamily="18" charset="0"/>
                <a:cs typeface="Times New Roman" panose="02020603050405020304" pitchFamily="18" charset="0"/>
              </a:rPr>
              <a:t> data in real-time. IOT enables formers to monitor soil moisture, temperature and crop health remotely, making  data-driven decisions for irrigation, fertilization, and pest control. By harnessing IOT, farmers can optimize resource allocation, reduce costs and improve overall form efficiency</a:t>
            </a:r>
            <a:r>
              <a:rPr lang="en-IN" sz="2000"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63512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CEFAC8-68CF-B7C0-0777-D4D5EEB210AB}"/>
              </a:ext>
            </a:extLst>
          </p:cNvPr>
          <p:cNvSpPr txBox="1"/>
          <p:nvPr/>
        </p:nvSpPr>
        <p:spPr>
          <a:xfrm>
            <a:off x="137944" y="1066800"/>
            <a:ext cx="7403309" cy="584775"/>
          </a:xfrm>
          <a:prstGeom prst="rect">
            <a:avLst/>
          </a:prstGeom>
          <a:noFill/>
        </p:spPr>
        <p:txBody>
          <a:bodyPr wrap="none" rtlCol="0">
            <a:spAutoFit/>
          </a:bodyPr>
          <a:lstStyle/>
          <a:p>
            <a:r>
              <a:rPr lang="en-IN" sz="3200" b="1" dirty="0">
                <a:solidFill>
                  <a:srgbClr val="FF0000"/>
                </a:solidFill>
                <a:latin typeface="Times New Roman" panose="02020603050405020304" pitchFamily="18" charset="0"/>
                <a:cs typeface="Times New Roman" panose="02020603050405020304" pitchFamily="18" charset="0"/>
              </a:rPr>
              <a:t>BENEFITS OF IOT IN AGRICULTURE</a:t>
            </a:r>
          </a:p>
        </p:txBody>
      </p:sp>
      <p:sp>
        <p:nvSpPr>
          <p:cNvPr id="4" name="TextBox 3">
            <a:extLst>
              <a:ext uri="{FF2B5EF4-FFF2-40B4-BE49-F238E27FC236}">
                <a16:creationId xmlns:a16="http://schemas.microsoft.com/office/drawing/2014/main" id="{716FB043-13B1-624D-E640-E280A5EBFE2A}"/>
              </a:ext>
            </a:extLst>
          </p:cNvPr>
          <p:cNvSpPr txBox="1"/>
          <p:nvPr/>
        </p:nvSpPr>
        <p:spPr>
          <a:xfrm>
            <a:off x="137944" y="2022557"/>
            <a:ext cx="8112157" cy="2812886"/>
          </a:xfrm>
          <a:prstGeom prst="rect">
            <a:avLst/>
          </a:prstGeom>
          <a:noFill/>
        </p:spPr>
        <p:txBody>
          <a:bodyPr wrap="none" rtlCol="0">
            <a:spAutoFit/>
          </a:bodyPr>
          <a:lstStyle/>
          <a:p>
            <a:pPr marL="299085" marR="367665" indent="-287020">
              <a:lnSpc>
                <a:spcPct val="120000"/>
              </a:lnSpc>
              <a:spcBef>
                <a:spcPts val="100"/>
              </a:spcBef>
              <a:buFont typeface="Arial MT"/>
              <a:buChar char="•"/>
              <a:tabLst>
                <a:tab pos="299085" algn="l"/>
                <a:tab pos="299720" algn="l"/>
              </a:tabLst>
            </a:pPr>
            <a:r>
              <a:rPr lang="en-US" sz="2200" spc="-5" dirty="0">
                <a:solidFill>
                  <a:schemeClr val="bg1"/>
                </a:solidFill>
                <a:latin typeface="Times New Roman"/>
                <a:cs typeface="Times New Roman"/>
              </a:rPr>
              <a:t>Increased </a:t>
            </a:r>
            <a:r>
              <a:rPr lang="en-US" sz="2200" dirty="0">
                <a:solidFill>
                  <a:schemeClr val="bg1"/>
                </a:solidFill>
                <a:latin typeface="Times New Roman"/>
                <a:cs typeface="Times New Roman"/>
              </a:rPr>
              <a:t>crop </a:t>
            </a:r>
            <a:r>
              <a:rPr lang="en-US" sz="2200" spc="-10" dirty="0">
                <a:solidFill>
                  <a:schemeClr val="bg1"/>
                </a:solidFill>
                <a:latin typeface="Times New Roman"/>
                <a:cs typeface="Times New Roman"/>
              </a:rPr>
              <a:t>yield </a:t>
            </a:r>
            <a:r>
              <a:rPr lang="en-US" sz="2200" dirty="0">
                <a:solidFill>
                  <a:schemeClr val="bg1"/>
                </a:solidFill>
                <a:latin typeface="Times New Roman"/>
                <a:cs typeface="Times New Roman"/>
              </a:rPr>
              <a:t>and quality </a:t>
            </a:r>
            <a:r>
              <a:rPr lang="en-US" sz="2200" spc="-434" dirty="0">
                <a:solidFill>
                  <a:schemeClr val="bg1"/>
                </a:solidFill>
                <a:latin typeface="Times New Roman"/>
                <a:cs typeface="Times New Roman"/>
              </a:rPr>
              <a:t> </a:t>
            </a:r>
            <a:r>
              <a:rPr lang="en-US" sz="2200" dirty="0">
                <a:solidFill>
                  <a:schemeClr val="bg1"/>
                </a:solidFill>
                <a:latin typeface="Times New Roman"/>
                <a:cs typeface="Times New Roman"/>
              </a:rPr>
              <a:t>through</a:t>
            </a:r>
            <a:r>
              <a:rPr lang="en-US" sz="2200" spc="-45" dirty="0">
                <a:solidFill>
                  <a:schemeClr val="bg1"/>
                </a:solidFill>
                <a:latin typeface="Times New Roman"/>
                <a:cs typeface="Times New Roman"/>
              </a:rPr>
              <a:t> </a:t>
            </a:r>
            <a:r>
              <a:rPr lang="en-US" sz="2200" dirty="0">
                <a:solidFill>
                  <a:schemeClr val="bg1"/>
                </a:solidFill>
                <a:latin typeface="Times New Roman"/>
                <a:cs typeface="Times New Roman"/>
              </a:rPr>
              <a:t>precision</a:t>
            </a:r>
            <a:r>
              <a:rPr lang="en-US" sz="2200" spc="-15" dirty="0">
                <a:solidFill>
                  <a:schemeClr val="bg1"/>
                </a:solidFill>
                <a:latin typeface="Times New Roman"/>
                <a:cs typeface="Times New Roman"/>
              </a:rPr>
              <a:t> </a:t>
            </a:r>
            <a:r>
              <a:rPr lang="en-US" sz="2200" spc="-10" dirty="0">
                <a:solidFill>
                  <a:schemeClr val="bg1"/>
                </a:solidFill>
                <a:latin typeface="Times New Roman"/>
                <a:cs typeface="Times New Roman"/>
              </a:rPr>
              <a:t>farming.</a:t>
            </a:r>
            <a:endParaRPr lang="en-US" sz="2200" dirty="0">
              <a:solidFill>
                <a:schemeClr val="bg1"/>
              </a:solidFill>
              <a:latin typeface="Times New Roman"/>
              <a:cs typeface="Times New Roman"/>
            </a:endParaRPr>
          </a:p>
          <a:p>
            <a:pPr marL="299085" indent="-287020">
              <a:lnSpc>
                <a:spcPct val="100000"/>
              </a:lnSpc>
              <a:spcBef>
                <a:spcPts val="1440"/>
              </a:spcBef>
              <a:buFont typeface="Arial MT"/>
              <a:buChar char="•"/>
              <a:tabLst>
                <a:tab pos="299085" algn="l"/>
                <a:tab pos="299720" algn="l"/>
              </a:tabLst>
            </a:pPr>
            <a:r>
              <a:rPr lang="en-US" sz="2200" spc="-10" dirty="0">
                <a:solidFill>
                  <a:schemeClr val="bg1"/>
                </a:solidFill>
                <a:latin typeface="Times New Roman"/>
                <a:cs typeface="Times New Roman"/>
              </a:rPr>
              <a:t>Efficient</a:t>
            </a:r>
            <a:r>
              <a:rPr lang="en-US" sz="2200" spc="25" dirty="0">
                <a:solidFill>
                  <a:schemeClr val="bg1"/>
                </a:solidFill>
                <a:latin typeface="Times New Roman"/>
                <a:cs typeface="Times New Roman"/>
              </a:rPr>
              <a:t> </a:t>
            </a:r>
            <a:r>
              <a:rPr lang="en-US" sz="2200" spc="-5" dirty="0">
                <a:solidFill>
                  <a:schemeClr val="bg1"/>
                </a:solidFill>
                <a:latin typeface="Times New Roman"/>
                <a:cs typeface="Times New Roman"/>
              </a:rPr>
              <a:t>resource </a:t>
            </a:r>
            <a:r>
              <a:rPr lang="en-US" sz="2200" spc="-15" dirty="0">
                <a:solidFill>
                  <a:schemeClr val="bg1"/>
                </a:solidFill>
                <a:latin typeface="Times New Roman"/>
                <a:cs typeface="Times New Roman"/>
              </a:rPr>
              <a:t>management</a:t>
            </a:r>
            <a:r>
              <a:rPr lang="en-US" sz="2200" spc="530" dirty="0">
                <a:solidFill>
                  <a:schemeClr val="bg1"/>
                </a:solidFill>
                <a:latin typeface="Times New Roman"/>
                <a:cs typeface="Times New Roman"/>
              </a:rPr>
              <a:t> </a:t>
            </a:r>
            <a:r>
              <a:rPr lang="en-US" sz="2200" dirty="0">
                <a:solidFill>
                  <a:schemeClr val="bg1"/>
                </a:solidFill>
                <a:latin typeface="Times New Roman"/>
                <a:cs typeface="Times New Roman"/>
              </a:rPr>
              <a:t>and</a:t>
            </a:r>
          </a:p>
          <a:p>
            <a:pPr marL="299085">
              <a:lnSpc>
                <a:spcPct val="100000"/>
              </a:lnSpc>
              <a:spcBef>
                <a:spcPts val="430"/>
              </a:spcBef>
            </a:pPr>
            <a:r>
              <a:rPr lang="en-US" sz="2200" spc="-5" dirty="0">
                <a:solidFill>
                  <a:schemeClr val="bg1"/>
                </a:solidFill>
                <a:latin typeface="Times New Roman"/>
                <a:cs typeface="Times New Roman"/>
              </a:rPr>
              <a:t>optimization</a:t>
            </a:r>
            <a:r>
              <a:rPr lang="en-US" sz="2200" spc="-40" dirty="0">
                <a:solidFill>
                  <a:schemeClr val="bg1"/>
                </a:solidFill>
                <a:latin typeface="Times New Roman"/>
                <a:cs typeface="Times New Roman"/>
              </a:rPr>
              <a:t> </a:t>
            </a:r>
            <a:r>
              <a:rPr lang="en-US" sz="2200" dirty="0">
                <a:solidFill>
                  <a:schemeClr val="bg1"/>
                </a:solidFill>
                <a:latin typeface="Times New Roman"/>
                <a:cs typeface="Times New Roman"/>
              </a:rPr>
              <a:t>.</a:t>
            </a:r>
          </a:p>
          <a:p>
            <a:pPr marL="299085" indent="-287020">
              <a:lnSpc>
                <a:spcPct val="100000"/>
              </a:lnSpc>
              <a:spcBef>
                <a:spcPts val="1420"/>
              </a:spcBef>
              <a:buFont typeface="Arial MT"/>
              <a:buChar char="•"/>
              <a:tabLst>
                <a:tab pos="299085" algn="l"/>
                <a:tab pos="299720" algn="l"/>
              </a:tabLst>
            </a:pPr>
            <a:r>
              <a:rPr lang="en-US" sz="2200" dirty="0">
                <a:solidFill>
                  <a:schemeClr val="bg1"/>
                </a:solidFill>
                <a:latin typeface="Times New Roman"/>
                <a:cs typeface="Times New Roman"/>
              </a:rPr>
              <a:t>Early</a:t>
            </a:r>
            <a:r>
              <a:rPr lang="en-US" sz="2200" spc="-30" dirty="0">
                <a:solidFill>
                  <a:schemeClr val="bg1"/>
                </a:solidFill>
                <a:latin typeface="Times New Roman"/>
                <a:cs typeface="Times New Roman"/>
              </a:rPr>
              <a:t> </a:t>
            </a:r>
            <a:r>
              <a:rPr lang="en-US" sz="2200" dirty="0">
                <a:solidFill>
                  <a:schemeClr val="bg1"/>
                </a:solidFill>
                <a:latin typeface="Times New Roman"/>
                <a:cs typeface="Times New Roman"/>
              </a:rPr>
              <a:t>detection</a:t>
            </a:r>
            <a:r>
              <a:rPr lang="en-US" sz="2200" spc="-30" dirty="0">
                <a:solidFill>
                  <a:schemeClr val="bg1"/>
                </a:solidFill>
                <a:latin typeface="Times New Roman"/>
                <a:cs typeface="Times New Roman"/>
              </a:rPr>
              <a:t> </a:t>
            </a:r>
            <a:r>
              <a:rPr lang="en-US" sz="2200" dirty="0">
                <a:solidFill>
                  <a:schemeClr val="bg1"/>
                </a:solidFill>
                <a:latin typeface="Times New Roman"/>
                <a:cs typeface="Times New Roman"/>
              </a:rPr>
              <a:t>and</a:t>
            </a:r>
            <a:r>
              <a:rPr lang="en-US" sz="2200" spc="-30" dirty="0">
                <a:solidFill>
                  <a:schemeClr val="bg1"/>
                </a:solidFill>
                <a:latin typeface="Times New Roman"/>
                <a:cs typeface="Times New Roman"/>
              </a:rPr>
              <a:t> </a:t>
            </a:r>
            <a:r>
              <a:rPr lang="en-US" sz="2200" dirty="0">
                <a:solidFill>
                  <a:schemeClr val="bg1"/>
                </a:solidFill>
                <a:latin typeface="Times New Roman"/>
                <a:cs typeface="Times New Roman"/>
              </a:rPr>
              <a:t>prevention</a:t>
            </a:r>
            <a:r>
              <a:rPr lang="en-US" sz="2200" spc="-25" dirty="0">
                <a:solidFill>
                  <a:schemeClr val="bg1"/>
                </a:solidFill>
                <a:latin typeface="Times New Roman"/>
                <a:cs typeface="Times New Roman"/>
              </a:rPr>
              <a:t> </a:t>
            </a:r>
            <a:r>
              <a:rPr lang="en-US" sz="2200" spc="5" dirty="0">
                <a:solidFill>
                  <a:schemeClr val="bg1"/>
                </a:solidFill>
                <a:latin typeface="Times New Roman"/>
                <a:cs typeface="Times New Roman"/>
              </a:rPr>
              <a:t>of</a:t>
            </a:r>
            <a:endParaRPr lang="en-US" sz="2200" dirty="0">
              <a:solidFill>
                <a:schemeClr val="bg1"/>
              </a:solidFill>
              <a:latin typeface="Times New Roman"/>
              <a:cs typeface="Times New Roman"/>
            </a:endParaRPr>
          </a:p>
          <a:p>
            <a:pPr marL="299085">
              <a:lnSpc>
                <a:spcPct val="100000"/>
              </a:lnSpc>
              <a:spcBef>
                <a:spcPts val="430"/>
              </a:spcBef>
            </a:pPr>
            <a:r>
              <a:rPr lang="en-US" sz="2200" spc="-5" dirty="0">
                <a:solidFill>
                  <a:schemeClr val="bg1"/>
                </a:solidFill>
                <a:latin typeface="Times New Roman"/>
                <a:cs typeface="Times New Roman"/>
              </a:rPr>
              <a:t>diseases</a:t>
            </a:r>
            <a:r>
              <a:rPr lang="en-US" sz="2200" dirty="0">
                <a:solidFill>
                  <a:schemeClr val="bg1"/>
                </a:solidFill>
                <a:latin typeface="Times New Roman"/>
                <a:cs typeface="Times New Roman"/>
              </a:rPr>
              <a:t> </a:t>
            </a:r>
            <a:r>
              <a:rPr lang="en-US" sz="2200" spc="-5" dirty="0">
                <a:solidFill>
                  <a:schemeClr val="bg1"/>
                </a:solidFill>
                <a:latin typeface="Times New Roman"/>
                <a:cs typeface="Times New Roman"/>
              </a:rPr>
              <a:t>and</a:t>
            </a:r>
            <a:r>
              <a:rPr lang="en-US" sz="2200" spc="-25" dirty="0">
                <a:solidFill>
                  <a:schemeClr val="bg1"/>
                </a:solidFill>
                <a:latin typeface="Times New Roman"/>
                <a:cs typeface="Times New Roman"/>
              </a:rPr>
              <a:t> </a:t>
            </a:r>
            <a:r>
              <a:rPr lang="en-US" sz="2200" spc="-5" dirty="0">
                <a:solidFill>
                  <a:schemeClr val="bg1"/>
                </a:solidFill>
                <a:latin typeface="Times New Roman"/>
                <a:cs typeface="Times New Roman"/>
              </a:rPr>
              <a:t>pests.</a:t>
            </a:r>
            <a:endParaRPr lang="en-US" sz="2200" dirty="0">
              <a:solidFill>
                <a:schemeClr val="bg1"/>
              </a:solidFill>
              <a:latin typeface="Times New Roman"/>
              <a:cs typeface="Times New Roman"/>
            </a:endParaRPr>
          </a:p>
          <a:p>
            <a:pPr marL="299085" marR="393065" indent="-287020">
              <a:lnSpc>
                <a:spcPct val="120100"/>
              </a:lnSpc>
              <a:spcBef>
                <a:spcPts val="1010"/>
              </a:spcBef>
              <a:buFont typeface="Arial MT"/>
              <a:buChar char="•"/>
              <a:tabLst>
                <a:tab pos="299085" algn="l"/>
                <a:tab pos="299720" algn="l"/>
              </a:tabLst>
            </a:pPr>
            <a:r>
              <a:rPr lang="en-US" sz="2200" spc="-5" dirty="0">
                <a:solidFill>
                  <a:schemeClr val="bg1"/>
                </a:solidFill>
                <a:latin typeface="Times New Roman"/>
                <a:cs typeface="Times New Roman"/>
              </a:rPr>
              <a:t>Improved</a:t>
            </a:r>
            <a:r>
              <a:rPr lang="en-US" sz="2200" spc="-10" dirty="0">
                <a:solidFill>
                  <a:schemeClr val="bg1"/>
                </a:solidFill>
                <a:latin typeface="Times New Roman"/>
                <a:cs typeface="Times New Roman"/>
              </a:rPr>
              <a:t> </a:t>
            </a:r>
            <a:r>
              <a:rPr lang="en-US" sz="2200" spc="-5" dirty="0">
                <a:solidFill>
                  <a:schemeClr val="bg1"/>
                </a:solidFill>
                <a:latin typeface="Times New Roman"/>
                <a:cs typeface="Times New Roman"/>
              </a:rPr>
              <a:t>decision-making</a:t>
            </a:r>
            <a:r>
              <a:rPr lang="en-US" sz="2200" dirty="0">
                <a:solidFill>
                  <a:schemeClr val="bg1"/>
                </a:solidFill>
                <a:latin typeface="Times New Roman"/>
                <a:cs typeface="Times New Roman"/>
              </a:rPr>
              <a:t> and </a:t>
            </a:r>
            <a:r>
              <a:rPr lang="en-US" sz="2200" spc="5" dirty="0">
                <a:solidFill>
                  <a:schemeClr val="bg1"/>
                </a:solidFill>
                <a:latin typeface="Times New Roman"/>
                <a:cs typeface="Times New Roman"/>
              </a:rPr>
              <a:t> </a:t>
            </a:r>
            <a:r>
              <a:rPr lang="en-US" sz="2200" dirty="0">
                <a:solidFill>
                  <a:schemeClr val="bg1"/>
                </a:solidFill>
                <a:latin typeface="Times New Roman"/>
                <a:cs typeface="Times New Roman"/>
              </a:rPr>
              <a:t>predictive</a:t>
            </a:r>
            <a:r>
              <a:rPr lang="en-US" sz="2200" spc="-25" dirty="0">
                <a:solidFill>
                  <a:schemeClr val="bg1"/>
                </a:solidFill>
                <a:latin typeface="Times New Roman"/>
                <a:cs typeface="Times New Roman"/>
              </a:rPr>
              <a:t> </a:t>
            </a:r>
            <a:r>
              <a:rPr lang="en-US" sz="2200" spc="-10" dirty="0">
                <a:solidFill>
                  <a:schemeClr val="bg1"/>
                </a:solidFill>
                <a:latin typeface="Times New Roman"/>
                <a:cs typeface="Times New Roman"/>
              </a:rPr>
              <a:t>analytics</a:t>
            </a:r>
            <a:r>
              <a:rPr lang="en-US" sz="2200" dirty="0">
                <a:solidFill>
                  <a:schemeClr val="bg1"/>
                </a:solidFill>
                <a:latin typeface="Times New Roman"/>
                <a:cs typeface="Times New Roman"/>
              </a:rPr>
              <a:t> </a:t>
            </a:r>
            <a:r>
              <a:rPr lang="en-US" sz="2200" spc="-5" dirty="0">
                <a:solidFill>
                  <a:schemeClr val="bg1"/>
                </a:solidFill>
                <a:latin typeface="Times New Roman"/>
                <a:cs typeface="Times New Roman"/>
              </a:rPr>
              <a:t>for</a:t>
            </a:r>
            <a:r>
              <a:rPr lang="en-US" sz="2200" spc="-15" dirty="0">
                <a:solidFill>
                  <a:schemeClr val="bg1"/>
                </a:solidFill>
                <a:latin typeface="Times New Roman"/>
                <a:cs typeface="Times New Roman"/>
              </a:rPr>
              <a:t> </a:t>
            </a:r>
            <a:r>
              <a:rPr lang="en-US" sz="2200" spc="-10" dirty="0">
                <a:solidFill>
                  <a:schemeClr val="bg1"/>
                </a:solidFill>
                <a:latin typeface="Times New Roman"/>
                <a:cs typeface="Times New Roman"/>
              </a:rPr>
              <a:t>farmers.</a:t>
            </a:r>
            <a:endParaRPr lang="en-IN" sz="2200" dirty="0">
              <a:solidFill>
                <a:schemeClr val="bg1"/>
              </a:solidFill>
            </a:endParaRPr>
          </a:p>
        </p:txBody>
      </p:sp>
      <p:pic>
        <p:nvPicPr>
          <p:cNvPr id="6" name="Picture 5">
            <a:extLst>
              <a:ext uri="{FF2B5EF4-FFF2-40B4-BE49-F238E27FC236}">
                <a16:creationId xmlns:a16="http://schemas.microsoft.com/office/drawing/2014/main" id="{E56543D2-2044-2EA9-C6C5-1DF0F580E706}"/>
              </a:ext>
            </a:extLst>
          </p:cNvPr>
          <p:cNvPicPr>
            <a:picLocks noChangeAspect="1"/>
          </p:cNvPicPr>
          <p:nvPr/>
        </p:nvPicPr>
        <p:blipFill>
          <a:blip r:embed="rId2"/>
          <a:stretch>
            <a:fillRect/>
          </a:stretch>
        </p:blipFill>
        <p:spPr>
          <a:xfrm>
            <a:off x="7680033" y="914400"/>
            <a:ext cx="4176205" cy="5305859"/>
          </a:xfrm>
          <a:prstGeom prst="rect">
            <a:avLst/>
          </a:prstGeom>
        </p:spPr>
      </p:pic>
    </p:spTree>
    <p:extLst>
      <p:ext uri="{BB962C8B-B14F-4D97-AF65-F5344CB8AC3E}">
        <p14:creationId xmlns:p14="http://schemas.microsoft.com/office/powerpoint/2010/main" val="58773161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201</TotalTime>
  <Words>621</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MT</vt:lpstr>
      <vt:lpstr>Century Gothic</vt:lpstr>
      <vt:lpstr>Times New Roman</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renuka vadisala</dc:creator>
  <cp:lastModifiedBy>badhveeti venkata anjaneyulu</cp:lastModifiedBy>
  <cp:revision>12</cp:revision>
  <dcterms:created xsi:type="dcterms:W3CDTF">2024-05-09T13:40:12Z</dcterms:created>
  <dcterms:modified xsi:type="dcterms:W3CDTF">2024-05-11T09:41:47Z</dcterms:modified>
</cp:coreProperties>
</file>