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E03061-1F03-412B-855C-64C7DD20202B}" v="86" dt="2024-07-23T19:30:38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Andres Contreras Contreras" userId="S::francisco.contreras@tsoftglobal.com::a37618ec-f466-43ff-9cb9-645df6ef7855" providerId="AD" clId="Web-{CCE03061-1F03-412B-855C-64C7DD20202B}"/>
    <pc:docChg chg="addSld modSld addMainMaster delMainMaster">
      <pc:chgData name="Francisco Andres Contreras Contreras" userId="S::francisco.contreras@tsoftglobal.com::a37618ec-f466-43ff-9cb9-645df6ef7855" providerId="AD" clId="Web-{CCE03061-1F03-412B-855C-64C7DD20202B}" dt="2024-07-23T19:30:37.606" v="80" actId="20577"/>
      <pc:docMkLst>
        <pc:docMk/>
      </pc:docMkLst>
      <pc:sldChg chg="addSp modSp mod setBg modClrScheme setClrOvrMap chgLayout">
        <pc:chgData name="Francisco Andres Contreras Contreras" userId="S::francisco.contreras@tsoftglobal.com::a37618ec-f466-43ff-9cb9-645df6ef7855" providerId="AD" clId="Web-{CCE03061-1F03-412B-855C-64C7DD20202B}" dt="2024-07-23T19:22:04.778" v="13" actId="20577"/>
        <pc:sldMkLst>
          <pc:docMk/>
          <pc:sldMk cId="2406273178" sldId="256"/>
        </pc:sldMkLst>
        <pc:spChg chg="mod">
          <ac:chgData name="Francisco Andres Contreras Contreras" userId="S::francisco.contreras@tsoftglobal.com::a37618ec-f466-43ff-9cb9-645df6ef7855" providerId="AD" clId="Web-{CCE03061-1F03-412B-855C-64C7DD20202B}" dt="2024-07-23T19:21:04.198" v="2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Francisco Andres Contreras Contreras" userId="S::francisco.contreras@tsoftglobal.com::a37618ec-f466-43ff-9cb9-645df6ef7855" providerId="AD" clId="Web-{CCE03061-1F03-412B-855C-64C7DD20202B}" dt="2024-07-23T19:22:04.778" v="13" actId="20577"/>
          <ac:spMkLst>
            <pc:docMk/>
            <pc:sldMk cId="2406273178" sldId="256"/>
            <ac:spMk id="3" creationId="{00000000-0000-0000-0000-000000000000}"/>
          </ac:spMkLst>
        </pc:spChg>
        <pc:spChg chg="add">
          <ac:chgData name="Francisco Andres Contreras Contreras" userId="S::francisco.contreras@tsoftglobal.com::a37618ec-f466-43ff-9cb9-645df6ef7855" providerId="AD" clId="Web-{CCE03061-1F03-412B-855C-64C7DD20202B}" dt="2024-07-23T19:20:52.072" v="0"/>
          <ac:spMkLst>
            <pc:docMk/>
            <pc:sldMk cId="2406273178" sldId="256"/>
            <ac:spMk id="9" creationId="{6DA65B90-7B06-4499-91BA-CDDD36132481}"/>
          </ac:spMkLst>
        </pc:spChg>
        <pc:spChg chg="add">
          <ac:chgData name="Francisco Andres Contreras Contreras" userId="S::francisco.contreras@tsoftglobal.com::a37618ec-f466-43ff-9cb9-645df6ef7855" providerId="AD" clId="Web-{CCE03061-1F03-412B-855C-64C7DD20202B}" dt="2024-07-23T19:20:52.072" v="0"/>
          <ac:spMkLst>
            <pc:docMk/>
            <pc:sldMk cId="2406273178" sldId="256"/>
            <ac:spMk id="11" creationId="{E99D7AAF-4170-4D21-AB6C-605F6F100C2E}"/>
          </ac:spMkLst>
        </pc:spChg>
        <pc:spChg chg="add">
          <ac:chgData name="Francisco Andres Contreras Contreras" userId="S::francisco.contreras@tsoftglobal.com::a37618ec-f466-43ff-9cb9-645df6ef7855" providerId="AD" clId="Web-{CCE03061-1F03-412B-855C-64C7DD20202B}" dt="2024-07-23T19:20:52.072" v="0"/>
          <ac:spMkLst>
            <pc:docMk/>
            <pc:sldMk cId="2406273178" sldId="256"/>
            <ac:spMk id="13" creationId="{9502469D-C562-48E3-ABA2-3CFA55C52684}"/>
          </ac:spMkLst>
        </pc:spChg>
        <pc:picChg chg="add">
          <ac:chgData name="Francisco Andres Contreras Contreras" userId="S::francisco.contreras@tsoftglobal.com::a37618ec-f466-43ff-9cb9-645df6ef7855" providerId="AD" clId="Web-{CCE03061-1F03-412B-855C-64C7DD20202B}" dt="2024-07-23T19:20:52.072" v="0"/>
          <ac:picMkLst>
            <pc:docMk/>
            <pc:sldMk cId="2406273178" sldId="256"/>
            <ac:picMk id="4" creationId="{BF76E93C-31CF-0168-3B48-82B13B59520E}"/>
          </ac:picMkLst>
        </pc:picChg>
        <pc:cxnChg chg="add">
          <ac:chgData name="Francisco Andres Contreras Contreras" userId="S::francisco.contreras@tsoftglobal.com::a37618ec-f466-43ff-9cb9-645df6ef7855" providerId="AD" clId="Web-{CCE03061-1F03-412B-855C-64C7DD20202B}" dt="2024-07-23T19:20:52.072" v="0"/>
          <ac:cxnSpMkLst>
            <pc:docMk/>
            <pc:sldMk cId="2406273178" sldId="256"/>
            <ac:cxnSpMk id="15" creationId="{4D594499-F983-4364-8ABC-5BCDC2E906BF}"/>
          </ac:cxnSpMkLst>
        </pc:cxnChg>
        <pc:cxnChg chg="add">
          <ac:chgData name="Francisco Andres Contreras Contreras" userId="S::francisco.contreras@tsoftglobal.com::a37618ec-f466-43ff-9cb9-645df6ef7855" providerId="AD" clId="Web-{CCE03061-1F03-412B-855C-64C7DD20202B}" dt="2024-07-23T19:20:52.072" v="0"/>
          <ac:cxnSpMkLst>
            <pc:docMk/>
            <pc:sldMk cId="2406273178" sldId="256"/>
            <ac:cxnSpMk id="17" creationId="{752928D3-58AB-4E4F-A2E6-74A3B341C3A2}"/>
          </ac:cxnSpMkLst>
        </pc:cxnChg>
        <pc:cxnChg chg="add">
          <ac:chgData name="Francisco Andres Contreras Contreras" userId="S::francisco.contreras@tsoftglobal.com::a37618ec-f466-43ff-9cb9-645df6ef7855" providerId="AD" clId="Web-{CCE03061-1F03-412B-855C-64C7DD20202B}" dt="2024-07-23T19:20:52.072" v="0"/>
          <ac:cxnSpMkLst>
            <pc:docMk/>
            <pc:sldMk cId="2406273178" sldId="256"/>
            <ac:cxnSpMk id="19" creationId="{6D4C177C-581F-4CC8-A686-0B6D25DC6A70}"/>
          </ac:cxnSpMkLst>
        </pc:cxnChg>
      </pc:sldChg>
      <pc:sldChg chg="addSp delSp modSp add replId">
        <pc:chgData name="Francisco Andres Contreras Contreras" userId="S::francisco.contreras@tsoftglobal.com::a37618ec-f466-43ff-9cb9-645df6ef7855" providerId="AD" clId="Web-{CCE03061-1F03-412B-855C-64C7DD20202B}" dt="2024-07-23T19:26:45.050" v="36" actId="20577"/>
        <pc:sldMkLst>
          <pc:docMk/>
          <pc:sldMk cId="1977480706" sldId="257"/>
        </pc:sldMkLst>
        <pc:spChg chg="del mod">
          <ac:chgData name="Francisco Andres Contreras Contreras" userId="S::francisco.contreras@tsoftglobal.com::a37618ec-f466-43ff-9cb9-645df6ef7855" providerId="AD" clId="Web-{CCE03061-1F03-412B-855C-64C7DD20202B}" dt="2024-07-23T19:22:35.061" v="17"/>
          <ac:spMkLst>
            <pc:docMk/>
            <pc:sldMk cId="1977480706" sldId="257"/>
            <ac:spMk id="2" creationId="{00000000-0000-0000-0000-000000000000}"/>
          </ac:spMkLst>
        </pc:spChg>
        <pc:spChg chg="mod">
          <ac:chgData name="Francisco Andres Contreras Contreras" userId="S::francisco.contreras@tsoftglobal.com::a37618ec-f466-43ff-9cb9-645df6ef7855" providerId="AD" clId="Web-{CCE03061-1F03-412B-855C-64C7DD20202B}" dt="2024-07-23T19:26:45.050" v="36" actId="20577"/>
          <ac:spMkLst>
            <pc:docMk/>
            <pc:sldMk cId="1977480706" sldId="257"/>
            <ac:spMk id="3" creationId="{00000000-0000-0000-0000-000000000000}"/>
          </ac:spMkLst>
        </pc:spChg>
        <pc:spChg chg="add mod modVis">
          <ac:chgData name="Francisco Andres Contreras Contreras" userId="S::francisco.contreras@tsoftglobal.com::a37618ec-f466-43ff-9cb9-645df6ef7855" providerId="AD" clId="Web-{CCE03061-1F03-412B-855C-64C7DD20202B}" dt="2024-07-23T19:24:49.503" v="24"/>
          <ac:spMkLst>
            <pc:docMk/>
            <pc:sldMk cId="1977480706" sldId="257"/>
            <ac:spMk id="6" creationId="{B4C61E48-72BD-BF52-73A1-4D00321BC998}"/>
          </ac:spMkLst>
        </pc:spChg>
        <pc:picChg chg="mod">
          <ac:chgData name="Francisco Andres Contreras Contreras" userId="S::francisco.contreras@tsoftglobal.com::a37618ec-f466-43ff-9cb9-645df6ef7855" providerId="AD" clId="Web-{CCE03061-1F03-412B-855C-64C7DD20202B}" dt="2024-07-23T19:26:31.581" v="35" actId="1076"/>
          <ac:picMkLst>
            <pc:docMk/>
            <pc:sldMk cId="1977480706" sldId="257"/>
            <ac:picMk id="4" creationId="{BF76E93C-31CF-0168-3B48-82B13B59520E}"/>
          </ac:picMkLst>
        </pc:picChg>
      </pc:sldChg>
      <pc:sldChg chg="modSp add replId">
        <pc:chgData name="Francisco Andres Contreras Contreras" userId="S::francisco.contreras@tsoftglobal.com::a37618ec-f466-43ff-9cb9-645df6ef7855" providerId="AD" clId="Web-{CCE03061-1F03-412B-855C-64C7DD20202B}" dt="2024-07-23T19:30:37.606" v="80" actId="20577"/>
        <pc:sldMkLst>
          <pc:docMk/>
          <pc:sldMk cId="893168077" sldId="258"/>
        </pc:sldMkLst>
        <pc:spChg chg="mod">
          <ac:chgData name="Francisco Andres Contreras Contreras" userId="S::francisco.contreras@tsoftglobal.com::a37618ec-f466-43ff-9cb9-645df6ef7855" providerId="AD" clId="Web-{CCE03061-1F03-412B-855C-64C7DD20202B}" dt="2024-07-23T19:30:37.606" v="80" actId="20577"/>
          <ac:spMkLst>
            <pc:docMk/>
            <pc:sldMk cId="893168077" sldId="258"/>
            <ac:spMk id="3" creationId="{00000000-0000-0000-0000-000000000000}"/>
          </ac:spMkLst>
        </pc:spChg>
      </pc:sldChg>
      <pc:sldChg chg="modSp add replId">
        <pc:chgData name="Francisco Andres Contreras Contreras" userId="S::francisco.contreras@tsoftglobal.com::a37618ec-f466-43ff-9cb9-645df6ef7855" providerId="AD" clId="Web-{CCE03061-1F03-412B-855C-64C7DD20202B}" dt="2024-07-23T19:27:47.693" v="41" actId="20577"/>
        <pc:sldMkLst>
          <pc:docMk/>
          <pc:sldMk cId="2273107295" sldId="259"/>
        </pc:sldMkLst>
        <pc:spChg chg="mod">
          <ac:chgData name="Francisco Andres Contreras Contreras" userId="S::francisco.contreras@tsoftglobal.com::a37618ec-f466-43ff-9cb9-645df6ef7855" providerId="AD" clId="Web-{CCE03061-1F03-412B-855C-64C7DD20202B}" dt="2024-07-23T19:27:47.693" v="41" actId="20577"/>
          <ac:spMkLst>
            <pc:docMk/>
            <pc:sldMk cId="2273107295" sldId="259"/>
            <ac:spMk id="3" creationId="{00000000-0000-0000-0000-000000000000}"/>
          </ac:spMkLst>
        </pc:spChg>
      </pc:sldChg>
      <pc:sldChg chg="modSp add replId">
        <pc:chgData name="Francisco Andres Contreras Contreras" userId="S::francisco.contreras@tsoftglobal.com::a37618ec-f466-43ff-9cb9-645df6ef7855" providerId="AD" clId="Web-{CCE03061-1F03-412B-855C-64C7DD20202B}" dt="2024-07-23T19:30:28.715" v="77" actId="20577"/>
        <pc:sldMkLst>
          <pc:docMk/>
          <pc:sldMk cId="3977854592" sldId="260"/>
        </pc:sldMkLst>
        <pc:spChg chg="mod">
          <ac:chgData name="Francisco Andres Contreras Contreras" userId="S::francisco.contreras@tsoftglobal.com::a37618ec-f466-43ff-9cb9-645df6ef7855" providerId="AD" clId="Web-{CCE03061-1F03-412B-855C-64C7DD20202B}" dt="2024-07-23T19:30:28.715" v="77" actId="20577"/>
          <ac:spMkLst>
            <pc:docMk/>
            <pc:sldMk cId="3977854592" sldId="260"/>
            <ac:spMk id="3" creationId="{00000000-0000-0000-0000-000000000000}"/>
          </ac:spMkLst>
        </pc:spChg>
      </pc:sldChg>
      <pc:sldChg chg="modSp add replId">
        <pc:chgData name="Francisco Andres Contreras Contreras" userId="S::francisco.contreras@tsoftglobal.com::a37618ec-f466-43ff-9cb9-645df6ef7855" providerId="AD" clId="Web-{CCE03061-1F03-412B-855C-64C7DD20202B}" dt="2024-07-23T19:28:56.696" v="53" actId="20577"/>
        <pc:sldMkLst>
          <pc:docMk/>
          <pc:sldMk cId="1651957600" sldId="261"/>
        </pc:sldMkLst>
        <pc:spChg chg="mod">
          <ac:chgData name="Francisco Andres Contreras Contreras" userId="S::francisco.contreras@tsoftglobal.com::a37618ec-f466-43ff-9cb9-645df6ef7855" providerId="AD" clId="Web-{CCE03061-1F03-412B-855C-64C7DD20202B}" dt="2024-07-23T19:28:56.696" v="53" actId="20577"/>
          <ac:spMkLst>
            <pc:docMk/>
            <pc:sldMk cId="1651957600" sldId="261"/>
            <ac:spMk id="3" creationId="{00000000-0000-0000-0000-000000000000}"/>
          </ac:spMkLst>
        </pc:spChg>
      </pc:sldChg>
      <pc:sldChg chg="modSp add replId">
        <pc:chgData name="Francisco Andres Contreras Contreras" userId="S::francisco.contreras@tsoftglobal.com::a37618ec-f466-43ff-9cb9-645df6ef7855" providerId="AD" clId="Web-{CCE03061-1F03-412B-855C-64C7DD20202B}" dt="2024-07-23T19:30:18.371" v="74" actId="20577"/>
        <pc:sldMkLst>
          <pc:docMk/>
          <pc:sldMk cId="2027186832" sldId="262"/>
        </pc:sldMkLst>
        <pc:spChg chg="mod">
          <ac:chgData name="Francisco Andres Contreras Contreras" userId="S::francisco.contreras@tsoftglobal.com::a37618ec-f466-43ff-9cb9-645df6ef7855" providerId="AD" clId="Web-{CCE03061-1F03-412B-855C-64C7DD20202B}" dt="2024-07-23T19:30:18.371" v="74" actId="20577"/>
          <ac:spMkLst>
            <pc:docMk/>
            <pc:sldMk cId="2027186832" sldId="262"/>
            <ac:spMk id="3" creationId="{00000000-0000-0000-0000-000000000000}"/>
          </ac:spMkLst>
        </pc:spChg>
      </pc:sldChg>
      <pc:sldMasterChg chg="del delSldLayout">
        <pc:chgData name="Francisco Andres Contreras Contreras" userId="S::francisco.contreras@tsoftglobal.com::a37618ec-f466-43ff-9cb9-645df6ef7855" providerId="AD" clId="Web-{CCE03061-1F03-412B-855C-64C7DD20202B}" dt="2024-07-23T19:20:52.072" v="0"/>
        <pc:sldMasterMkLst>
          <pc:docMk/>
          <pc:sldMasterMk cId="2933118997" sldId="2147483648"/>
        </pc:sldMasterMkLst>
        <pc:sldLayoutChg chg="del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addSldLayout">
        <pc:chgData name="Francisco Andres Contreras Contreras" userId="S::francisco.contreras@tsoftglobal.com::a37618ec-f466-43ff-9cb9-645df6ef7855" providerId="AD" clId="Web-{CCE03061-1F03-412B-855C-64C7DD20202B}" dt="2024-07-23T19:20:52.072" v="0"/>
        <pc:sldMasterMkLst>
          <pc:docMk/>
          <pc:sldMasterMk cId="648890189" sldId="2147483686"/>
        </pc:sldMasterMkLst>
        <pc:sldLayoutChg chg="add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648890189" sldId="2147483686"/>
            <pc:sldLayoutMk cId="3351195261" sldId="2147483675"/>
          </pc:sldLayoutMkLst>
        </pc:sldLayoutChg>
        <pc:sldLayoutChg chg="add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648890189" sldId="2147483686"/>
            <pc:sldLayoutMk cId="1714502895" sldId="2147483676"/>
          </pc:sldLayoutMkLst>
        </pc:sldLayoutChg>
        <pc:sldLayoutChg chg="add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648890189" sldId="2147483686"/>
            <pc:sldLayoutMk cId="4095818892" sldId="2147483677"/>
          </pc:sldLayoutMkLst>
        </pc:sldLayoutChg>
        <pc:sldLayoutChg chg="add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648890189" sldId="2147483686"/>
            <pc:sldLayoutMk cId="1434919532" sldId="2147483678"/>
          </pc:sldLayoutMkLst>
        </pc:sldLayoutChg>
        <pc:sldLayoutChg chg="add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648890189" sldId="2147483686"/>
            <pc:sldLayoutMk cId="1706620954" sldId="2147483679"/>
          </pc:sldLayoutMkLst>
        </pc:sldLayoutChg>
        <pc:sldLayoutChg chg="add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648890189" sldId="2147483686"/>
            <pc:sldLayoutMk cId="2386017811" sldId="2147483680"/>
          </pc:sldLayoutMkLst>
        </pc:sldLayoutChg>
        <pc:sldLayoutChg chg="add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648890189" sldId="2147483686"/>
            <pc:sldLayoutMk cId="1013573080" sldId="2147483681"/>
          </pc:sldLayoutMkLst>
        </pc:sldLayoutChg>
        <pc:sldLayoutChg chg="add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648890189" sldId="2147483686"/>
            <pc:sldLayoutMk cId="2852456578" sldId="2147483682"/>
          </pc:sldLayoutMkLst>
        </pc:sldLayoutChg>
        <pc:sldLayoutChg chg="add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648890189" sldId="2147483686"/>
            <pc:sldLayoutMk cId="656146221" sldId="2147483683"/>
          </pc:sldLayoutMkLst>
        </pc:sldLayoutChg>
        <pc:sldLayoutChg chg="add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648890189" sldId="2147483686"/>
            <pc:sldLayoutMk cId="2028398941" sldId="2147483684"/>
          </pc:sldLayoutMkLst>
        </pc:sldLayoutChg>
        <pc:sldLayoutChg chg="add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648890189" sldId="2147483686"/>
            <pc:sldLayoutMk cId="3941673993" sldId="214748368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57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1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1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5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14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39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67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2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9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0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1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89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BF76E93C-31CF-0168-3B48-82B13B5952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0247" r="-6" b="-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248" y="663960"/>
            <a:ext cx="6947455" cy="5111275"/>
          </a:xfrm>
        </p:spPr>
        <p:txBody>
          <a:bodyPr anchor="b">
            <a:normAutofit/>
          </a:bodyPr>
          <a:lstStyle/>
          <a:p>
            <a:r>
              <a:rPr lang="es-ES" dirty="0">
                <a:solidFill>
                  <a:srgbClr val="FFFFFF"/>
                </a:solidFill>
                <a:ea typeface="+mj-lt"/>
                <a:cs typeface="+mj-lt"/>
              </a:rPr>
              <a:t>Manual Detallado para Crear Casos de Pruebas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428898" y="663960"/>
            <a:ext cx="2063256" cy="5111271"/>
          </a:xfrm>
        </p:spPr>
        <p:txBody>
          <a:bodyPr anchor="t">
            <a:normAutofit fontScale="92500" lnSpcReduction="10000"/>
          </a:bodyPr>
          <a:lstStyle/>
          <a:p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Este manual proporciona una guía desde el nivel básico hasta el avanzado para la creación de casos de prueba, adaptándose a diferentes niveles de experiencia y profundidad en el proceso de desarrollo de software.</a:t>
            </a:r>
            <a:endParaRPr lang="es-ES" dirty="0"/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2928D3-58AB-4E4F-A2E6-74A3B341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534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BF76E93C-31CF-0168-3B48-82B13B5952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0247" r="-6" b="-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7653" y="663960"/>
            <a:ext cx="10502765" cy="5111271"/>
          </a:xfrm>
        </p:spPr>
        <p:txBody>
          <a:bodyPr anchor="t">
            <a:normAutofit/>
          </a:bodyPr>
          <a:lstStyle/>
          <a:p>
            <a:r>
              <a:rPr lang="es-ES" dirty="0"/>
              <a:t>Nivel Básico</a:t>
            </a:r>
          </a:p>
          <a:p>
            <a:r>
              <a:rPr lang="es-ES" dirty="0"/>
              <a:t>1. Entendimiento del Sistema y Requisitos</a:t>
            </a:r>
          </a:p>
          <a:p>
            <a:pPr marL="285750" indent="-285750">
              <a:buFont typeface="Arial"/>
              <a:buChar char="•"/>
            </a:pPr>
            <a:r>
              <a:rPr lang="es-ES" b="1" dirty="0">
                <a:ea typeface="+mn-lt"/>
                <a:cs typeface="+mn-lt"/>
              </a:rPr>
              <a:t>Objetivo:</a:t>
            </a:r>
            <a:r>
              <a:rPr lang="es-ES" dirty="0">
                <a:ea typeface="+mn-lt"/>
                <a:cs typeface="+mn-lt"/>
              </a:rPr>
              <a:t> Comprender las funcionalidades básicas del sistema bajo prueba.</a:t>
            </a:r>
            <a:endParaRPr lang="es-ES" dirty="0"/>
          </a:p>
          <a:p>
            <a:pPr marL="285750" indent="-285750">
              <a:buFont typeface="Arial"/>
              <a:buChar char="•"/>
            </a:pPr>
            <a:r>
              <a:rPr lang="es-ES" b="1" dirty="0">
                <a:ea typeface="+mn-lt"/>
                <a:cs typeface="+mn-lt"/>
              </a:rPr>
              <a:t>Actividades:</a:t>
            </a:r>
            <a:endParaRPr lang="es-ES" dirty="0"/>
          </a:p>
          <a:p>
            <a:pPr marL="742950" lvl="1" indent="-285750" algn="l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Leer la documentación proporcionada.</a:t>
            </a:r>
            <a:endParaRPr lang="es-ES" dirty="0"/>
          </a:p>
          <a:p>
            <a:pPr marL="742950" lvl="1" indent="-285750" algn="l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Identificar las principales características del sistema.</a:t>
            </a:r>
            <a:endParaRPr lang="es-ES" dirty="0"/>
          </a:p>
          <a:p>
            <a:pPr marL="742950" lvl="1" indent="-285750" algn="l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Clarificar dudas con el equipo de desarrollo.</a:t>
            </a:r>
            <a:endParaRPr lang="es-ES" dirty="0"/>
          </a:p>
          <a:p>
            <a:endParaRPr lang="es-ES" dirty="0"/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2928D3-58AB-4E4F-A2E6-74A3B341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534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5" hidden="1">
            <a:extLst>
              <a:ext uri="{FF2B5EF4-FFF2-40B4-BE49-F238E27FC236}">
                <a16:creationId xmlns:a16="http://schemas.microsoft.com/office/drawing/2014/main" id="{B4C61E48-72BD-BF52-73A1-4D00321BC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900000">
            <a:off x="2048946" y="2231092"/>
            <a:ext cx="9456049" cy="3594112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7480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BF76E93C-31CF-0168-3B48-82B13B5952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0247" r="-6" b="-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7653" y="663960"/>
            <a:ext cx="10502765" cy="5111271"/>
          </a:xfrm>
        </p:spPr>
        <p:txBody>
          <a:bodyPr anchor="t">
            <a:normAutofit lnSpcReduction="10000"/>
          </a:bodyPr>
          <a:lstStyle/>
          <a:p>
            <a:r>
              <a:rPr lang="es-ES" dirty="0"/>
              <a:t>2. Diseño de Casos de Prueba</a:t>
            </a:r>
          </a:p>
          <a:p>
            <a:pPr marL="285750" indent="-285750">
              <a:buFont typeface="Arial"/>
              <a:buChar char="•"/>
            </a:pPr>
            <a:r>
              <a:rPr lang="es-ES" b="1" dirty="0">
                <a:ea typeface="+mn-lt"/>
                <a:cs typeface="+mn-lt"/>
              </a:rPr>
              <a:t>Actividades:</a:t>
            </a:r>
            <a:endParaRPr lang="es-ES" dirty="0"/>
          </a:p>
          <a:p>
            <a:pPr marL="742950" lvl="1" indent="-285750" algn="l">
              <a:buFont typeface="Arial"/>
              <a:buChar char="•"/>
            </a:pPr>
            <a:r>
              <a:rPr lang="es-ES" b="1" dirty="0">
                <a:ea typeface="+mn-lt"/>
                <a:cs typeface="+mn-lt"/>
              </a:rPr>
              <a:t>Identificar escenarios simples:</a:t>
            </a:r>
            <a:r>
              <a:rPr lang="es-ES" dirty="0">
                <a:ea typeface="+mn-lt"/>
                <a:cs typeface="+mn-lt"/>
              </a:rPr>
              <a:t> Casos básicos que cubran las funcionalidades esenciales.</a:t>
            </a:r>
            <a:endParaRPr lang="es-ES" dirty="0"/>
          </a:p>
          <a:p>
            <a:pPr marL="742950" lvl="1" indent="-285750" algn="l">
              <a:buFont typeface="Arial"/>
              <a:buChar char="•"/>
            </a:pPr>
            <a:r>
              <a:rPr lang="es-ES" b="1" dirty="0">
                <a:ea typeface="+mn-lt"/>
                <a:cs typeface="+mn-lt"/>
              </a:rPr>
              <a:t>Escribir pasos claros:</a:t>
            </a:r>
            <a:r>
              <a:rPr lang="es-ES" dirty="0">
                <a:ea typeface="+mn-lt"/>
                <a:cs typeface="+mn-lt"/>
              </a:rPr>
              <a:t> Detallar cada paso necesario para ejecutar el caso de prueba.</a:t>
            </a:r>
            <a:endParaRPr lang="es-ES" dirty="0"/>
          </a:p>
          <a:p>
            <a:pPr marL="742950" lvl="1" indent="-285750" algn="l">
              <a:buFont typeface="Arial"/>
              <a:buChar char="•"/>
            </a:pPr>
            <a:r>
              <a:rPr lang="es-ES" b="1" dirty="0">
                <a:ea typeface="+mn-lt"/>
                <a:cs typeface="+mn-lt"/>
              </a:rPr>
              <a:t>Definir resultados esperados:</a:t>
            </a:r>
            <a:r>
              <a:rPr lang="es-ES" dirty="0">
                <a:ea typeface="+mn-lt"/>
                <a:cs typeface="+mn-lt"/>
              </a:rPr>
              <a:t> Anotar qué se espera ver al finalizar la prueba.</a:t>
            </a:r>
            <a:endParaRPr lang="es-ES" dirty="0"/>
          </a:p>
          <a:p>
            <a:pPr lvl="1" algn="l"/>
            <a:endParaRPr lang="es-ES" dirty="0"/>
          </a:p>
          <a:p>
            <a:pPr lvl="1" algn="l"/>
            <a:r>
              <a:rPr lang="es-ES" dirty="0"/>
              <a:t>3. Ejecución y Reporte</a:t>
            </a:r>
          </a:p>
          <a:p>
            <a:pPr marL="285750" indent="-285750">
              <a:buFont typeface="Arial"/>
              <a:buChar char="•"/>
            </a:pPr>
            <a:r>
              <a:rPr lang="es-ES" b="1" dirty="0">
                <a:ea typeface="+mn-lt"/>
                <a:cs typeface="+mn-lt"/>
              </a:rPr>
              <a:t>Actividades:</a:t>
            </a:r>
            <a:endParaRPr lang="es-ES" dirty="0"/>
          </a:p>
          <a:p>
            <a:pPr marL="742950" lvl="1" indent="-285750" algn="l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Ejecutar los casos de prueba diseñados.</a:t>
            </a:r>
            <a:endParaRPr lang="es-ES" dirty="0"/>
          </a:p>
          <a:p>
            <a:pPr marL="742950" lvl="1" indent="-285750" algn="l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Registrar los resultados observados.</a:t>
            </a:r>
            <a:endParaRPr lang="es-ES" dirty="0"/>
          </a:p>
          <a:p>
            <a:pPr marL="742950" lvl="1" indent="-285750" algn="l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Comunicar cualquier defecto encontrado.</a:t>
            </a:r>
            <a:endParaRPr lang="es-ES" dirty="0"/>
          </a:p>
          <a:p>
            <a:endParaRPr lang="es-ES" dirty="0"/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2928D3-58AB-4E4F-A2E6-74A3B341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534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5" hidden="1">
            <a:extLst>
              <a:ext uri="{FF2B5EF4-FFF2-40B4-BE49-F238E27FC236}">
                <a16:creationId xmlns:a16="http://schemas.microsoft.com/office/drawing/2014/main" id="{B4C61E48-72BD-BF52-73A1-4D00321BC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900000">
            <a:off x="2048946" y="2231092"/>
            <a:ext cx="9456049" cy="3594112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3168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BF76E93C-31CF-0168-3B48-82B13B5952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0247" r="-6" b="-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7653" y="663960"/>
            <a:ext cx="10502765" cy="5111271"/>
          </a:xfrm>
        </p:spPr>
        <p:txBody>
          <a:bodyPr anchor="t">
            <a:normAutofit/>
          </a:bodyPr>
          <a:lstStyle/>
          <a:p>
            <a:r>
              <a:rPr lang="es-ES" dirty="0"/>
              <a:t>Nivel Intermedio</a:t>
            </a:r>
          </a:p>
          <a:p>
            <a:r>
              <a:rPr lang="es-ES" dirty="0"/>
              <a:t>1. Entendimiento Avanzado y Análisis de Requisitos</a:t>
            </a:r>
          </a:p>
          <a:p>
            <a:pPr marL="285750" indent="-285750">
              <a:buFont typeface="Arial"/>
              <a:buChar char="•"/>
            </a:pPr>
            <a:r>
              <a:rPr lang="es-ES" b="1" dirty="0">
                <a:ea typeface="+mn-lt"/>
                <a:cs typeface="+mn-lt"/>
              </a:rPr>
              <a:t>Objetivo:</a:t>
            </a:r>
            <a:r>
              <a:rPr lang="es-ES" dirty="0">
                <a:ea typeface="+mn-lt"/>
                <a:cs typeface="+mn-lt"/>
              </a:rPr>
              <a:t> Profundizar en los detalles del sistema y los requisitos funcionales y no funcionales.</a:t>
            </a:r>
            <a:endParaRPr lang="es-ES" dirty="0"/>
          </a:p>
          <a:p>
            <a:pPr marL="285750" indent="-285750">
              <a:buFont typeface="Arial"/>
              <a:buChar char="•"/>
            </a:pPr>
            <a:r>
              <a:rPr lang="es-ES" b="1" dirty="0">
                <a:ea typeface="+mn-lt"/>
                <a:cs typeface="+mn-lt"/>
              </a:rPr>
              <a:t>Actividades:</a:t>
            </a:r>
            <a:endParaRPr lang="es-ES" dirty="0"/>
          </a:p>
          <a:p>
            <a:pPr marL="742950" lvl="1" indent="-285750" algn="l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Analizar los casos de uso y diagramas de flujo del sistema.</a:t>
            </a:r>
            <a:endParaRPr lang="es-ES"/>
          </a:p>
          <a:p>
            <a:pPr marL="742950" lvl="1" indent="-285750" algn="l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Discutir con el equipo para entender las interacciones complejas del sistema.</a:t>
            </a:r>
            <a:endParaRPr lang="es-ES"/>
          </a:p>
          <a:p>
            <a:pPr marL="742950" lvl="1" indent="-285750" algn="l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Identificar escenarios de prueba más complejos.</a:t>
            </a:r>
            <a:endParaRPr lang="es-ES"/>
          </a:p>
          <a:p>
            <a:endParaRPr lang="es-ES" dirty="0"/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2928D3-58AB-4E4F-A2E6-74A3B341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534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5" hidden="1">
            <a:extLst>
              <a:ext uri="{FF2B5EF4-FFF2-40B4-BE49-F238E27FC236}">
                <a16:creationId xmlns:a16="http://schemas.microsoft.com/office/drawing/2014/main" id="{B4C61E48-72BD-BF52-73A1-4D00321BC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900000">
            <a:off x="2048946" y="2231092"/>
            <a:ext cx="9456049" cy="3594112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107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BF76E93C-31CF-0168-3B48-82B13B5952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0247" r="-6" b="-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7653" y="663960"/>
            <a:ext cx="10502765" cy="5111271"/>
          </a:xfrm>
        </p:spPr>
        <p:txBody>
          <a:bodyPr anchor="t">
            <a:normAutofit fontScale="92500" lnSpcReduction="20000"/>
          </a:bodyPr>
          <a:lstStyle/>
          <a:p>
            <a:r>
              <a:rPr lang="es-ES" dirty="0"/>
              <a:t>2. Diseño Avanzado de Casos de Prueba</a:t>
            </a:r>
          </a:p>
          <a:p>
            <a:pPr marL="285750" indent="-285750">
              <a:buFont typeface="Arial"/>
              <a:buChar char="•"/>
            </a:pPr>
            <a:r>
              <a:rPr lang="es-ES" b="1" dirty="0">
                <a:ea typeface="+mn-lt"/>
                <a:cs typeface="+mn-lt"/>
              </a:rPr>
              <a:t>Actividades:</a:t>
            </a:r>
            <a:endParaRPr lang="es-ES" dirty="0"/>
          </a:p>
          <a:p>
            <a:pPr marL="742950" lvl="1" indent="-285750" algn="l">
              <a:buFont typeface="Arial"/>
              <a:buChar char="•"/>
            </a:pPr>
            <a:r>
              <a:rPr lang="es-ES" b="1" dirty="0">
                <a:ea typeface="+mn-lt"/>
                <a:cs typeface="+mn-lt"/>
              </a:rPr>
              <a:t>Aplicar técnicas de diseño de casos de prueba: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Boundary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Value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Analysis</a:t>
            </a:r>
            <a:r>
              <a:rPr lang="es-ES" dirty="0">
                <a:ea typeface="+mn-lt"/>
                <a:cs typeface="+mn-lt"/>
              </a:rPr>
              <a:t>, </a:t>
            </a:r>
            <a:r>
              <a:rPr lang="es-ES" dirty="0" err="1">
                <a:ea typeface="+mn-lt"/>
                <a:cs typeface="+mn-lt"/>
              </a:rPr>
              <a:t>Equivalence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Partitioning</a:t>
            </a:r>
            <a:r>
              <a:rPr lang="es-ES" dirty="0">
                <a:ea typeface="+mn-lt"/>
                <a:cs typeface="+mn-lt"/>
              </a:rPr>
              <a:t>, etc.</a:t>
            </a:r>
            <a:endParaRPr lang="es-ES" dirty="0"/>
          </a:p>
          <a:p>
            <a:pPr marL="742950" lvl="1" indent="-285750" algn="l">
              <a:buFont typeface="Arial"/>
              <a:buChar char="•"/>
            </a:pPr>
            <a:r>
              <a:rPr lang="es-ES" b="1" dirty="0">
                <a:ea typeface="+mn-lt"/>
                <a:cs typeface="+mn-lt"/>
              </a:rPr>
              <a:t>Crear casos de prueba de regresión:</a:t>
            </a:r>
            <a:r>
              <a:rPr lang="es-ES" dirty="0">
                <a:ea typeface="+mn-lt"/>
                <a:cs typeface="+mn-lt"/>
              </a:rPr>
              <a:t> Verificar que las funcionalidades existentes no se vean afectadas por nuevas implementaciones.</a:t>
            </a:r>
            <a:endParaRPr lang="es-ES" dirty="0"/>
          </a:p>
          <a:p>
            <a:pPr marL="742950" lvl="1" indent="-285750" algn="l">
              <a:buFont typeface="Arial"/>
              <a:buChar char="•"/>
            </a:pPr>
            <a:r>
              <a:rPr lang="es-ES" b="1" dirty="0">
                <a:ea typeface="+mn-lt"/>
                <a:cs typeface="+mn-lt"/>
              </a:rPr>
              <a:t>Utilizar herramientas de gestión de pruebas:</a:t>
            </a:r>
            <a:r>
              <a:rPr lang="es-ES" dirty="0">
                <a:ea typeface="+mn-lt"/>
                <a:cs typeface="+mn-lt"/>
              </a:rPr>
              <a:t> Organizar casos de prueba de manera eficiente.</a:t>
            </a:r>
            <a:endParaRPr lang="es-ES" dirty="0"/>
          </a:p>
          <a:p>
            <a:pPr lvl="1" algn="l"/>
            <a:endParaRPr lang="es-ES" dirty="0"/>
          </a:p>
          <a:p>
            <a:pPr lvl="1" algn="l"/>
            <a:r>
              <a:rPr lang="es-ES" dirty="0"/>
              <a:t>3. Automatización de Pruebas</a:t>
            </a:r>
          </a:p>
          <a:p>
            <a:pPr marL="285750" indent="-285750">
              <a:buFont typeface="Arial"/>
              <a:buChar char="•"/>
            </a:pPr>
            <a:r>
              <a:rPr lang="es-ES" b="1" dirty="0">
                <a:ea typeface="+mn-lt"/>
                <a:cs typeface="+mn-lt"/>
              </a:rPr>
              <a:t>Actividades:</a:t>
            </a:r>
            <a:endParaRPr lang="es-ES" dirty="0"/>
          </a:p>
          <a:p>
            <a:pPr marL="742950" lvl="1" indent="-285750" algn="l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Implementar pruebas automatizadas utilizando herramientas como </a:t>
            </a:r>
            <a:r>
              <a:rPr lang="es-ES" dirty="0" err="1">
                <a:ea typeface="+mn-lt"/>
                <a:cs typeface="+mn-lt"/>
              </a:rPr>
              <a:t>Selenium</a:t>
            </a:r>
            <a:r>
              <a:rPr lang="es-ES" dirty="0">
                <a:ea typeface="+mn-lt"/>
                <a:cs typeface="+mn-lt"/>
              </a:rPr>
              <a:t>, </a:t>
            </a:r>
            <a:r>
              <a:rPr lang="es-ES" dirty="0" err="1">
                <a:ea typeface="+mn-lt"/>
                <a:cs typeface="+mn-lt"/>
              </a:rPr>
              <a:t>JUnit</a:t>
            </a:r>
            <a:r>
              <a:rPr lang="es-ES" dirty="0">
                <a:ea typeface="+mn-lt"/>
                <a:cs typeface="+mn-lt"/>
              </a:rPr>
              <a:t>, etc.</a:t>
            </a:r>
            <a:endParaRPr lang="es-ES" dirty="0"/>
          </a:p>
          <a:p>
            <a:pPr marL="742950" lvl="1" indent="-285750" algn="l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Ejecutar pruebas automatizadas y analizar los resultados.</a:t>
            </a:r>
            <a:endParaRPr lang="es-ES" dirty="0"/>
          </a:p>
          <a:p>
            <a:pPr marL="742950" lvl="1" indent="-285750" algn="l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Integrar pruebas automatizadas en pipelines de CI/CD.</a:t>
            </a:r>
            <a:endParaRPr lang="es-ES" dirty="0"/>
          </a:p>
          <a:p>
            <a:endParaRPr lang="es-ES" dirty="0"/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2928D3-58AB-4E4F-A2E6-74A3B341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534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5" hidden="1">
            <a:extLst>
              <a:ext uri="{FF2B5EF4-FFF2-40B4-BE49-F238E27FC236}">
                <a16:creationId xmlns:a16="http://schemas.microsoft.com/office/drawing/2014/main" id="{B4C61E48-72BD-BF52-73A1-4D00321BC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900000">
            <a:off x="2048946" y="2231092"/>
            <a:ext cx="9456049" cy="3594112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7854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BF76E93C-31CF-0168-3B48-82B13B5952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0247" r="-6" b="-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7653" y="663960"/>
            <a:ext cx="10502765" cy="5111271"/>
          </a:xfrm>
        </p:spPr>
        <p:txBody>
          <a:bodyPr anchor="t">
            <a:normAutofit/>
          </a:bodyPr>
          <a:lstStyle/>
          <a:p>
            <a:r>
              <a:rPr lang="es-ES" dirty="0"/>
              <a:t>Nivel Avanzado</a:t>
            </a:r>
          </a:p>
          <a:p>
            <a:r>
              <a:rPr lang="es-ES" dirty="0"/>
              <a:t>1. Estrategia de Pruebas</a:t>
            </a:r>
          </a:p>
          <a:p>
            <a:pPr marL="285750" indent="-285750">
              <a:buFont typeface="Arial"/>
              <a:buChar char="•"/>
            </a:pPr>
            <a:r>
              <a:rPr lang="es-ES" b="1" dirty="0">
                <a:ea typeface="+mn-lt"/>
                <a:cs typeface="+mn-lt"/>
              </a:rPr>
              <a:t>Objetivo:</a:t>
            </a:r>
            <a:r>
              <a:rPr lang="es-ES" dirty="0">
                <a:ea typeface="+mn-lt"/>
                <a:cs typeface="+mn-lt"/>
              </a:rPr>
              <a:t> Desarrollar una estrategia de pruebas integral y efectiva.</a:t>
            </a:r>
            <a:endParaRPr lang="es-ES" dirty="0"/>
          </a:p>
          <a:p>
            <a:pPr marL="285750" indent="-285750">
              <a:buFont typeface="Arial"/>
              <a:buChar char="•"/>
            </a:pPr>
            <a:r>
              <a:rPr lang="es-ES" b="1" dirty="0">
                <a:ea typeface="+mn-lt"/>
                <a:cs typeface="+mn-lt"/>
              </a:rPr>
              <a:t>Actividades:</a:t>
            </a:r>
            <a:endParaRPr lang="es-ES" dirty="0"/>
          </a:p>
          <a:p>
            <a:pPr marL="742950" lvl="1" indent="-285750" algn="l">
              <a:buFont typeface="Arial"/>
              <a:buChar char="•"/>
            </a:pPr>
            <a:r>
              <a:rPr lang="es-ES" b="1" dirty="0">
                <a:ea typeface="+mn-lt"/>
                <a:cs typeface="+mn-lt"/>
              </a:rPr>
              <a:t>Definir matrices de trazabilidad:</a:t>
            </a:r>
            <a:r>
              <a:rPr lang="es-ES" dirty="0">
                <a:ea typeface="+mn-lt"/>
                <a:cs typeface="+mn-lt"/>
              </a:rPr>
              <a:t> Relacionar casos de prueba con requisitos y defectos.</a:t>
            </a:r>
            <a:endParaRPr lang="es-ES" dirty="0"/>
          </a:p>
          <a:p>
            <a:pPr marL="742950" lvl="1" indent="-285750" algn="l">
              <a:buFont typeface="Arial"/>
              <a:buChar char="•"/>
            </a:pPr>
            <a:r>
              <a:rPr lang="es-ES" b="1" dirty="0">
                <a:ea typeface="+mn-lt"/>
                <a:cs typeface="+mn-lt"/>
              </a:rPr>
              <a:t>Implementar pruebas exploratorias:</a:t>
            </a:r>
            <a:r>
              <a:rPr lang="es-ES" dirty="0">
                <a:ea typeface="+mn-lt"/>
                <a:cs typeface="+mn-lt"/>
              </a:rPr>
              <a:t> Descubrir nuevos defectos mediante la exploración del sistema.</a:t>
            </a:r>
            <a:endParaRPr lang="es-ES" dirty="0"/>
          </a:p>
          <a:p>
            <a:pPr marL="742950" lvl="1" indent="-285750" algn="l">
              <a:buFont typeface="Arial"/>
              <a:buChar char="•"/>
            </a:pPr>
            <a:r>
              <a:rPr lang="es-ES" b="1" dirty="0">
                <a:ea typeface="+mn-lt"/>
                <a:cs typeface="+mn-lt"/>
              </a:rPr>
              <a:t>Realizar pruebas de rendimiento y seguridad:</a:t>
            </a:r>
            <a:r>
              <a:rPr lang="es-ES" dirty="0">
                <a:ea typeface="+mn-lt"/>
                <a:cs typeface="+mn-lt"/>
              </a:rPr>
              <a:t> Evaluar el rendimiento del sistema bajo diferentes cargas y verificar vulnerabilidades de seguridad.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2928D3-58AB-4E4F-A2E6-74A3B341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534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5" hidden="1">
            <a:extLst>
              <a:ext uri="{FF2B5EF4-FFF2-40B4-BE49-F238E27FC236}">
                <a16:creationId xmlns:a16="http://schemas.microsoft.com/office/drawing/2014/main" id="{B4C61E48-72BD-BF52-73A1-4D00321BC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900000">
            <a:off x="2048946" y="2231092"/>
            <a:ext cx="9456049" cy="3594112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1957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BF76E93C-31CF-0168-3B48-82B13B5952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0247" r="-6" b="-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7653" y="663960"/>
            <a:ext cx="10502765" cy="5111271"/>
          </a:xfrm>
        </p:spPr>
        <p:txBody>
          <a:bodyPr anchor="t">
            <a:normAutofit fontScale="85000" lnSpcReduction="10000"/>
          </a:bodyPr>
          <a:lstStyle/>
          <a:p>
            <a:r>
              <a:rPr lang="es-ES" dirty="0"/>
              <a:t>2. Gestión de Pruebas</a:t>
            </a:r>
          </a:p>
          <a:p>
            <a:pPr marL="285750" indent="-285750">
              <a:buFont typeface="Arial"/>
              <a:buChar char="•"/>
            </a:pPr>
            <a:r>
              <a:rPr lang="es-ES" b="1" dirty="0">
                <a:ea typeface="+mn-lt"/>
                <a:cs typeface="+mn-lt"/>
              </a:rPr>
              <a:t>Actividades:</a:t>
            </a:r>
            <a:endParaRPr lang="es-ES" dirty="0"/>
          </a:p>
          <a:p>
            <a:pPr marL="742950" lvl="1" indent="-285750" algn="l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Coordinar la ejecución de pruebas con el equipo de desarrollo y </a:t>
            </a:r>
            <a:r>
              <a:rPr lang="es-ES" dirty="0" err="1">
                <a:ea typeface="+mn-lt"/>
                <a:cs typeface="+mn-lt"/>
              </a:rPr>
              <a:t>stakeholders</a:t>
            </a:r>
            <a:r>
              <a:rPr lang="es-ES" dirty="0">
                <a:ea typeface="+mn-lt"/>
                <a:cs typeface="+mn-lt"/>
              </a:rPr>
              <a:t>.</a:t>
            </a:r>
            <a:endParaRPr lang="es-ES"/>
          </a:p>
          <a:p>
            <a:pPr marL="742950" lvl="1" indent="-285750" algn="l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Utilizar métricas y </a:t>
            </a:r>
            <a:r>
              <a:rPr lang="es-ES" dirty="0" err="1">
                <a:ea typeface="+mn-lt"/>
                <a:cs typeface="+mn-lt"/>
              </a:rPr>
              <a:t>KPIs</a:t>
            </a:r>
            <a:r>
              <a:rPr lang="es-ES" dirty="0">
                <a:ea typeface="+mn-lt"/>
                <a:cs typeface="+mn-lt"/>
              </a:rPr>
              <a:t> para evaluar la calidad del software.</a:t>
            </a:r>
            <a:endParaRPr lang="es-ES"/>
          </a:p>
          <a:p>
            <a:pPr marL="742950" lvl="1" indent="-285750" algn="l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Mejorar continuamente el proceso de pruebas basado en retroalimentación y análisis.</a:t>
            </a:r>
            <a:endParaRPr lang="es-ES"/>
          </a:p>
          <a:p>
            <a:pPr lvl="1" algn="l"/>
            <a:endParaRPr lang="es-ES" dirty="0"/>
          </a:p>
          <a:p>
            <a:pPr lvl="1" algn="l"/>
            <a:r>
              <a:rPr lang="es-ES" dirty="0"/>
              <a:t>3. Automatización Avanzada y Mantenimiento</a:t>
            </a:r>
          </a:p>
          <a:p>
            <a:pPr marL="285750" indent="-285750">
              <a:buFont typeface="Arial"/>
              <a:buChar char="•"/>
            </a:pPr>
            <a:r>
              <a:rPr lang="es-ES" b="1" dirty="0">
                <a:ea typeface="+mn-lt"/>
                <a:cs typeface="+mn-lt"/>
              </a:rPr>
              <a:t>Actividades:</a:t>
            </a:r>
            <a:endParaRPr lang="es-ES" dirty="0"/>
          </a:p>
          <a:p>
            <a:pPr marL="742950" lvl="1" indent="-285750" algn="l">
              <a:buFont typeface="Arial"/>
              <a:buChar char="•"/>
            </a:pPr>
            <a:r>
              <a:rPr lang="es-ES" b="1" dirty="0">
                <a:ea typeface="+mn-lt"/>
                <a:cs typeface="+mn-lt"/>
              </a:rPr>
              <a:t>Desarrollar </a:t>
            </a:r>
            <a:r>
              <a:rPr lang="es-ES" b="1" dirty="0" err="1">
                <a:ea typeface="+mn-lt"/>
                <a:cs typeface="+mn-lt"/>
              </a:rPr>
              <a:t>frameworks</a:t>
            </a:r>
            <a:r>
              <a:rPr lang="es-ES" b="1" dirty="0">
                <a:ea typeface="+mn-lt"/>
                <a:cs typeface="+mn-lt"/>
              </a:rPr>
              <a:t> de automatización:</a:t>
            </a:r>
            <a:r>
              <a:rPr lang="es-ES" dirty="0">
                <a:ea typeface="+mn-lt"/>
                <a:cs typeface="+mn-lt"/>
              </a:rPr>
              <a:t> Crear estructuras robustas para mantener y expandir pruebas automatizadas.</a:t>
            </a:r>
            <a:endParaRPr lang="es-ES" dirty="0"/>
          </a:p>
          <a:p>
            <a:pPr marL="742950" lvl="1" indent="-285750" algn="l">
              <a:buFont typeface="Arial"/>
              <a:buChar char="•"/>
            </a:pPr>
            <a:r>
              <a:rPr lang="es-ES" b="1" dirty="0">
                <a:ea typeface="+mn-lt"/>
                <a:cs typeface="+mn-lt"/>
              </a:rPr>
              <a:t>Implementar pruebas de integración continua:</a:t>
            </a:r>
            <a:r>
              <a:rPr lang="es-ES" dirty="0">
                <a:ea typeface="+mn-lt"/>
                <a:cs typeface="+mn-lt"/>
              </a:rPr>
              <a:t> Integrar pruebas automatizadas con herramientas de CI/CD.</a:t>
            </a:r>
            <a:endParaRPr lang="es-ES" dirty="0"/>
          </a:p>
          <a:p>
            <a:pPr marL="742950" lvl="1" indent="-285750" algn="l">
              <a:buFont typeface="Arial"/>
              <a:buChar char="•"/>
            </a:pPr>
            <a:r>
              <a:rPr lang="es-ES" b="1" dirty="0">
                <a:ea typeface="+mn-lt"/>
                <a:cs typeface="+mn-lt"/>
              </a:rPr>
              <a:t>Monitorear y actualizar scripts de prueba:</a:t>
            </a:r>
            <a:r>
              <a:rPr lang="es-ES" dirty="0">
                <a:ea typeface="+mn-lt"/>
                <a:cs typeface="+mn-lt"/>
              </a:rPr>
              <a:t> Mantener scripts automatizados para reflejar cambios en el sistema.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2928D3-58AB-4E4F-A2E6-74A3B341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534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5" hidden="1">
            <a:extLst>
              <a:ext uri="{FF2B5EF4-FFF2-40B4-BE49-F238E27FC236}">
                <a16:creationId xmlns:a16="http://schemas.microsoft.com/office/drawing/2014/main" id="{B4C61E48-72BD-BF52-73A1-4D00321BC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900000">
            <a:off x="2048946" y="2231092"/>
            <a:ext cx="9456049" cy="3594112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7186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imeo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BF9989"/>
      </a:accent1>
      <a:accent2>
        <a:srgbClr val="AFA078"/>
      </a:accent2>
      <a:accent3>
        <a:srgbClr val="A1A77E"/>
      </a:accent3>
      <a:accent4>
        <a:srgbClr val="8DAA74"/>
      </a:accent4>
      <a:accent5>
        <a:srgbClr val="83AC81"/>
      </a:accent5>
      <a:accent6>
        <a:srgbClr val="77AE8C"/>
      </a:accent6>
      <a:hlink>
        <a:srgbClr val="5E899C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MimeoVTI</vt:lpstr>
      <vt:lpstr>Manual Detallado para Crear Casos de Pruebas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69</cp:revision>
  <dcterms:created xsi:type="dcterms:W3CDTF">2024-07-23T19:20:39Z</dcterms:created>
  <dcterms:modified xsi:type="dcterms:W3CDTF">2024-07-23T19:30:44Z</dcterms:modified>
</cp:coreProperties>
</file>