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app.xml" ContentType="application/vnd.openxmlformats-officedocument.extended-properties+xml"/>
  <Override PartName="/ppt/slideLayouts/slideLayout7.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saveSubsetFonts="1">
  <p:sldMasterIdLst>
    <p:sldMasterId id="214748369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defaultTextStyle>
    <a:defPPr>
      <a:defRPr lang="ja-JP"/>
    </a:defPPr>
    <a:lvl1pPr algn="l" defTabSz="914400" eaLnBrk="1" hangingPunct="1" latinLnBrk="0" marL="0" rtl="0">
      <a:defRPr kern="1200" kumimoji="1" sz="1800">
        <a:solidFill>
          <a:schemeClr val="tx1"/>
        </a:solidFill>
        <a:latin typeface="+mn-lt"/>
        <a:ea typeface="+mn-ea"/>
        <a:cs typeface="+mn-cs"/>
      </a:defRPr>
    </a:lvl1pPr>
    <a:lvl2pPr algn="l" defTabSz="914400" eaLnBrk="1" hangingPunct="1" latinLnBrk="0" marL="457200" rtl="0">
      <a:defRPr kern="1200" kumimoji="1" sz="1800">
        <a:solidFill>
          <a:schemeClr val="tx1"/>
        </a:solidFill>
        <a:latin typeface="+mn-lt"/>
        <a:ea typeface="+mn-ea"/>
        <a:cs typeface="+mn-cs"/>
      </a:defRPr>
    </a:lvl2pPr>
    <a:lvl3pPr algn="l" defTabSz="914400" eaLnBrk="1" hangingPunct="1" latinLnBrk="0" marL="914400" rtl="0">
      <a:defRPr kern="1200" kumimoji="1" sz="1800">
        <a:solidFill>
          <a:schemeClr val="tx1"/>
        </a:solidFill>
        <a:latin typeface="+mn-lt"/>
        <a:ea typeface="+mn-ea"/>
        <a:cs typeface="+mn-cs"/>
      </a:defRPr>
    </a:lvl3pPr>
    <a:lvl4pPr algn="l" defTabSz="914400" eaLnBrk="1" hangingPunct="1" latinLnBrk="0" marL="1371600" rtl="0">
      <a:defRPr kern="1200" kumimoji="1" sz="1800">
        <a:solidFill>
          <a:schemeClr val="tx1"/>
        </a:solidFill>
        <a:latin typeface="+mn-lt"/>
        <a:ea typeface="+mn-ea"/>
        <a:cs typeface="+mn-cs"/>
      </a:defRPr>
    </a:lvl4pPr>
    <a:lvl5pPr algn="l" defTabSz="914400" eaLnBrk="1" hangingPunct="1" latinLnBrk="0" marL="1828800" rtl="0">
      <a:defRPr kern="1200" kumimoji="1" sz="1800">
        <a:solidFill>
          <a:schemeClr val="tx1"/>
        </a:solidFill>
        <a:latin typeface="+mn-lt"/>
        <a:ea typeface="+mn-ea"/>
        <a:cs typeface="+mn-cs"/>
      </a:defRPr>
    </a:lvl5pPr>
    <a:lvl6pPr algn="l" defTabSz="914400" eaLnBrk="1" hangingPunct="1" latinLnBrk="0" marL="2286000" rtl="0">
      <a:defRPr kern="1200" kumimoji="1" sz="1800">
        <a:solidFill>
          <a:schemeClr val="tx1"/>
        </a:solidFill>
        <a:latin typeface="+mn-lt"/>
        <a:ea typeface="+mn-ea"/>
        <a:cs typeface="+mn-cs"/>
      </a:defRPr>
    </a:lvl6pPr>
    <a:lvl7pPr algn="l" defTabSz="914400" eaLnBrk="1" hangingPunct="1" latinLnBrk="0" marL="2743200" rtl="0">
      <a:defRPr kern="1200" kumimoji="1" sz="1800">
        <a:solidFill>
          <a:schemeClr val="tx1"/>
        </a:solidFill>
        <a:latin typeface="+mn-lt"/>
        <a:ea typeface="+mn-ea"/>
        <a:cs typeface="+mn-cs"/>
      </a:defRPr>
    </a:lvl7pPr>
    <a:lvl8pPr algn="l" defTabSz="914400" eaLnBrk="1" hangingPunct="1" latinLnBrk="0" marL="3200400" rtl="0">
      <a:defRPr kern="1200" kumimoji="1" sz="1800">
        <a:solidFill>
          <a:schemeClr val="tx1"/>
        </a:solidFill>
        <a:latin typeface="+mn-lt"/>
        <a:ea typeface="+mn-ea"/>
        <a:cs typeface="+mn-cs"/>
      </a:defRPr>
    </a:lvl8pPr>
    <a:lvl9pPr algn="l" defTabSz="914400" eaLnBrk="1" hangingPunct="1" latinLnBrk="0" marL="3657600" rtl="0">
      <a:defRPr kern="1200" kumimoji="1"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9527"/>
    <p:restoredTop sz="94660"/>
  </p:normalViewPr>
  <p:slideViewPr>
    <p:cSldViewPr snapToGrid="0">
      <p:cViewPr varScale="1">
        <p:scale>
          <a:sx d="100" n="77"/>
          <a:sy d="100" n="77"/>
        </p:scale>
        <p:origin x="72" y="2360"/>
      </p:cViewPr>
      <p:guideLst/>
    </p:cSldViewPr>
  </p:slid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3" Type="http://schemas.openxmlformats.org/officeDocument/2006/relationships/tableStyles" Target="tableStyles.xml" /><Relationship Id="rId22" Type="http://schemas.openxmlformats.org/officeDocument/2006/relationships/theme" Target="theme/theme1.xml" /><Relationship Id="rId1" Type="http://schemas.openxmlformats.org/officeDocument/2006/relationships/slideMaster" Target="slideMasters/slideMaster1.xml" /><Relationship Id="rId21" Type="http://schemas.openxmlformats.org/officeDocument/2006/relationships/viewProps" Target="viewProps.xml" /><Relationship Id="rId20"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タイトル 1"/>
          <p:cNvSpPr>
            <a:spLocks noGrp="1"/>
          </p:cNvSpPr>
          <p:nvPr>
            <p:ph type="ctrTitle"/>
          </p:nvPr>
        </p:nvSpPr>
        <p:spPr>
          <a:xfrm>
            <a:off x="414000" y="3960000"/>
            <a:ext cx="6584400" cy="320400"/>
          </a:xfrm>
        </p:spPr>
        <p:txBody>
          <a:bodyPr anchor="b">
            <a:normAutofit/>
          </a:bodyPr>
          <a:lstStyle>
            <a:lvl1pPr algn="l">
              <a:defRPr sz="18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432000" y="4712400"/>
            <a:ext cx="4968000" cy="262800"/>
          </a:xfrm>
        </p:spPr>
        <p:txBody>
          <a:bodyPr/>
          <a:lstStyle>
            <a:lvl1pPr marL="0" indent="0" algn="l">
              <a:buNone/>
              <a:defRPr sz="9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a:xfrm>
            <a:off x="628650" y="4767263"/>
            <a:ext cx="2057400" cy="273844"/>
          </a:xfrm>
          <a:prstGeom prst="rect">
            <a:avLst/>
          </a:prstGeom>
        </p:spPr>
        <p:txBody>
          <a:bodyPr/>
          <a:lstStyle/>
          <a:p>
            <a:fld id="{2B2B8E5B-BA50-464C-8D3B-041D669C55FB}" type="datetime1">
              <a:rPr kumimoji="1" lang="ja-JP" altLang="en-US" smtClean="0"/>
              <a:t>2024/4/22</a:t>
            </a:fld>
            <a:endParaRPr kumimoji="1" lang="ja-JP" altLang="en-US"/>
          </a:p>
        </p:txBody>
      </p:sp>
      <p:sp>
        <p:nvSpPr>
          <p:cNvPr id="5" name="フッター プレースホルダー 4"/>
          <p:cNvSpPr>
            <a:spLocks noGrp="1"/>
          </p:cNvSpPr>
          <p:nvPr>
            <p:ph type="ftr" sz="quarter" idx="11"/>
          </p:nvPr>
        </p:nvSpPr>
        <p:spPr>
          <a:xfrm>
            <a:off x="3028950" y="4767263"/>
            <a:ext cx="3086100" cy="273844"/>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C9FE446-0DE4-4663-A80B-7CF44FF3B4A2}" type="slidenum">
              <a:rPr kumimoji="1" lang="ja-JP" altLang="en-US" smtClean="0"/>
              <a:t>‹#›</a:t>
            </a:fld>
            <a:endParaRPr kumimoji="1" lang="ja-JP" altLang="en-US"/>
          </a:p>
        </p:txBody>
      </p:sp>
      <p:pic>
        <p:nvPicPr>
          <p:cNvPr id="7" name="Grafik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44461" y="144001"/>
            <a:ext cx="8856000" cy="3612141"/>
          </a:xfrm>
          <a:prstGeom prst="rect">
            <a:avLst/>
          </a:prstGeom>
        </p:spPr>
      </p:pic>
      <p:pic>
        <p:nvPicPr>
          <p:cNvPr id="8" name="Grafik 2">
            <a:extLst>
              <a:ext uri="{FF2B5EF4-FFF2-40B4-BE49-F238E27FC236}">
                <a16:creationId xmlns:a16="http://schemas.microsoft.com/office/drawing/2014/main" id="{A327EC02-4AE0-9F43-1C8F-173C02CF123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490927" y="4411645"/>
            <a:ext cx="2489787" cy="291689"/>
          </a:xfrm>
          <a:prstGeom prst="rect">
            <a:avLst/>
          </a:prstGeom>
        </p:spPr>
      </p:pic>
    </p:spTree>
    <p:extLst>
      <p:ext uri="{BB962C8B-B14F-4D97-AF65-F5344CB8AC3E}">
        <p14:creationId xmlns:p14="http://schemas.microsoft.com/office/powerpoint/2010/main" val="4069258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noFill/>
          <a:ln w="9525">
            <a:noFill/>
            <a:miter lim="800000"/>
            <a:headEnd/>
            <a:tailEnd/>
          </a:ln>
        </p:spPr>
        <p:txBody>
          <a:bodyPr vert="horz" wrap="square" lIns="0" tIns="0" rIns="0" bIns="0" numCol="1" anchor="t" anchorCtr="0" compatLnSpc="1">
            <a:prstTxWarp prst="textNoShape">
              <a:avLst/>
            </a:prstTxWarp>
          </a:bodyPr>
          <a:lstStyle>
            <a:lvl1pPr>
              <a:defRPr lang="ja-JP" altLang="en-US" smtClean="0">
                <a:latin typeface="ＭＳ Ｐゴシック" panose="020B0600070205080204" pitchFamily="50" charset="-128"/>
                <a:ea typeface="ＭＳ Ｐゴシック" panose="020B0600070205080204" pitchFamily="50" charset="-128"/>
              </a:defRPr>
            </a:lvl1pPr>
            <a:lvl2pPr>
              <a:defRPr lang="ja-JP" altLang="en-US" smtClean="0"/>
            </a:lvl2pPr>
            <a:lvl3pPr>
              <a:defRPr lang="ja-JP" altLang="en-US" smtClean="0"/>
            </a:lvl3pPr>
            <a:lvl4pPr>
              <a:defRPr lang="ja-JP" altLang="en-US" smtClean="0"/>
            </a:lvl4pPr>
            <a:lvl5pPr>
              <a:defRPr lang="ja-JP" altLang="en-US"/>
            </a:lvl5pPr>
          </a:lstStyle>
          <a:p>
            <a:pPr marL="0" lvl="0" indent="0" eaLnBrk="0" fontAlgn="base" hangingPunct="0">
              <a:lnSpc>
                <a:spcPct val="100000"/>
              </a:lnSpc>
              <a:spcBef>
                <a:spcPts val="450"/>
              </a:spcBef>
              <a:spcAft>
                <a:spcPct val="0"/>
              </a:spcAft>
              <a:buNone/>
            </a:pPr>
            <a:r>
              <a:rPr kumimoji="1" lang="ja-JP" altLang="en-US" smtClean="0"/>
              <a:t>マスター テキストの書式設定</a:t>
            </a:r>
          </a:p>
          <a:p>
            <a:pPr marL="133347" lvl="1" indent="-132157" eaLnBrk="0" fontAlgn="base" hangingPunct="0">
              <a:lnSpc>
                <a:spcPct val="100000"/>
              </a:lnSpc>
              <a:spcBef>
                <a:spcPts val="450"/>
              </a:spcBef>
              <a:spcAft>
                <a:spcPct val="0"/>
              </a:spcAft>
              <a:buClr>
                <a:srgbClr val="DA2131"/>
              </a:buClr>
            </a:pPr>
            <a:r>
              <a:rPr kumimoji="1" lang="ja-JP" altLang="en-US" smtClean="0"/>
              <a:t>第 </a:t>
            </a:r>
            <a:r>
              <a:rPr kumimoji="1" lang="en-US" altLang="ja-JP" smtClean="0"/>
              <a:t>2 </a:t>
            </a:r>
            <a:r>
              <a:rPr kumimoji="1" lang="ja-JP" altLang="en-US" smtClean="0"/>
              <a:t>レベル</a:t>
            </a:r>
          </a:p>
          <a:p>
            <a:pPr marL="538150" lvl="2" indent="-111917" eaLnBrk="0" fontAlgn="base" hangingPunct="0">
              <a:lnSpc>
                <a:spcPct val="100000"/>
              </a:lnSpc>
              <a:spcBef>
                <a:spcPts val="450"/>
              </a:spcBef>
              <a:spcAft>
                <a:spcPct val="0"/>
              </a:spcAft>
              <a:buChar char="-"/>
            </a:pPr>
            <a:r>
              <a:rPr kumimoji="1" lang="ja-JP" altLang="en-US" smtClean="0"/>
              <a:t>第 </a:t>
            </a:r>
            <a:r>
              <a:rPr kumimoji="1" lang="en-US" altLang="ja-JP" smtClean="0"/>
              <a:t>3 </a:t>
            </a:r>
            <a:r>
              <a:rPr kumimoji="1" lang="ja-JP" altLang="en-US" smtClean="0"/>
              <a:t>レベル</a:t>
            </a:r>
          </a:p>
          <a:p>
            <a:pPr marL="1752557" lvl="3" indent="-133347" eaLnBrk="0" fontAlgn="base" hangingPunct="0">
              <a:lnSpc>
                <a:spcPct val="100000"/>
              </a:lnSpc>
              <a:spcBef>
                <a:spcPts val="450"/>
              </a:spcBef>
              <a:spcAft>
                <a:spcPct val="0"/>
              </a:spcAft>
              <a:buFont typeface="Symbol" panose="05050102010706020507" pitchFamily="18" charset="2"/>
              <a:buChar char="-"/>
            </a:pPr>
            <a:r>
              <a:rPr kumimoji="1" lang="ja-JP" altLang="en-US" smtClean="0"/>
              <a:t>第 </a:t>
            </a:r>
            <a:r>
              <a:rPr kumimoji="1" lang="en-US" altLang="ja-JP" smtClean="0"/>
              <a:t>4 </a:t>
            </a:r>
            <a:r>
              <a:rPr kumimoji="1" lang="ja-JP" altLang="en-US" smtClean="0"/>
              <a:t>レベル</a:t>
            </a:r>
          </a:p>
          <a:p>
            <a:pPr marL="1752557" lvl="4" indent="-133347" eaLnBrk="0" fontAlgn="base" hangingPunct="0">
              <a:lnSpc>
                <a:spcPct val="100000"/>
              </a:lnSpc>
              <a:spcBef>
                <a:spcPts val="450"/>
              </a:spcBef>
              <a:spcAft>
                <a:spcPct val="0"/>
              </a:spcAft>
              <a:buClr>
                <a:srgbClr val="DA2131"/>
              </a:buClr>
            </a:pPr>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628650" y="4767263"/>
            <a:ext cx="2057400" cy="273844"/>
          </a:xfrm>
          <a:prstGeom prst="rect">
            <a:avLst/>
          </a:prstGeom>
        </p:spPr>
        <p:txBody>
          <a:bodyPr/>
          <a:lstStyle/>
          <a:p>
            <a:fld id="{11061F0C-B02F-4B72-9330-B608A15BCE6C}" type="datetime1">
              <a:rPr kumimoji="1" lang="ja-JP" altLang="en-US" smtClean="0"/>
              <a:t>2024/4/22</a:t>
            </a:fld>
            <a:endParaRPr kumimoji="1" lang="ja-JP" altLang="en-US"/>
          </a:p>
        </p:txBody>
      </p:sp>
      <p:sp>
        <p:nvSpPr>
          <p:cNvPr id="5" name="フッター プレースホルダー 4"/>
          <p:cNvSpPr>
            <a:spLocks noGrp="1"/>
          </p:cNvSpPr>
          <p:nvPr>
            <p:ph type="ftr" sz="quarter" idx="11"/>
          </p:nvPr>
        </p:nvSpPr>
        <p:spPr>
          <a:xfrm>
            <a:off x="3028950" y="4767263"/>
            <a:ext cx="3086100" cy="273844"/>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6591E97-2355-4C5F-BA98-15BCC4DBE61A}" type="slidenum">
              <a:rPr kumimoji="1" lang="ja-JP" altLang="en-US" smtClean="0"/>
              <a:t>‹#›</a:t>
            </a:fld>
            <a:endParaRPr kumimoji="1" lang="ja-JP" altLang="en-US"/>
          </a:p>
        </p:txBody>
      </p:sp>
    </p:spTree>
    <p:extLst>
      <p:ext uri="{BB962C8B-B14F-4D97-AF65-F5344CB8AC3E}">
        <p14:creationId xmlns:p14="http://schemas.microsoft.com/office/powerpoint/2010/main" val="184868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Grafik 1"/>
          <p:cNvPicPr preferRelativeResize="0">
            <a:picLocks/>
          </p:cNvPicPr>
          <p:nvPr userDrawn="1"/>
        </p:nvPicPr>
        <p:blipFill rotWithShape="1">
          <a:blip r:embed="rId2" cstate="screen">
            <a:extLst>
              <a:ext uri="{28A0092B-C50C-407E-A947-70E740481C1C}">
                <a14:useLocalDpi xmlns:a14="http://schemas.microsoft.com/office/drawing/2010/main"/>
              </a:ext>
            </a:extLst>
          </a:blip>
          <a:srcRect b="4449"/>
          <a:stretch/>
        </p:blipFill>
        <p:spPr>
          <a:xfrm>
            <a:off x="144000" y="143550"/>
            <a:ext cx="8856000" cy="4640323"/>
          </a:xfrm>
          <a:prstGeom prst="rect">
            <a:avLst/>
          </a:prstGeom>
        </p:spPr>
      </p:pic>
      <p:sp>
        <p:nvSpPr>
          <p:cNvPr id="2" name="タイトル 1"/>
          <p:cNvSpPr>
            <a:spLocks noGrp="1"/>
          </p:cNvSpPr>
          <p:nvPr>
            <p:ph type="title"/>
          </p:nvPr>
        </p:nvSpPr>
        <p:spPr>
          <a:xfrm>
            <a:off x="860400" y="1098000"/>
            <a:ext cx="3470400" cy="345600"/>
          </a:xfrm>
        </p:spPr>
        <p:txBody>
          <a:bodyPr anchor="b">
            <a:normAutofit/>
          </a:bodyPr>
          <a:lstStyle>
            <a:lvl1pPr>
              <a:defRPr sz="1800">
                <a:solidFill>
                  <a:schemeClr val="bg1"/>
                </a:solidFill>
                <a:latin typeface="Arial Black" panose="020B0A04020102020204" pitchFamily="34" charset="0"/>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60400" y="1476000"/>
            <a:ext cx="3470400" cy="619200"/>
          </a:xfrm>
        </p:spPr>
        <p:txBody>
          <a:bodyPr/>
          <a:lstStyle>
            <a:lvl1pPr marL="0" indent="0">
              <a:buNone/>
              <a:defRPr sz="9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a:xfrm>
            <a:off x="628650" y="4767263"/>
            <a:ext cx="2057400" cy="273844"/>
          </a:xfrm>
          <a:prstGeom prst="rect">
            <a:avLst/>
          </a:prstGeom>
        </p:spPr>
        <p:txBody>
          <a:bodyPr/>
          <a:lstStyle/>
          <a:p>
            <a:fld id="{A05C19A2-0374-4011-89C3-86AC619A716D}" type="datetime1">
              <a:rPr kumimoji="1" lang="ja-JP" altLang="en-US" smtClean="0"/>
              <a:t>2024/4/22</a:t>
            </a:fld>
            <a:endParaRPr kumimoji="1" lang="ja-JP" altLang="en-US"/>
          </a:p>
        </p:txBody>
      </p:sp>
      <p:sp>
        <p:nvSpPr>
          <p:cNvPr id="5" name="フッター プレースホルダー 4"/>
          <p:cNvSpPr>
            <a:spLocks noGrp="1"/>
          </p:cNvSpPr>
          <p:nvPr>
            <p:ph type="ftr" sz="quarter" idx="11"/>
          </p:nvPr>
        </p:nvSpPr>
        <p:spPr>
          <a:xfrm>
            <a:off x="3028950" y="4767263"/>
            <a:ext cx="3086100" cy="273844"/>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6591E97-2355-4C5F-BA98-15BCC4DBE61A}" type="slidenum">
              <a:rPr kumimoji="1" lang="ja-JP" altLang="en-US" smtClean="0"/>
              <a:t>‹#›</a:t>
            </a:fld>
            <a:endParaRPr kumimoji="1" lang="ja-JP" altLang="en-US"/>
          </a:p>
        </p:txBody>
      </p:sp>
      <p:pic>
        <p:nvPicPr>
          <p:cNvPr id="8" name="Grafik 2">
            <a:extLst>
              <a:ext uri="{FF2B5EF4-FFF2-40B4-BE49-F238E27FC236}">
                <a16:creationId xmlns:a16="http://schemas.microsoft.com/office/drawing/2014/main" id="{E4B73CF0-AB45-3DB0-EE7B-AE0F96A32684}"/>
              </a:ext>
            </a:extLst>
          </p:cNvPr>
          <p:cNvPicPr>
            <a:picLocks noChangeAspect="1"/>
          </p:cNvPicPr>
          <p:nvPr userDrawn="1"/>
        </p:nvPicPr>
        <p:blipFill>
          <a:blip r:embed="rId3" cstate="print">
            <a:biLevel thresh="25000"/>
            <a:extLst>
              <a:ext uri="{28A0092B-C50C-407E-A947-70E740481C1C}">
                <a14:useLocalDpi xmlns:a14="http://schemas.microsoft.com/office/drawing/2010/main" val="0"/>
              </a:ext>
            </a:extLst>
          </a:blip>
          <a:stretch>
            <a:fillRect/>
          </a:stretch>
        </p:blipFill>
        <p:spPr>
          <a:xfrm>
            <a:off x="6882492" y="349857"/>
            <a:ext cx="1967593" cy="230512"/>
          </a:xfrm>
          <a:prstGeom prst="rect">
            <a:avLst/>
          </a:prstGeom>
        </p:spPr>
      </p:pic>
    </p:spTree>
    <p:extLst>
      <p:ext uri="{BB962C8B-B14F-4D97-AF65-F5344CB8AC3E}">
        <p14:creationId xmlns:p14="http://schemas.microsoft.com/office/powerpoint/2010/main" val="1201102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277198" y="914400"/>
            <a:ext cx="4320000" cy="3862800"/>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80000" y="914400"/>
            <a:ext cx="4320000" cy="3862800"/>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a:xfrm>
            <a:off x="628650" y="4767263"/>
            <a:ext cx="2057400" cy="273844"/>
          </a:xfrm>
          <a:prstGeom prst="rect">
            <a:avLst/>
          </a:prstGeom>
        </p:spPr>
        <p:txBody>
          <a:bodyPr/>
          <a:lstStyle/>
          <a:p>
            <a:fld id="{1DDF3888-BB9C-4A4D-8342-CBB04A01C890}" type="datetime1">
              <a:rPr kumimoji="1" lang="ja-JP" altLang="en-US" smtClean="0"/>
              <a:t>2024/4/22</a:t>
            </a:fld>
            <a:endParaRPr kumimoji="1" lang="ja-JP" altLang="en-US"/>
          </a:p>
        </p:txBody>
      </p:sp>
      <p:sp>
        <p:nvSpPr>
          <p:cNvPr id="6" name="フッター プレースホルダー 5"/>
          <p:cNvSpPr>
            <a:spLocks noGrp="1"/>
          </p:cNvSpPr>
          <p:nvPr>
            <p:ph type="ftr" sz="quarter" idx="11"/>
          </p:nvPr>
        </p:nvSpPr>
        <p:spPr>
          <a:xfrm>
            <a:off x="3028950" y="4767263"/>
            <a:ext cx="3086100" cy="273844"/>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6591E97-2355-4C5F-BA98-15BCC4DBE61A}" type="slidenum">
              <a:rPr kumimoji="1" lang="ja-JP" altLang="en-US" smtClean="0"/>
              <a:t>‹#›</a:t>
            </a:fld>
            <a:endParaRPr kumimoji="1" lang="ja-JP" altLang="en-US"/>
          </a:p>
        </p:txBody>
      </p:sp>
    </p:spTree>
    <p:extLst>
      <p:ext uri="{BB962C8B-B14F-4D97-AF65-F5344CB8AC3E}">
        <p14:creationId xmlns:p14="http://schemas.microsoft.com/office/powerpoint/2010/main" val="1364178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273844"/>
            <a:ext cx="7886700" cy="994172"/>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29842" y="1878806"/>
            <a:ext cx="3868340" cy="2763441"/>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29150" y="1878806"/>
            <a:ext cx="3887391" cy="2763441"/>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a:xfrm>
            <a:off x="628650" y="4767263"/>
            <a:ext cx="2057400" cy="273844"/>
          </a:xfrm>
          <a:prstGeom prst="rect">
            <a:avLst/>
          </a:prstGeom>
        </p:spPr>
        <p:txBody>
          <a:bodyPr/>
          <a:lstStyle/>
          <a:p>
            <a:fld id="{BCF2E21D-B218-4D40-9138-FF292A323C33}" type="datetime1">
              <a:rPr kumimoji="1" lang="ja-JP" altLang="en-US" smtClean="0"/>
              <a:t>2024/4/22</a:t>
            </a:fld>
            <a:endParaRPr kumimoji="1" lang="ja-JP" altLang="en-US"/>
          </a:p>
        </p:txBody>
      </p:sp>
      <p:sp>
        <p:nvSpPr>
          <p:cNvPr id="8" name="フッター プレースホルダー 7"/>
          <p:cNvSpPr>
            <a:spLocks noGrp="1"/>
          </p:cNvSpPr>
          <p:nvPr>
            <p:ph type="ftr" sz="quarter" idx="11"/>
          </p:nvPr>
        </p:nvSpPr>
        <p:spPr>
          <a:xfrm>
            <a:off x="3028950" y="4767263"/>
            <a:ext cx="3086100" cy="273844"/>
          </a:xfrm>
          <a:prstGeom prst="rect">
            <a:avLst/>
          </a:prstGeom>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6591E97-2355-4C5F-BA98-15BCC4DBE61A}" type="slidenum">
              <a:rPr kumimoji="1" lang="ja-JP" altLang="en-US" smtClean="0"/>
              <a:t>‹#›</a:t>
            </a:fld>
            <a:endParaRPr kumimoji="1" lang="ja-JP" altLang="en-US"/>
          </a:p>
        </p:txBody>
      </p:sp>
    </p:spTree>
    <p:extLst>
      <p:ext uri="{BB962C8B-B14F-4D97-AF65-F5344CB8AC3E}">
        <p14:creationId xmlns:p14="http://schemas.microsoft.com/office/powerpoint/2010/main" val="322014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628650" y="4767263"/>
            <a:ext cx="2057400" cy="273844"/>
          </a:xfrm>
          <a:prstGeom prst="rect">
            <a:avLst/>
          </a:prstGeom>
        </p:spPr>
        <p:txBody>
          <a:bodyPr/>
          <a:lstStyle/>
          <a:p>
            <a:fld id="{D1D4E725-94A0-4555-8568-7C0B7ABB1E6B}" type="datetime1">
              <a:rPr kumimoji="1" lang="ja-JP" altLang="en-US" smtClean="0"/>
              <a:t>2024/4/22</a:t>
            </a:fld>
            <a:endParaRPr kumimoji="1" lang="ja-JP" altLang="en-US"/>
          </a:p>
        </p:txBody>
      </p:sp>
      <p:sp>
        <p:nvSpPr>
          <p:cNvPr id="3" name="フッター プレースホルダー 2"/>
          <p:cNvSpPr>
            <a:spLocks noGrp="1"/>
          </p:cNvSpPr>
          <p:nvPr>
            <p:ph type="ftr" sz="quarter" idx="11"/>
          </p:nvPr>
        </p:nvSpPr>
        <p:spPr>
          <a:xfrm>
            <a:off x="3028950" y="4767263"/>
            <a:ext cx="3086100" cy="273844"/>
          </a:xfrm>
          <a:prstGeom prst="rect">
            <a:avLst/>
          </a:prstGeom>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6591E97-2355-4C5F-BA98-15BCC4DBE61A}" type="slidenum">
              <a:rPr kumimoji="1" lang="ja-JP" altLang="en-US" smtClean="0"/>
              <a:t>‹#›</a:t>
            </a:fld>
            <a:endParaRPr kumimoji="1" lang="ja-JP" altLang="en-US"/>
          </a:p>
        </p:txBody>
      </p:sp>
    </p:spTree>
    <p:extLst>
      <p:ext uri="{BB962C8B-B14F-4D97-AF65-F5344CB8AC3E}">
        <p14:creationId xmlns:p14="http://schemas.microsoft.com/office/powerpoint/2010/main" val="2547488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Content with Caption">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342900"/>
            <a:ext cx="2949178" cy="1200150"/>
          </a:xfrm>
        </p:spPr>
        <p:txBody>
          <a:bodyPr anchor="b"/>
          <a:lstStyle>
            <a:lvl1pPr>
              <a:defRPr sz="24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a:p>
        </p:txBody>
      </p:sp>
      <p:sp>
        <p:nvSpPr>
          <p:cNvPr id="4" name="テキスト プレースホルダー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a:xfrm>
            <a:off x="628650" y="4767263"/>
            <a:ext cx="2057400" cy="273844"/>
          </a:xfrm>
          <a:prstGeom prst="rect">
            <a:avLst/>
          </a:prstGeom>
        </p:spPr>
        <p:txBody>
          <a:bodyPr/>
          <a:lstStyle/>
          <a:p>
            <a:fld id="{DC3D817D-5DEA-4CFB-8783-ED554CB28A22}" type="datetime1">
              <a:rPr kumimoji="1" lang="ja-JP" altLang="en-US" smtClean="0"/>
              <a:t>2024/4/22</a:t>
            </a:fld>
            <a:endParaRPr kumimoji="1" lang="ja-JP" altLang="en-US"/>
          </a:p>
        </p:txBody>
      </p:sp>
      <p:sp>
        <p:nvSpPr>
          <p:cNvPr id="6" name="フッター プレースホルダー 5"/>
          <p:cNvSpPr>
            <a:spLocks noGrp="1"/>
          </p:cNvSpPr>
          <p:nvPr>
            <p:ph type="ftr" sz="quarter" idx="11"/>
          </p:nvPr>
        </p:nvSpPr>
        <p:spPr>
          <a:xfrm>
            <a:off x="3028950" y="4767263"/>
            <a:ext cx="3086100" cy="273844"/>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6591E97-2355-4C5F-BA98-15BCC4DBE61A}" type="slidenum">
              <a:rPr kumimoji="1" lang="ja-JP" altLang="en-US" smtClean="0"/>
              <a:t>‹#›</a:t>
            </a:fld>
            <a:endParaRPr kumimoji="1" lang="ja-JP" altLang="en-US"/>
          </a:p>
        </p:txBody>
      </p:sp>
    </p:spTree>
    <p:extLst>
      <p:ext uri="{BB962C8B-B14F-4D97-AF65-F5344CB8AC3E}">
        <p14:creationId xmlns:p14="http://schemas.microsoft.com/office/powerpoint/2010/main" val="4250056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5" Target="../slideLayouts/slideLayout5.xml" Type="http://schemas.openxmlformats.org/officeDocument/2006/relationships/slideLayout" /><Relationship Id="rId4" Target="../slideLayouts/slideLayout4.xml" Type="http://schemas.openxmlformats.org/officeDocument/2006/relationships/slideLayout" /><Relationship Id="rId9" Target="../media/image1.png" Type="http://schemas.openxmlformats.org/officeDocument/2006/relationships/imag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270000" y="219600"/>
            <a:ext cx="7250400" cy="396000"/>
          </a:xfrm>
          <a:prstGeom prst="rect">
            <a:avLst/>
          </a:prstGeom>
        </p:spPr>
        <p:txBody>
          <a:bodyPr anchor="b" anchorCtr="0" bIns="0" lIns="0" rIns="0" rtlCol="0" tIns="0" vert="horz">
            <a:normAutofit/>
          </a:bodyPr>
          <a:lstStyle/>
          <a:p>
            <a:r>
              <a:rPr altLang="en-US" kumimoji="1" lang="ja-JP" smtClean="0"/>
              <a:t>マスター タイトルの書式設定 </a:t>
            </a:r>
            <a:r>
              <a:rPr altLang="ja-JP" kumimoji="1" lang="en-US" smtClean="0"/>
              <a:t>abc</a:t>
            </a:r>
            <a:endParaRPr altLang="en-US" kumimoji="1" lang="ja-JP"/>
          </a:p>
        </p:txBody>
      </p:sp>
      <p:sp>
        <p:nvSpPr>
          <p:cNvPr id="3" name="テキスト プレースホルダー 2"/>
          <p:cNvSpPr>
            <a:spLocks noGrp="1"/>
          </p:cNvSpPr>
          <p:nvPr>
            <p:ph idx="1" type="body"/>
          </p:nvPr>
        </p:nvSpPr>
        <p:spPr>
          <a:xfrm>
            <a:off x="277200" y="914400"/>
            <a:ext cx="8568000" cy="3862800"/>
          </a:xfrm>
          <a:prstGeom prst="rect">
            <a:avLst/>
          </a:prstGeom>
          <a:noFill/>
          <a:ln w="9525">
            <a:noFill/>
            <a:miter lim="800000"/>
            <a:headEnd/>
            <a:tailEnd/>
          </a:ln>
        </p:spPr>
        <p:txBody>
          <a:bodyPr anchor="t" anchorCtr="0" bIns="0" compatLnSpc="1" lIns="0" numCol="1" rIns="0" tIns="0" vert="horz" wrap="square">
            <a:prstTxWarp prst="textNoShape">
              <a:avLst/>
            </a:prstTxWarp>
          </a:bodyPr>
          <a:lstStyle/>
          <a:p>
            <a:pPr eaLnBrk="0" fontAlgn="base" hangingPunct="0" indent="0" lvl="0" marL="0">
              <a:lnSpc>
                <a:spcPct val="100000"/>
              </a:lnSpc>
              <a:spcBef>
                <a:spcPts val="450"/>
              </a:spcBef>
              <a:spcAft>
                <a:spcPct val="0"/>
              </a:spcAft>
              <a:buNone/>
            </a:pPr>
            <a:r>
              <a:rPr altLang="en-US" kumimoji="1" lang="ja-JP" smtClean="0"/>
              <a:t>マスター テキストの書式設定 </a:t>
            </a:r>
            <a:r>
              <a:rPr altLang="ja-JP" kumimoji="1" lang="en-US" smtClean="0"/>
              <a:t>abc</a:t>
            </a:r>
            <a:endParaRPr altLang="en-US" kumimoji="1" lang="ja-JP" smtClean="0"/>
          </a:p>
          <a:p>
            <a:pPr eaLnBrk="0" fontAlgn="base" hangingPunct="0" indent="-132157" lvl="1" marL="133347">
              <a:lnSpc>
                <a:spcPct val="100000"/>
              </a:lnSpc>
              <a:spcBef>
                <a:spcPts val="450"/>
              </a:spcBef>
              <a:spcAft>
                <a:spcPct val="0"/>
              </a:spcAft>
              <a:buClr>
                <a:srgbClr val="DA2131"/>
              </a:buClr>
            </a:pPr>
            <a:r>
              <a:rPr altLang="en-US" kumimoji="1" lang="ja-JP" smtClean="0"/>
              <a:t>第 </a:t>
            </a:r>
            <a:r>
              <a:rPr altLang="ja-JP" kumimoji="1" lang="en-US" smtClean="0"/>
              <a:t>2 </a:t>
            </a:r>
            <a:r>
              <a:rPr altLang="en-US" kumimoji="1" lang="ja-JP" smtClean="0"/>
              <a:t>レベル</a:t>
            </a:r>
          </a:p>
          <a:p>
            <a:pPr eaLnBrk="0" fontAlgn="base" hangingPunct="0" indent="-111917" lvl="2" marL="538150">
              <a:lnSpc>
                <a:spcPct val="100000"/>
              </a:lnSpc>
              <a:spcBef>
                <a:spcPts val="450"/>
              </a:spcBef>
              <a:spcAft>
                <a:spcPct val="0"/>
              </a:spcAft>
              <a:buChar char="-"/>
            </a:pPr>
            <a:r>
              <a:rPr altLang="en-US" kumimoji="1" lang="ja-JP" smtClean="0"/>
              <a:t>第 </a:t>
            </a:r>
            <a:r>
              <a:rPr altLang="ja-JP" kumimoji="1" lang="en-US" smtClean="0"/>
              <a:t>3 </a:t>
            </a:r>
            <a:r>
              <a:rPr altLang="en-US" kumimoji="1" lang="ja-JP" smtClean="0"/>
              <a:t>レベル</a:t>
            </a:r>
          </a:p>
          <a:p>
            <a:pPr eaLnBrk="0" fontAlgn="base" hangingPunct="0" indent="-133347" lvl="3" marL="1752557">
              <a:lnSpc>
                <a:spcPct val="100000"/>
              </a:lnSpc>
              <a:spcBef>
                <a:spcPts val="450"/>
              </a:spcBef>
              <a:spcAft>
                <a:spcPct val="0"/>
              </a:spcAft>
              <a:buFont charset="2" panose="05050102010706020507" pitchFamily="18" typeface="Symbol"/>
              <a:buChar char="-"/>
            </a:pPr>
            <a:r>
              <a:rPr altLang="en-US" kumimoji="1" lang="ja-JP" smtClean="0"/>
              <a:t>第 </a:t>
            </a:r>
            <a:r>
              <a:rPr altLang="ja-JP" kumimoji="1" lang="en-US" smtClean="0"/>
              <a:t>4 </a:t>
            </a:r>
            <a:r>
              <a:rPr altLang="en-US" kumimoji="1" lang="ja-JP" smtClean="0"/>
              <a:t>レベル</a:t>
            </a:r>
          </a:p>
          <a:p>
            <a:pPr eaLnBrk="0" fontAlgn="base" hangingPunct="0" indent="-133347" lvl="4" marL="1752557">
              <a:lnSpc>
                <a:spcPct val="100000"/>
              </a:lnSpc>
              <a:spcBef>
                <a:spcPts val="450"/>
              </a:spcBef>
              <a:spcAft>
                <a:spcPct val="0"/>
              </a:spcAft>
              <a:buClr>
                <a:srgbClr val="DA2131"/>
              </a:buClr>
            </a:pPr>
            <a:r>
              <a:rPr altLang="en-US" kumimoji="1" lang="ja-JP" smtClean="0"/>
              <a:t>第 </a:t>
            </a:r>
            <a:r>
              <a:rPr altLang="ja-JP" kumimoji="1" lang="en-US" smtClean="0"/>
              <a:t>5 </a:t>
            </a:r>
            <a:r>
              <a:rPr altLang="en-US" kumimoji="1" lang="ja-JP" smtClean="0"/>
              <a:t>レベル</a:t>
            </a:r>
            <a:endParaRPr altLang="en-US" kumimoji="1" lang="ja-JP"/>
          </a:p>
        </p:txBody>
      </p:sp>
      <p:sp>
        <p:nvSpPr>
          <p:cNvPr id="6" name="スライド番号プレースホルダー 5"/>
          <p:cNvSpPr>
            <a:spLocks noGrp="1"/>
          </p:cNvSpPr>
          <p:nvPr>
            <p:ph idx="4" sz="quarter" type="sldNum"/>
          </p:nvPr>
        </p:nvSpPr>
        <p:spPr>
          <a:xfrm>
            <a:off x="6457950" y="4767263"/>
            <a:ext cx="20574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D6591E97-2355-4C5F-BA98-15BCC4DBE61A}" type="slidenum">
              <a:rPr altLang="en-US" kumimoji="1" lang="ja-JP" smtClean="0"/>
              <a:t>‹#›</a:t>
            </a:fld>
            <a:endParaRPr altLang="en-US" kumimoji="1" lang="ja-JP"/>
          </a:p>
        </p:txBody>
      </p:sp>
      <p:pic>
        <p:nvPicPr>
          <p:cNvPr id="5" name="Grafik 2">
            <a:extLst>
              <a:ext uri="{FF2B5EF4-FFF2-40B4-BE49-F238E27FC236}">
                <a16:creationId xmlns:a16="http://schemas.microsoft.com/office/drawing/2014/main" id="{A67D95E5-C737-7E9E-884F-987AD918915D}"/>
              </a:ext>
            </a:extLst>
          </p:cNvPr>
          <p:cNvPicPr>
            <a:picLocks noChangeAspect="1"/>
          </p:cNvPicPr>
          <p:nvPr userDrawn="1"/>
        </p:nvPicPr>
        <p:blipFill>
          <a:blip cstate="print" r:embed="rId9">
            <a:extLst>
              <a:ext uri="{28A0092B-C50C-407E-A947-70E740481C1C}">
                <a14:useLocalDpi xmlns:a14="http://schemas.microsoft.com/office/drawing/2010/main" val="0"/>
              </a:ext>
            </a:extLst>
          </a:blip>
          <a:stretch>
            <a:fillRect/>
          </a:stretch>
        </p:blipFill>
        <p:spPr>
          <a:xfrm>
            <a:off x="6882492" y="349857"/>
            <a:ext cx="1967593" cy="230512"/>
          </a:xfrm>
          <a:prstGeom prst="rect">
            <a:avLst/>
          </a:prstGeom>
        </p:spPr>
      </p:pic>
    </p:spTree>
    <p:extLst>
      <p:ext uri="{BB962C8B-B14F-4D97-AF65-F5344CB8AC3E}">
        <p14:creationId xmlns:p14="http://schemas.microsoft.com/office/powerpoint/2010/main" val="2645140980"/>
      </p:ext>
    </p:extLst>
  </p:cSld>
  <p:clrMap accent1="accent1" accent2="accent2" accent3="accent3" accent4="accent4" accent5="accent5" accent6="accent6" bg1="lt1" bg2="lt2" folHlink="folHlink" hlink="hlink" tx1="dk1" tx2="dk2"/>
  <p:sldLayoutIdLst>
    <p:sldLayoutId id="2147483691" r:id="rId1"/>
    <p:sldLayoutId id="2147483692" r:id="rId2"/>
    <p:sldLayoutId id="2147483693" r:id="rId3"/>
    <p:sldLayoutId id="2147483694" r:id="rId4"/>
    <p:sldLayoutId id="2147483695" r:id="rId5"/>
    <p:sldLayoutId id="2147483697" r:id="rId6"/>
    <p:sldLayoutId id="2147483699" r:id="rId7"/>
  </p:sldLayoutIdLst>
  <p:hf dt="0" ftr="0" hdr="0"/>
  <p:txStyles>
    <p:titleStyle>
      <a:lvl1pPr algn="l" defTabSz="685800" eaLnBrk="1" hangingPunct="1" latinLnBrk="0" rtl="0">
        <a:lnSpc>
          <a:spcPct val="90000"/>
        </a:lnSpc>
        <a:spcBef>
          <a:spcPct val="0"/>
        </a:spcBef>
        <a:buNone/>
        <a:defRPr kern="1200" kumimoji="1" sz="1600">
          <a:solidFill>
            <a:schemeClr val="tx1"/>
          </a:solidFill>
          <a:latin charset="0" panose="020B0604020202020204" pitchFamily="34" typeface="Arial"/>
          <a:ea charset="-128" panose="020B0600070205080204" pitchFamily="50" typeface="ＭＳ Ｐゴシック"/>
          <a:cs charset="0" panose="020B0604020202020204" pitchFamily="34" typeface="Arial"/>
        </a:defRPr>
      </a:lvl1pPr>
    </p:titleStyle>
    <p:bodyStyle>
      <a:lvl1pPr algn="l" defTabSz="685800" eaLnBrk="1" hangingPunct="1" indent="-171450" latinLnBrk="0" marL="171450" rtl="0">
        <a:lnSpc>
          <a:spcPct val="90000"/>
        </a:lnSpc>
        <a:spcBef>
          <a:spcPts val="750"/>
        </a:spcBef>
        <a:buFont charset="0" panose="020B0604020202020204" pitchFamily="34" typeface="Arial"/>
        <a:buChar char="•"/>
        <a:defRPr altLang="en-US" kern="1200" kumimoji="1" lang="ja-JP" smtClean="0" sz="1200">
          <a:solidFill>
            <a:schemeClr val="tx1"/>
          </a:solidFill>
          <a:latin charset="-128" panose="020B0600070205080204" pitchFamily="50" typeface="ＭＳ Ｐゴシック"/>
          <a:ea charset="-128" panose="020B0600070205080204" pitchFamily="50" typeface="ＭＳ Ｐゴシック"/>
          <a:cs charset="0" panose="020B0604020202020204" pitchFamily="34" typeface="Arial"/>
        </a:defRPr>
      </a:lvl1pPr>
      <a:lvl2pPr algn="l" defTabSz="685800" eaLnBrk="1" hangingPunct="1" indent="-171450" latinLnBrk="0" marL="514350" rtl="0">
        <a:lnSpc>
          <a:spcPct val="90000"/>
        </a:lnSpc>
        <a:spcBef>
          <a:spcPts val="375"/>
        </a:spcBef>
        <a:buFont charset="0" panose="020B0604020202020204" pitchFamily="34" typeface="Arial"/>
        <a:buChar char="•"/>
        <a:defRPr altLang="en-US" kern="1200" kumimoji="1" lang="ja-JP" smtClean="0" sz="1200">
          <a:solidFill>
            <a:schemeClr val="tx1"/>
          </a:solidFill>
          <a:latin charset="0" panose="020B0604020202020204" pitchFamily="34" typeface="Arial"/>
          <a:ea charset="-128" panose="020B0600070205080204" pitchFamily="50" typeface="ＭＳ Ｐゴシック"/>
          <a:cs charset="0" panose="020B0604020202020204" pitchFamily="34" typeface="Arial"/>
        </a:defRPr>
      </a:lvl2pPr>
      <a:lvl3pPr algn="l" defTabSz="685800" eaLnBrk="1" hangingPunct="1" indent="-171450" latinLnBrk="0" marL="857250" rtl="0">
        <a:lnSpc>
          <a:spcPct val="90000"/>
        </a:lnSpc>
        <a:spcBef>
          <a:spcPts val="375"/>
        </a:spcBef>
        <a:buFont charset="0" panose="020B0604020202020204" pitchFamily="34" typeface="Arial"/>
        <a:buChar char="•"/>
        <a:defRPr altLang="en-US" kern="1200" kumimoji="1" lang="ja-JP" smtClean="0" sz="1200">
          <a:solidFill>
            <a:schemeClr val="tx1"/>
          </a:solidFill>
          <a:latin charset="0" panose="020B0604020202020204" pitchFamily="34" typeface="Arial"/>
          <a:ea charset="-128" panose="020B0600070205080204" pitchFamily="50" typeface="ＭＳ Ｐゴシック"/>
          <a:cs charset="0" panose="020B0604020202020204" pitchFamily="34" typeface="Arial"/>
        </a:defRPr>
      </a:lvl3pPr>
      <a:lvl4pPr algn="l" defTabSz="685800" eaLnBrk="1" hangingPunct="1" indent="-171450" latinLnBrk="0" marL="1200150" rtl="0">
        <a:lnSpc>
          <a:spcPct val="90000"/>
        </a:lnSpc>
        <a:spcBef>
          <a:spcPts val="375"/>
        </a:spcBef>
        <a:buFont charset="0" panose="020B0604020202020204" pitchFamily="34" typeface="Arial"/>
        <a:buChar char="•"/>
        <a:defRPr altLang="en-US" kern="1200" kumimoji="1" lang="ja-JP" smtClean="0" sz="1200">
          <a:solidFill>
            <a:schemeClr val="tx1"/>
          </a:solidFill>
          <a:latin charset="0" panose="020B0604020202020204" pitchFamily="34" typeface="Arial"/>
          <a:ea charset="-128" panose="020B0600070205080204" pitchFamily="50" typeface="ＭＳ Ｐゴシック"/>
          <a:cs charset="0" panose="020B0604020202020204" pitchFamily="34" typeface="Arial"/>
        </a:defRPr>
      </a:lvl4pPr>
      <a:lvl5pPr algn="l" defTabSz="685800" eaLnBrk="1" hangingPunct="1" indent="-171450" latinLnBrk="0" marL="1543050" rtl="0">
        <a:lnSpc>
          <a:spcPct val="90000"/>
        </a:lnSpc>
        <a:spcBef>
          <a:spcPts val="375"/>
        </a:spcBef>
        <a:buFont charset="0" panose="020B0604020202020204" pitchFamily="34" typeface="Arial"/>
        <a:buChar char="•"/>
        <a:defRPr altLang="en-US" kern="1200" kumimoji="1" lang="ja-JP" sz="1200">
          <a:solidFill>
            <a:schemeClr val="tx1"/>
          </a:solidFill>
          <a:latin charset="0" panose="020B0604020202020204" pitchFamily="34" typeface="Arial"/>
          <a:ea charset="-128" panose="020B0600070205080204" pitchFamily="50" typeface="ＭＳ Ｐゴシック"/>
          <a:cs charset="0" panose="020B0604020202020204" pitchFamily="34" typeface="Arial"/>
        </a:defRPr>
      </a:lvl5pPr>
      <a:lvl6pPr algn="l" defTabSz="685800" eaLnBrk="1" hangingPunct="1" indent="-171450" latinLnBrk="0" marL="1885950" rtl="0">
        <a:lnSpc>
          <a:spcPct val="90000"/>
        </a:lnSpc>
        <a:spcBef>
          <a:spcPts val="375"/>
        </a:spcBef>
        <a:buFont charset="0" panose="020B0604020202020204" pitchFamily="34" typeface="Arial"/>
        <a:buChar char="•"/>
        <a:defRPr kern="1200" kumimoji="1" sz="1350">
          <a:solidFill>
            <a:schemeClr val="tx1"/>
          </a:solidFill>
          <a:latin typeface="+mn-lt"/>
          <a:ea typeface="+mn-ea"/>
          <a:cs typeface="+mn-cs"/>
        </a:defRPr>
      </a:lvl6pPr>
      <a:lvl7pPr algn="l" defTabSz="685800" eaLnBrk="1" hangingPunct="1" indent="-171450" latinLnBrk="0" marL="2228850" rtl="0">
        <a:lnSpc>
          <a:spcPct val="90000"/>
        </a:lnSpc>
        <a:spcBef>
          <a:spcPts val="375"/>
        </a:spcBef>
        <a:buFont charset="0" panose="020B0604020202020204" pitchFamily="34" typeface="Arial"/>
        <a:buChar char="•"/>
        <a:defRPr kern="1200" kumimoji="1" sz="1350">
          <a:solidFill>
            <a:schemeClr val="tx1"/>
          </a:solidFill>
          <a:latin typeface="+mn-lt"/>
          <a:ea typeface="+mn-ea"/>
          <a:cs typeface="+mn-cs"/>
        </a:defRPr>
      </a:lvl7pPr>
      <a:lvl8pPr algn="l" defTabSz="685800" eaLnBrk="1" hangingPunct="1" indent="-171450" latinLnBrk="0" marL="2571750" rtl="0">
        <a:lnSpc>
          <a:spcPct val="90000"/>
        </a:lnSpc>
        <a:spcBef>
          <a:spcPts val="375"/>
        </a:spcBef>
        <a:buFont charset="0" panose="020B0604020202020204" pitchFamily="34" typeface="Arial"/>
        <a:buChar char="•"/>
        <a:defRPr kern="1200" kumimoji="1" sz="1350">
          <a:solidFill>
            <a:schemeClr val="tx1"/>
          </a:solidFill>
          <a:latin typeface="+mn-lt"/>
          <a:ea typeface="+mn-ea"/>
          <a:cs typeface="+mn-cs"/>
        </a:defRPr>
      </a:lvl8pPr>
      <a:lvl9pPr algn="l" defTabSz="685800" eaLnBrk="1" hangingPunct="1" indent="-171450" latinLnBrk="0" marL="2914650" rtl="0">
        <a:lnSpc>
          <a:spcPct val="90000"/>
        </a:lnSpc>
        <a:spcBef>
          <a:spcPts val="375"/>
        </a:spcBef>
        <a:buFont charset="0" panose="020B0604020202020204" pitchFamily="34" typeface="Arial"/>
        <a:buChar char="•"/>
        <a:defRPr kern="1200" kumimoji="1" sz="1350">
          <a:solidFill>
            <a:schemeClr val="tx1"/>
          </a:solidFill>
          <a:latin typeface="+mn-lt"/>
          <a:ea typeface="+mn-ea"/>
          <a:cs typeface="+mn-cs"/>
        </a:defRPr>
      </a:lvl9pPr>
    </p:bodyStyle>
    <p:otherStyle>
      <a:defPPr>
        <a:defRPr lang="ja-JP"/>
      </a:defPPr>
      <a:lvl1pPr algn="l" defTabSz="685800" eaLnBrk="1" hangingPunct="1" latinLnBrk="0" marL="0" rtl="0">
        <a:defRPr kern="1200" kumimoji="1" sz="1350">
          <a:solidFill>
            <a:schemeClr val="tx1"/>
          </a:solidFill>
          <a:latin typeface="+mn-lt"/>
          <a:ea typeface="+mn-ea"/>
          <a:cs typeface="+mn-cs"/>
        </a:defRPr>
      </a:lvl1pPr>
      <a:lvl2pPr algn="l" defTabSz="685800" eaLnBrk="1" hangingPunct="1" latinLnBrk="0" marL="342900" rtl="0">
        <a:defRPr kern="1200" kumimoji="1" sz="1350">
          <a:solidFill>
            <a:schemeClr val="tx1"/>
          </a:solidFill>
          <a:latin typeface="+mn-lt"/>
          <a:ea typeface="+mn-ea"/>
          <a:cs typeface="+mn-cs"/>
        </a:defRPr>
      </a:lvl2pPr>
      <a:lvl3pPr algn="l" defTabSz="685800" eaLnBrk="1" hangingPunct="1" latinLnBrk="0" marL="685800" rtl="0">
        <a:defRPr kern="1200" kumimoji="1" sz="1350">
          <a:solidFill>
            <a:schemeClr val="tx1"/>
          </a:solidFill>
          <a:latin typeface="+mn-lt"/>
          <a:ea typeface="+mn-ea"/>
          <a:cs typeface="+mn-cs"/>
        </a:defRPr>
      </a:lvl3pPr>
      <a:lvl4pPr algn="l" defTabSz="685800" eaLnBrk="1" hangingPunct="1" latinLnBrk="0" marL="1028700" rtl="0">
        <a:defRPr kern="1200" kumimoji="1" sz="1350">
          <a:solidFill>
            <a:schemeClr val="tx1"/>
          </a:solidFill>
          <a:latin typeface="+mn-lt"/>
          <a:ea typeface="+mn-ea"/>
          <a:cs typeface="+mn-cs"/>
        </a:defRPr>
      </a:lvl4pPr>
      <a:lvl5pPr algn="l" defTabSz="685800" eaLnBrk="1" hangingPunct="1" latinLnBrk="0" marL="1371600" rtl="0">
        <a:defRPr kern="1200" kumimoji="1" sz="1350">
          <a:solidFill>
            <a:schemeClr val="tx1"/>
          </a:solidFill>
          <a:latin typeface="+mn-lt"/>
          <a:ea typeface="+mn-ea"/>
          <a:cs typeface="+mn-cs"/>
        </a:defRPr>
      </a:lvl5pPr>
      <a:lvl6pPr algn="l" defTabSz="685800" eaLnBrk="1" hangingPunct="1" latinLnBrk="0" marL="1714500" rtl="0">
        <a:defRPr kern="1200" kumimoji="1" sz="1350">
          <a:solidFill>
            <a:schemeClr val="tx1"/>
          </a:solidFill>
          <a:latin typeface="+mn-lt"/>
          <a:ea typeface="+mn-ea"/>
          <a:cs typeface="+mn-cs"/>
        </a:defRPr>
      </a:lvl6pPr>
      <a:lvl7pPr algn="l" defTabSz="685800" eaLnBrk="1" hangingPunct="1" latinLnBrk="0" marL="2057400" rtl="0">
        <a:defRPr kern="1200" kumimoji="1" sz="1350">
          <a:solidFill>
            <a:schemeClr val="tx1"/>
          </a:solidFill>
          <a:latin typeface="+mn-lt"/>
          <a:ea typeface="+mn-ea"/>
          <a:cs typeface="+mn-cs"/>
        </a:defRPr>
      </a:lvl7pPr>
      <a:lvl8pPr algn="l" defTabSz="685800" eaLnBrk="1" hangingPunct="1" latinLnBrk="0" marL="2400300" rtl="0">
        <a:defRPr kern="1200" kumimoji="1" sz="1350">
          <a:solidFill>
            <a:schemeClr val="tx1"/>
          </a:solidFill>
          <a:latin typeface="+mn-lt"/>
          <a:ea typeface="+mn-ea"/>
          <a:cs typeface="+mn-cs"/>
        </a:defRPr>
      </a:lvl8pPr>
      <a:lvl9pPr algn="l" defTabSz="685800" eaLnBrk="1" hangingPunct="1" latinLnBrk="0" marL="2743200" rtl="0">
        <a:defRPr kern="1200" kumimoji="1"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6.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7.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8.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414000" y="3960000"/>
            <a:ext cx="6584400" cy="320400"/>
          </a:xfrm>
        </p:spPr>
        <p:txBody>
          <a:bodyPr/>
          <a:lstStyle/>
          <a:p>
            <a:pPr lvl="0" indent="0" marL="0">
              <a:buNone/>
            </a:pPr>
            <a:r>
              <a:rPr/>
              <a:t>流体力学の基礎</a:t>
            </a:r>
          </a:p>
        </p:txBody>
      </p:sp>
      <p:sp>
        <p:nvSpPr>
          <p:cNvPr id="3" name="サブタイトル 2"/>
          <p:cNvSpPr>
            <a:spLocks noGrp="1"/>
          </p:cNvSpPr>
          <p:nvPr>
            <p:ph idx="1" type="subTitle"/>
          </p:nvPr>
        </p:nvSpPr>
        <p:spPr>
          <a:xfrm>
            <a:off x="432000" y="4712400"/>
            <a:ext cx="4968000" cy="262800"/>
          </a:xfrm>
        </p:spPr>
        <p:txBody>
          <a:bodyPr/>
          <a:lstStyle/>
          <a:p>
            <a:pPr lvl="0" indent="0" marL="0">
              <a:buNone/>
            </a:pPr>
            <a:r>
              <a:rPr/>
              <a:t>Makoto.Yaugchi@motherson.com</a:t>
            </a:r>
            <a:br/>
            <a:br/>
          </a:p>
        </p:txBody>
      </p:sp>
      <p:sp>
        <p:nvSpPr>
          <p:cNvPr id="6" name="スライド番号プレースホルダー 5"/>
          <p:cNvSpPr>
            <a:spLocks noGrp="1"/>
          </p:cNvSpPr>
          <p:nvPr>
            <p:ph idx="12" sz="quarter" type="sldNum"/>
          </p:nvPr>
        </p:nvSpPr>
        <p:spPr/>
        <p:txBody>
          <a:bodyPr/>
          <a:lstStyle/>
          <a:p>
            <a:fld id="{EC9FE446-0DE4-4663-A80B-7CF44FF3B4A2}" type="slidenum">
              <a:rPr altLang="en-US" kumimoji="1" lang="ja-JP" smtClean="0"/>
              <a:t>‹#›</a:t>
            </a:fld>
            <a:endParaRPr altLang="en-US" kumimoji="1" lang="ja-JP"/>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lvl="0" indent="0" marL="0">
              <a:buNone/>
            </a:pPr>
            <a:r>
              <a:rPr/>
              <a:t>流体の諸性質6</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p:txBody>
              <a:bodyPr/>
              <a:lstStyle/>
              <a:p>
                <a:pPr lvl="0"/>
                <a:r>
                  <a:rPr/>
                  <a:t>標準大気圧における水と空気の粘度 </a:t>
                </a:r>
                <a14:m>
                  <m:oMath xmlns:m="http://schemas.openxmlformats.org/officeDocument/2006/math">
                    <m:r>
                      <m:t>μ</m:t>
                    </m:r>
                  </m:oMath>
                </a14:m>
                <a:r>
                  <a:rPr/>
                  <a:t> 、動粘度 </a:t>
                </a:r>
                <a14:m>
                  <m:oMath xmlns:m="http://schemas.openxmlformats.org/officeDocument/2006/math">
                    <m:r>
                      <m:t>ν</m:t>
                    </m:r>
                  </m:oMath>
                </a14:m>
              </a:p>
              <a:p>
                <a:pPr lvl="1"/>
                <a:r>
                  <a:rPr/>
                  <a:t>粘度および動粘度の温度上昇による変化</a:t>
                </a:r>
              </a:p>
              <a:p>
                <a:pPr lvl="2"/>
                <a:r>
                  <a:rPr/>
                  <a:t>液体 : 減少 柔らかくなる</a:t>
                </a:r>
              </a:p>
              <a:p>
                <a:pPr lvl="2"/>
                <a:r>
                  <a:rPr/>
                  <a:t>気体 : 増加 硬くなる</a:t>
                </a:r>
              </a:p>
              <a:p>
                <a:pPr lvl="0" indent="0" marL="0">
                  <a:buNone/>
                </a:pPr>
                <a:r>
                  <a:rPr/>
                  <a:t>温度℃ | 水 粘度</a:t>
                </a:r>
                <a14:m>
                  <m:oMath xmlns:m="http://schemas.openxmlformats.org/officeDocument/2006/math">
                    <m:r>
                      <m:t>μ</m:t>
                    </m:r>
                  </m:oMath>
                </a14:m>
                <a:r>
                  <a:rPr/>
                  <a:t> | 水 動粘度</a:t>
                </a:r>
                <a14:m>
                  <m:oMath xmlns:m="http://schemas.openxmlformats.org/officeDocument/2006/math">
                    <m:r>
                      <m:t>ν</m:t>
                    </m:r>
                  </m:oMath>
                </a14:m>
                <a:r>
                  <a:rPr/>
                  <a:t> | 空気 粘度</a:t>
                </a:r>
                <a14:m>
                  <m:oMath xmlns:m="http://schemas.openxmlformats.org/officeDocument/2006/math">
                    <m:r>
                      <m:t>μ</m:t>
                    </m:r>
                  </m:oMath>
                </a14:m>
                <a:r>
                  <a:rPr/>
                  <a:t> | 空気 動粘度</a:t>
                </a:r>
                <a14:m>
                  <m:oMath xmlns:m="http://schemas.openxmlformats.org/officeDocument/2006/math">
                    <m:r>
                      <m:t>ν</m:t>
                    </m:r>
                  </m:oMath>
                </a14:m>
                <a:r>
                  <a:rPr/>
                  <a:t> |</a:t>
                </a:r>
              </a:p>
              <a:p>
                <a:pPr lvl="0" indent="0" marL="0">
                  <a:buNone/>
                </a:pPr>
                <a:r>
                  <a:rPr/>
                  <a:t>  0 | 1.792e-03 | 1.792e-03 | 1.724e-05 | 13.33e-6 |</a:t>
                </a:r>
                <a:br/>
                <a:r>
                  <a:rPr/>
                  <a:t> 10 | 1.307e-03 | 1.307e-03 | 1.773e-05 | 14.21e-6 |</a:t>
                </a:r>
                <a:br/>
                <a:r>
                  <a:rPr/>
                  <a:t> 20 | 1.002e-03 | 1.004e-03 | 1.822e-05 | 15.12e-6 |</a:t>
                </a:r>
                <a:br/>
                <a:r>
                  <a:rPr/>
                  <a:t> 30 | 0.797e-03 | 0.801e-03 | 1.869e-05 | 16.04e-6 |</a:t>
                </a:r>
                <a:br/>
                <a:r>
                  <a:rPr/>
                  <a:t> 40 | 0.653e-03 | 0.658e-03 | 1.915e-05 | 16.98e-6 |</a:t>
                </a:r>
              </a:p>
            </p:txBody>
          </p:sp>
        </mc:Choice>
      </mc:AlternateContent>
      <p:sp>
        <p:nvSpPr>
          <p:cNvPr id="6" name="スライド番号プレースホルダー 5"/>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lvl="0" indent="0" marL="0">
              <a:buNone/>
            </a:pPr>
            <a:r>
              <a:rPr/>
              <a:t>流体の諸性質8</a:t>
            </a:r>
          </a:p>
        </p:txBody>
      </p:sp>
      <p:sp>
        <p:nvSpPr>
          <p:cNvPr id="3" name="コンテンツ プレースホルダー 2"/>
          <p:cNvSpPr>
            <a:spLocks noGrp="1"/>
          </p:cNvSpPr>
          <p:nvPr>
            <p:ph idx="1"/>
          </p:nvPr>
        </p:nvSpPr>
        <p:spPr/>
        <p:txBody>
          <a:bodyPr/>
          <a:lstStyle/>
          <a:p>
            <a:pPr lvl="0"/>
            <a:r>
              <a:rPr/>
              <a:t>粘性による流体の分類</a:t>
            </a:r>
          </a:p>
          <a:p>
            <a:pPr lvl="1"/>
            <a:r>
              <a:rPr/>
              <a:t>ニュートン流体</a:t>
            </a:r>
          </a:p>
          <a:p>
            <a:pPr lvl="1"/>
            <a:r>
              <a:rPr/>
              <a:t>非ニュートン流体</a:t>
            </a:r>
          </a:p>
          <a:p>
            <a:pPr lvl="2"/>
            <a:r>
              <a:rPr/>
              <a:t>ニュートンの粘性法則に従わない流体</a:t>
            </a:r>
          </a:p>
          <a:p>
            <a:pPr lvl="2"/>
            <a:r>
              <a:rPr/>
              <a:t>速度勾配により粘度が異なる</a:t>
            </a:r>
          </a:p>
          <a:p>
            <a:pPr lvl="1"/>
            <a:r>
              <a:rPr/>
              <a:t>ダイタラント流体</a:t>
            </a:r>
          </a:p>
          <a:p>
            <a:pPr lvl="2"/>
            <a:r>
              <a:rPr/>
              <a:t>下に凸 ミルクチョコレート、波打ち際の砂など</a:t>
            </a:r>
          </a:p>
          <a:p>
            <a:pPr lvl="1"/>
            <a:r>
              <a:rPr/>
              <a:t>擬塑性流体</a:t>
            </a:r>
          </a:p>
          <a:p>
            <a:pPr lvl="2"/>
            <a:r>
              <a:rPr/>
              <a:t>上に凸 濃縮ジュース、マヨネーズなど</a:t>
            </a:r>
          </a:p>
          <a:p>
            <a:pPr lvl="1"/>
            <a:r>
              <a:rPr/>
              <a:t>ビンガム流体</a:t>
            </a:r>
          </a:p>
          <a:p>
            <a:pPr lvl="2"/>
            <a:r>
              <a:rPr/>
              <a:t>ケチャップなど  w:100</a:t>
            </a:r>
          </a:p>
        </p:txBody>
      </p:sp>
      <p:sp>
        <p:nvSpPr>
          <p:cNvPr id="6" name="スライド番号プレースホルダー 5"/>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342900"/>
            <a:ext cx="2949178" cy="1200150"/>
          </a:xfrm>
        </p:spPr>
        <p:txBody>
          <a:bodyPr/>
          <a:lstStyle/>
          <a:p>
            <a:pPr lvl="0" indent="0" marL="0">
              <a:buNone/>
            </a:pPr>
            <a:r>
              <a:rPr/>
              <a:t>流体の諸性質7</a:t>
            </a:r>
          </a:p>
        </p:txBody>
      </p:sp>
      <mc:AlternateContent xmlns:mc="http://schemas.openxmlformats.org/markup-compatibility/2006">
        <mc:Choice xmlns:a14="http://schemas.microsoft.com/office/drawing/2010/main" Requires="a14">
          <p:sp>
            <p:nvSpPr>
              <p:cNvPr id="4" name="テキスト プレースホルダー 3"/>
              <p:cNvSpPr>
                <a:spLocks noGrp="1"/>
              </p:cNvSpPr>
              <p:nvPr>
                <p:ph idx="2" sz="half" type="body"/>
              </p:nvPr>
            </p:nvSpPr>
            <p:spPr/>
            <p:txBody>
              <a:bodyPr/>
              <a:lstStyle/>
              <a:p>
                <a:pPr lvl="0" indent="-342900" marL="342900">
                  <a:buAutoNum type="arabicPeriod"/>
                </a:pPr>
                <a:r>
                  <a:rPr/>
                  <a:t>表面張力</a:t>
                </a:r>
              </a:p>
              <a:p>
                <a:pPr lvl="0"/>
                <a:r>
                  <a:rPr/>
                  <a:t>液体と気体、互いに溶け合わない液体同士などの液体界面に働く。液体表面に薄い膜が張られているような現象</a:t>
                </a:r>
              </a:p>
              <a:p>
                <a:pPr lvl="1"/>
                <a:r>
                  <a:rPr/>
                  <a:t>表面量力による圧力差</a:t>
                </a:r>
              </a:p>
              <a:p>
                <a:pPr lvl="2"/>
                <a:r>
                  <a:rPr/>
                  <a:t>辺の長さ </a:t>
                </a:r>
                <a14:m>
                  <m:oMath xmlns:m="http://schemas.openxmlformats.org/officeDocument/2006/math">
                    <m:r>
                      <m:t>d</m:t>
                    </m:r>
                    <m:sSub>
                      <m:e>
                        <m:r>
                          <m:t>s</m:t>
                        </m:r>
                      </m:e>
                      <m:sub>
                        <m:r>
                          <m:t>1</m:t>
                        </m:r>
                      </m:sub>
                    </m:sSub>
                    <m:r>
                      <m:rPr>
                        <m:sty m:val="p"/>
                      </m:rPr>
                      <m:t>,</m:t>
                    </m:r>
                    <m:r>
                      <m:t> </m:t>
                    </m:r>
                    <m:r>
                      <m:t>d</m:t>
                    </m:r>
                    <m:sSub>
                      <m:e>
                        <m:r>
                          <m:t>s</m:t>
                        </m:r>
                      </m:e>
                      <m:sub>
                        <m:r>
                          <m:t>2</m:t>
                        </m:r>
                      </m:sub>
                    </m:sSub>
                  </m:oMath>
                </a14:m>
                <a:r>
                  <a:rPr/>
                  <a:t> の液の内部と外部の圧力差 </a:t>
                </a:r>
                <a14:m>
                  <m:oMath xmlns:m="http://schemas.openxmlformats.org/officeDocument/2006/math">
                    <m:r>
                      <m:t>Δ</m:t>
                    </m:r>
                    <m:r>
                      <m:t>p</m:t>
                    </m:r>
                  </m:oMath>
                </a14:m>
              </a:p>
              <a:p>
                <a:pPr lvl="2"/>
                <a:r>
                  <a:rPr/>
                  <a:t>液面の主曲率半径 </a:t>
                </a:r>
                <a14:m>
                  <m:oMath xmlns:m="http://schemas.openxmlformats.org/officeDocument/2006/math">
                    <m:sSub>
                      <m:e>
                        <m:r>
                          <m:t>R</m:t>
                        </m:r>
                      </m:e>
                      <m:sub>
                        <m:r>
                          <m:t>1</m:t>
                        </m:r>
                      </m:sub>
                    </m:sSub>
                    <m:r>
                      <m:rPr>
                        <m:sty m:val="p"/>
                      </m:rPr>
                      <m:t>,</m:t>
                    </m:r>
                    <m:r>
                      <m:t> </m:t>
                    </m:r>
                    <m:sSub>
                      <m:e>
                        <m:r>
                          <m:t>R</m:t>
                        </m:r>
                      </m:e>
                      <m:sub>
                        <m:r>
                          <m:t>2</m:t>
                        </m:r>
                      </m:sub>
                    </m:sSub>
                  </m:oMath>
                </a14:m>
                <a:r>
                  <a:rPr/>
                  <a:t> 中心角 </a:t>
                </a:r>
                <a14:m>
                  <m:oMath xmlns:m="http://schemas.openxmlformats.org/officeDocument/2006/math">
                    <m:r>
                      <m:t>d</m:t>
                    </m:r>
                    <m:sSub>
                      <m:e>
                        <m:r>
                          <m:t>θ</m:t>
                        </m:r>
                      </m:e>
                      <m:sub>
                        <m:r>
                          <m:t>1</m:t>
                        </m:r>
                      </m:sub>
                    </m:sSub>
                    <m:r>
                      <m:rPr>
                        <m:sty m:val="p"/>
                      </m:rPr>
                      <m:t>,</m:t>
                    </m:r>
                    <m:r>
                      <m:t> </m:t>
                    </m:r>
                    <m:r>
                      <m:t>d</m:t>
                    </m:r>
                    <m:sSub>
                      <m:e>
                        <m:r>
                          <m:t>θ</m:t>
                        </m:r>
                      </m:e>
                      <m:sub>
                        <m:r>
                          <m:t>2</m:t>
                        </m:r>
                      </m:sub>
                    </m:sSub>
                  </m:oMath>
                </a14:m>
              </a:p>
              <a:p>
                <a:pPr lvl="2"/>
                <a:r>
                  <a:rPr/>
                  <a:t>液面の周囲の働く表面張力の </a:t>
                </a:r>
                <a14:m>
                  <m:oMath xmlns:m="http://schemas.openxmlformats.org/officeDocument/2006/math">
                    <m:r>
                      <m:t>z</m:t>
                    </m:r>
                  </m:oMath>
                </a14:m>
                <a:r>
                  <a:rPr/>
                  <a:t> 軸に平行な成分</a:t>
                </a:r>
              </a:p>
              <a:p>
                <a:pPr lvl="0" indent="0" marL="0">
                  <a:buNone/>
                </a:pPr>
                <a14:m>
                  <m:oMathPara xmlns:m="http://schemas.openxmlformats.org/officeDocument/2006/math">
                    <m:oMathParaPr>
                      <m:jc m:val="center"/>
                    </m:oMathParaPr>
                    <m:oMath>
                      <m:r>
                        <m:t>2</m:t>
                      </m:r>
                      <m:r>
                        <m:t>σ</m:t>
                      </m:r>
                      <m:r>
                        <m:t>d</m:t>
                      </m:r>
                      <m:sSub>
                        <m:e>
                          <m:r>
                            <m:t>s</m:t>
                          </m:r>
                        </m:e>
                        <m:sub>
                          <m:r>
                            <m:t>2</m:t>
                          </m:r>
                        </m:sub>
                      </m:sSub>
                      <m:r>
                        <m:rPr>
                          <m:sty m:val="p"/>
                        </m:rPr>
                        <m:t>sin</m:t>
                      </m:r>
                      <m:r>
                        <m:t>f</m:t>
                      </m:r>
                      <m:r>
                        <m:t>r</m:t>
                      </m:r>
                      <m:r>
                        <m:t>a</m:t>
                      </m:r>
                      <m:r>
                        <m:t>c</m:t>
                      </m:r>
                      <m:r>
                        <m:t>d</m:t>
                      </m:r>
                      <m:sSub>
                        <m:e>
                          <m:r>
                            <m:t>θ</m:t>
                          </m:r>
                        </m:e>
                        <m:sub>
                          <m:r>
                            <m:t>1</m:t>
                          </m:r>
                        </m:sub>
                      </m:sSub>
                      <m:r>
                        <m:t>2</m:t>
                      </m:r>
                      <m:r>
                        <m:rPr>
                          <m:sty m:val="p"/>
                        </m:rPr>
                        <m:t>+</m:t>
                      </m:r>
                      <m:r>
                        <m:t>2</m:t>
                      </m:r>
                      <m:r>
                        <m:t>σ</m:t>
                      </m:r>
                      <m:r>
                        <m:t>d</m:t>
                      </m:r>
                      <m:sSub>
                        <m:e>
                          <m:r>
                            <m:t>s</m:t>
                          </m:r>
                        </m:e>
                        <m:sub>
                          <m:r>
                            <m:t>1</m:t>
                          </m:r>
                        </m:sub>
                      </m:sSub>
                      <m:r>
                        <m:rPr>
                          <m:sty m:val="p"/>
                        </m:rPr>
                        <m:t>sin</m:t>
                      </m:r>
                      <m:r>
                        <m:t>f</m:t>
                      </m:r>
                      <m:r>
                        <m:t>r</m:t>
                      </m:r>
                      <m:r>
                        <m:t>a</m:t>
                      </m:r>
                      <m:r>
                        <m:t>c</m:t>
                      </m:r>
                      <m:r>
                        <m:t>d</m:t>
                      </m:r>
                      <m:sSub>
                        <m:e>
                          <m:r>
                            <m:t>θ</m:t>
                          </m:r>
                        </m:e>
                        <m:sub>
                          <m:r>
                            <m:t>2</m:t>
                          </m:r>
                        </m:sub>
                      </m:sSub>
                      <m:r>
                        <m:t>2</m:t>
                      </m:r>
                      <m:r>
                        <m:rPr>
                          <m:sty m:val="p"/>
                        </m:rPr>
                        <m:t>≈</m:t>
                      </m:r>
                      <m:r>
                        <m:t>σ</m:t>
                      </m:r>
                      <m:r>
                        <m:t>d</m:t>
                      </m:r>
                      <m:sSub>
                        <m:e>
                          <m:r>
                            <m:t>s</m:t>
                          </m:r>
                        </m:e>
                        <m:sub>
                          <m:r>
                            <m:t>2</m:t>
                          </m:r>
                        </m:sub>
                      </m:sSub>
                      <m:r>
                        <m:t>d</m:t>
                      </m:r>
                      <m:sSub>
                        <m:e>
                          <m:r>
                            <m:t>θ</m:t>
                          </m:r>
                        </m:e>
                        <m:sub>
                          <m:r>
                            <m:t>1</m:t>
                          </m:r>
                        </m:sub>
                      </m:sSub>
                      <m:r>
                        <m:rPr>
                          <m:sty m:val="p"/>
                        </m:rPr>
                        <m:t>+</m:t>
                      </m:r>
                      <m:r>
                        <m:t>σ</m:t>
                      </m:r>
                      <m:r>
                        <m:t>d</m:t>
                      </m:r>
                      <m:sSub>
                        <m:e>
                          <m:r>
                            <m:t>s</m:t>
                          </m:r>
                        </m:e>
                        <m:sub>
                          <m:r>
                            <m:t>1</m:t>
                          </m:r>
                        </m:sub>
                      </m:sSub>
                      <m:r>
                        <m:t>d</m:t>
                      </m:r>
                      <m:sSub>
                        <m:e>
                          <m:r>
                            <m:t>θ</m:t>
                          </m:r>
                        </m:e>
                        <m:sub>
                          <m:r>
                            <m:t>2</m:t>
                          </m:r>
                        </m:sub>
                      </m:sSub>
                    </m:oMath>
                  </m:oMathPara>
                </a14:m>
              </a:p>
            </p:txBody>
          </p:sp>
        </mc:Choice>
      </mc:AlternateContent>
      <p:pic>
        <p:nvPicPr>
          <p:cNvPr descr="Basics_of_Fluid_Mechanics/images/1-3.png" id="0" name="Picture 1"/>
          <p:cNvPicPr>
            <a:picLocks noGrp="1" noChangeAspect="1"/>
          </p:cNvPicPr>
          <p:nvPr/>
        </p:nvPicPr>
        <p:blipFill>
          <a:blip r:embed="rId2"/>
          <a:stretch>
            <a:fillRect/>
          </a:stretch>
        </p:blipFill>
        <p:spPr bwMode="auto">
          <a:xfrm>
            <a:off x="2044700" y="0"/>
            <a:ext cx="5054600" cy="4635500"/>
          </a:xfrm>
          <a:prstGeom prst="rect">
            <a:avLst/>
          </a:prstGeom>
          <a:noFill/>
          <a:ln w="9525">
            <a:noFill/>
            <a:headEnd/>
            <a:tailEnd/>
          </a:ln>
        </p:spPr>
      </p:pic>
      <p:sp>
        <p:nvSpPr>
          <p:cNvPr id="1" name="TextBox 3"/>
          <p:cNvSpPr txBox="1"/>
          <p:nvPr/>
        </p:nvSpPr>
        <p:spPr>
          <a:xfrm>
            <a:off x="0" y="4635500"/>
            <a:ext cx="9144000" cy="508000"/>
          </a:xfrm>
          <a:prstGeom prst="rect">
            <a:avLst/>
          </a:prstGeom>
          <a:noFill/>
        </p:spPr>
        <p:txBody>
          <a:bodyPr/>
          <a:lstStyle/>
          <a:p>
            <a:pPr lvl="0" indent="0" marL="0" algn="ctr">
              <a:buNone/>
            </a:pPr>
            <a:r>
              <a:rPr/>
              <a:t>w:200</a:t>
            </a:r>
          </a:p>
        </p:txBody>
      </p:sp>
      <p:sp>
        <p:nvSpPr>
          <p:cNvPr id="7" name="スライド番号プレースホルダー 6"/>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342900"/>
            <a:ext cx="2949178" cy="1200150"/>
          </a:xfrm>
        </p:spPr>
        <p:txBody>
          <a:bodyPr/>
          <a:lstStyle/>
          <a:p>
            <a:pPr lvl="0" indent="0" marL="0">
              <a:buNone/>
            </a:pPr>
            <a:r>
              <a:rPr/>
              <a:t>流体の諸性質7</a:t>
            </a:r>
          </a:p>
        </p:txBody>
      </p:sp>
      <mc:AlternateContent xmlns:mc="http://schemas.openxmlformats.org/markup-compatibility/2006">
        <mc:Choice xmlns:a14="http://schemas.microsoft.com/office/drawing/2010/main" Requires="a14">
          <p:sp>
            <p:nvSpPr>
              <p:cNvPr id="4" name="テキスト プレースホルダー 3"/>
              <p:cNvSpPr>
                <a:spLocks noGrp="1"/>
              </p:cNvSpPr>
              <p:nvPr>
                <p:ph idx="2" sz="half" type="body"/>
              </p:nvPr>
            </p:nvSpPr>
            <p:spPr/>
            <p:txBody>
              <a:bodyPr/>
              <a:lstStyle/>
              <a:p>
                <a:pPr lvl="0"/>
                <a:r>
                  <a:rPr/>
                  <a:t>毛管現象</a:t>
                </a:r>
              </a:p>
              <a:p>
                <a:pPr lvl="1"/>
                <a:r>
                  <a:rPr/>
                  <a:t>細いガラス管を水中に立てると、管内の水面が上昇する現象</a:t>
                </a:r>
              </a:p>
              <a:p>
                <a:pPr lvl="1"/>
                <a:r>
                  <a:rPr/>
                  <a:t>液体の凝集力と壁面への付着力の大小関係により上昇が下降かが決まる</a:t>
                </a:r>
              </a:p>
              <a:p>
                <a:pPr lvl="0"/>
                <a:r>
                  <a:rPr/>
                  <a:t>内径 </a:t>
                </a:r>
                <a14:m>
                  <m:oMath xmlns:m="http://schemas.openxmlformats.org/officeDocument/2006/math">
                    <m:r>
                      <m:t>d</m:t>
                    </m:r>
                  </m:oMath>
                </a14:m>
                <a:r>
                  <a:rPr/>
                  <a:t> の毛細管を液中に立て、毛管現象による液面の上昇量 </a:t>
                </a:r>
                <a14:m>
                  <m:oMath xmlns:m="http://schemas.openxmlformats.org/officeDocument/2006/math">
                    <m:r>
                      <m:t>h</m:t>
                    </m:r>
                  </m:oMath>
                </a14:m>
                <a:r>
                  <a:rPr/>
                  <a:t> を求める</a:t>
                </a:r>
              </a:p>
              <a:p>
                <a:pPr lvl="1"/>
                <a:r>
                  <a:rPr/>
                  <a:t>液体の密度 </a:t>
                </a:r>
                <a14:m>
                  <m:oMath xmlns:m="http://schemas.openxmlformats.org/officeDocument/2006/math">
                    <m:r>
                      <m:t>ρ</m:t>
                    </m:r>
                  </m:oMath>
                </a14:m>
                <a:r>
                  <a:rPr/>
                  <a:t> 、表面張力 </a:t>
                </a:r>
                <a14:m>
                  <m:oMath xmlns:m="http://schemas.openxmlformats.org/officeDocument/2006/math">
                    <m:r>
                      <m:t>σ</m:t>
                    </m:r>
                  </m:oMath>
                </a14:m>
                <a:r>
                  <a:rPr/>
                  <a:t>、接触角 </a:t>
                </a:r>
                <a14:m>
                  <m:oMath xmlns:m="http://schemas.openxmlformats.org/officeDocument/2006/math">
                    <m:r>
                      <m:t>θ</m:t>
                    </m:r>
                  </m:oMath>
                </a14:m>
                <a:r>
                  <a:rPr/>
                  <a:t> より力のつり合いを考える</a:t>
                </a:r>
              </a:p>
              <a:p>
                <a:pPr lvl="1" indent="0" marL="342900">
                  <a:buNone/>
                </a:pPr>
                <a14:m>
                  <m:oMathPara xmlns:m="http://schemas.openxmlformats.org/officeDocument/2006/math">
                    <m:oMathParaPr>
                      <m:jc m:val="center"/>
                    </m:oMathParaPr>
                    <m:oMath>
                      <m:r>
                        <m:t>π</m:t>
                      </m:r>
                      <m:r>
                        <m:t>d</m:t>
                      </m:r>
                      <m:r>
                        <m:t>σ</m:t>
                      </m:r>
                      <m:r>
                        <m:rPr>
                          <m:sty m:val="p"/>
                        </m:rPr>
                        <m:t>cos</m:t>
                      </m:r>
                      <m:r>
                        <m:t>θ</m:t>
                      </m:r>
                      <m:r>
                        <m:rPr>
                          <m:sty m:val="p"/>
                        </m:rPr>
                        <m:t>=</m:t>
                      </m:r>
                      <m:f>
                        <m:fPr>
                          <m:type m:val="bar"/>
                        </m:fPr>
                        <m:num>
                          <m:r>
                            <m:t>π</m:t>
                          </m:r>
                        </m:num>
                        <m:den>
                          <m:r>
                            <m:t>4</m:t>
                          </m:r>
                        </m:den>
                      </m:f>
                      <m:sSup>
                        <m:e>
                          <m:r>
                            <m:t>d</m:t>
                          </m:r>
                        </m:e>
                        <m:sup>
                          <m:r>
                            <m:t>2</m:t>
                          </m:r>
                        </m:sup>
                      </m:sSup>
                      <m:r>
                        <m:t>h</m:t>
                      </m:r>
                      <m:r>
                        <m:t>ρ</m:t>
                      </m:r>
                      <m:r>
                        <m:t>g</m:t>
                      </m:r>
                    </m:oMath>
                  </m:oMathPara>
                </a14:m>
              </a:p>
              <a:p>
                <a:pPr lvl="1"/>
                <a:r>
                  <a:rPr/>
                  <a:t>液面の高さは</a:t>
                </a:r>
              </a:p>
              <a:p>
                <a:pPr lvl="1"/>
                <a14:m>
                  <m:oMathPara xmlns:m="http://schemas.openxmlformats.org/officeDocument/2006/math">
                    <m:oMathParaPr>
                      <m:jc m:val="center"/>
                    </m:oMathParaPr>
                    <m:oMath>
                      <m:r>
                        <m:t>h</m:t>
                      </m:r>
                      <m:r>
                        <m:rPr>
                          <m:sty m:val="p"/>
                        </m:rPr>
                        <m:t>=</m:t>
                      </m:r>
                      <m:f>
                        <m:fPr>
                          <m:type m:val="bar"/>
                        </m:fPr>
                        <m:num>
                          <m:r>
                            <m:t>4</m:t>
                          </m:r>
                          <m:r>
                            <m:t>σ</m:t>
                          </m:r>
                        </m:num>
                        <m:den>
                          <m:r>
                            <m:t>ρ</m:t>
                          </m:r>
                          <m:r>
                            <m:t>g</m:t>
                          </m:r>
                          <m:r>
                            <m:t>d</m:t>
                          </m:r>
                        </m:den>
                      </m:f>
                      <m:r>
                        <m:rPr>
                          <m:sty m:val="p"/>
                        </m:rPr>
                        <m:t>cos</m:t>
                      </m:r>
                      <m:r>
                        <m:t>θ</m:t>
                      </m:r>
                    </m:oMath>
                  </m:oMathPara>
                </a14:m>
              </a:p>
              <a:p>
                <a:pPr lvl="1"/>
                <a:r>
                  <a:rPr/>
                  <a:t>接触角 </a:t>
                </a:r>
                <a14:m>
                  <m:oMath xmlns:m="http://schemas.openxmlformats.org/officeDocument/2006/math">
                    <m:r>
                      <m:t>θ</m:t>
                    </m:r>
                  </m:oMath>
                </a14:m>
                <a:r>
                  <a:rPr/>
                  <a:t> の値</a:t>
                </a:r>
              </a:p>
              <a:p>
                <a:pPr lvl="2"/>
                <a:r>
                  <a:rPr/>
                  <a:t>水の場合にはほぼ </a:t>
                </a:r>
                <a14:m>
                  <m:oMath xmlns:m="http://schemas.openxmlformats.org/officeDocument/2006/math">
                    <m:sSup>
                      <m:e>
                        <m:r>
                          <m:t>0</m:t>
                        </m:r>
                      </m:e>
                      <m:sup>
                        <m:r>
                          <m:rPr>
                            <m:sty m:val="p"/>
                          </m:rPr>
                          <m:t>∘</m:t>
                        </m:r>
                      </m:sup>
                    </m:sSup>
                  </m:oMath>
                </a14:m>
                <a:r>
                  <a:rPr/>
                  <a:t> 液面が上昇</a:t>
                </a:r>
              </a:p>
              <a:p>
                <a:pPr lvl="2"/>
                <a:r>
                  <a:rPr/>
                  <a:t>水銀の場合には約 </a:t>
                </a:r>
                <a14:m>
                  <m:oMath xmlns:m="http://schemas.openxmlformats.org/officeDocument/2006/math">
                    <m:sSup>
                      <m:e>
                        <m:r>
                          <m:t>135</m:t>
                        </m:r>
                      </m:e>
                      <m:sup>
                        <m:r>
                          <m:rPr>
                            <m:sty m:val="p"/>
                          </m:rPr>
                          <m:t>∘</m:t>
                        </m:r>
                      </m:sup>
                    </m:sSup>
                  </m:oMath>
                </a14:m>
                <a:r>
                  <a:rPr/>
                  <a:t> 液面が下降</a:t>
                </a:r>
              </a:p>
            </p:txBody>
          </p:sp>
        </mc:Choice>
      </mc:AlternateContent>
      <p:pic>
        <p:nvPicPr>
          <p:cNvPr descr="Basics_of_Fluid_Mechanics/images/1-4.png" id="0" name="Picture 1"/>
          <p:cNvPicPr>
            <a:picLocks noGrp="1" noChangeAspect="1"/>
          </p:cNvPicPr>
          <p:nvPr/>
        </p:nvPicPr>
        <p:blipFill>
          <a:blip r:embed="rId2"/>
          <a:stretch>
            <a:fillRect/>
          </a:stretch>
        </p:blipFill>
        <p:spPr bwMode="auto">
          <a:xfrm>
            <a:off x="2362200" y="0"/>
            <a:ext cx="4419600" cy="4635500"/>
          </a:xfrm>
          <a:prstGeom prst="rect">
            <a:avLst/>
          </a:prstGeom>
          <a:noFill/>
          <a:ln w="9525">
            <a:noFill/>
            <a:headEnd/>
            <a:tailEnd/>
          </a:ln>
        </p:spPr>
      </p:pic>
      <p:sp>
        <p:nvSpPr>
          <p:cNvPr id="1" name="TextBox 3"/>
          <p:cNvSpPr txBox="1"/>
          <p:nvPr/>
        </p:nvSpPr>
        <p:spPr>
          <a:xfrm>
            <a:off x="0" y="4635500"/>
            <a:ext cx="9144000" cy="508000"/>
          </a:xfrm>
          <a:prstGeom prst="rect">
            <a:avLst/>
          </a:prstGeom>
          <a:noFill/>
        </p:spPr>
        <p:txBody>
          <a:bodyPr/>
          <a:lstStyle/>
          <a:p>
            <a:pPr lvl="0" indent="0" marL="0" algn="ctr">
              <a:buNone/>
            </a:pPr>
            <a:r>
              <a:rPr/>
              <a:t>w:100</a:t>
            </a:r>
          </a:p>
        </p:txBody>
      </p:sp>
      <p:sp>
        <p:nvSpPr>
          <p:cNvPr id="7" name="スライド番号プレースホルダー 6"/>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60400" y="1098000"/>
            <a:ext cx="3470400" cy="345600"/>
          </a:xfrm>
        </p:spPr>
        <p:txBody>
          <a:bodyPr/>
          <a:lstStyle/>
          <a:p>
            <a:pPr lvl="0" indent="0" marL="0">
              <a:buNone/>
            </a:pPr>
            <a:r>
              <a:rPr/>
              <a:t>静止流体の力学</a:t>
            </a:r>
          </a:p>
        </p:txBody>
      </p:sp>
      <p:sp>
        <p:nvSpPr>
          <p:cNvPr id="6" name="スライド番号プレースホルダー 5"/>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lvl="0" indent="0" marL="0">
              <a:buNone/>
            </a:pPr>
            <a:r>
              <a:rPr/>
              <a:t>静止流体の力学1</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p:txBody>
              <a:bodyPr/>
              <a:lstStyle/>
              <a:p>
                <a:pPr lvl="0" indent="-342900" marL="342900">
                  <a:buAutoNum type="arabicPeriod"/>
                </a:pPr>
                <a:r>
                  <a:rPr/>
                  <a:t>圧力の等方性</a:t>
                </a:r>
              </a:p>
              <a:p>
                <a:pPr lvl="0"/>
                <a:r>
                  <a:rPr/>
                  <a:t>静止流体中では任意の1点における圧力はあらゆる方向に等しい</a:t>
                </a:r>
              </a:p>
              <a:p>
                <a:pPr lvl="0"/>
                <a:r>
                  <a:rPr/>
                  <a:t>流体中の1点を通る微小平面 </a:t>
                </a:r>
                <a14:m>
                  <m:oMath xmlns:m="http://schemas.openxmlformats.org/officeDocument/2006/math">
                    <m:r>
                      <m:t>Δ</m:t>
                    </m:r>
                    <m:r>
                      <m:t>A</m:t>
                    </m:r>
                  </m:oMath>
                </a14:m>
                <a:r>
                  <a:rPr/>
                  <a:t> の圧力は以下の式で定義される</a:t>
                </a:r>
              </a:p>
              <a:p>
                <a:pPr lvl="0"/>
                <a14:m>
                  <m:oMathPara xmlns:m="http://schemas.openxmlformats.org/officeDocument/2006/math">
                    <m:oMathParaPr>
                      <m:jc m:val="center"/>
                    </m:oMathParaPr>
                    <m:oMath>
                      <m:r>
                        <m:t>p</m:t>
                      </m:r>
                      <m:r>
                        <m:rPr>
                          <m:sty m:val="p"/>
                        </m:rPr>
                        <m:t>≡</m:t>
                      </m:r>
                      <m:limLow>
                        <m:e>
                          <m:r>
                            <m:rPr>
                              <m:sty m:val="p"/>
                            </m:rPr>
                            <m:t>lim</m:t>
                          </m:r>
                        </m:e>
                        <m:lim>
                          <m:r>
                            <m:t>Δ</m:t>
                          </m:r>
                          <m:r>
                            <m:t>A</m:t>
                          </m:r>
                          <m:r>
                            <m:rPr>
                              <m:sty m:val="p"/>
                            </m:rPr>
                            <m:t>→</m:t>
                          </m:r>
                          <m:r>
                            <m:t>0</m:t>
                          </m:r>
                        </m:lim>
                      </m:limLow>
                      <m:f>
                        <m:fPr>
                          <m:type m:val="bar"/>
                        </m:fPr>
                        <m:num>
                          <m:r>
                            <m:t>Δ</m:t>
                          </m:r>
                          <m:r>
                            <m:t>F</m:t>
                          </m:r>
                        </m:num>
                        <m:den>
                          <m:r>
                            <m:t>Δ</m:t>
                          </m:r>
                          <m:r>
                            <m:t>A</m:t>
                          </m:r>
                        </m:den>
                      </m:f>
                    </m:oMath>
                  </m:oMathPara>
                </a14:m>
              </a:p>
              <a:p>
                <a:pPr lvl="1"/>
                <a:r>
                  <a:rPr/>
                  <a:t>圧力の単位</a:t>
                </a:r>
              </a:p>
              <a:p>
                <a:pPr lvl="2"/>
                <a14:m>
                  <m:oMath xmlns:m="http://schemas.openxmlformats.org/officeDocument/2006/math">
                    <m:d>
                      <m:dPr>
                        <m:begChr m:val="["/>
                        <m:endChr m:val="]"/>
                        <m:sepChr m:val=""/>
                        <m:grow/>
                      </m:dPr>
                      <m:e>
                        <m:r>
                          <m:t>N</m:t>
                        </m:r>
                        <m:r>
                          <m:rPr>
                            <m:sty m:val="p"/>
                          </m:rPr>
                          <m:t>/</m:t>
                        </m:r>
                        <m:sSup>
                          <m:e>
                            <m:r>
                              <m:t>m</m:t>
                            </m:r>
                          </m:e>
                          <m:sup>
                            <m:r>
                              <m:t>2</m:t>
                            </m:r>
                          </m:sup>
                        </m:sSup>
                      </m:e>
                    </m:d>
                    <m:r>
                      <m:rPr>
                        <m:sty m:val="p"/>
                      </m:rPr>
                      <m:t>=</m:t>
                    </m:r>
                    <m:d>
                      <m:dPr>
                        <m:begChr m:val="["/>
                        <m:endChr m:val="]"/>
                        <m:sepChr m:val=""/>
                        <m:grow/>
                      </m:dPr>
                      <m:e>
                        <m:r>
                          <m:t>P</m:t>
                        </m:r>
                        <m:r>
                          <m:t>a</m:t>
                        </m:r>
                      </m:e>
                    </m:d>
                  </m:oMath>
                </a14:m>
              </a:p>
              <a:p>
                <a:pPr lvl="2"/>
                <a14:m>
                  <m:oMath xmlns:m="http://schemas.openxmlformats.org/officeDocument/2006/math">
                    <m:d>
                      <m:dPr>
                        <m:begChr m:val="["/>
                        <m:endChr m:val="]"/>
                        <m:sepChr m:val=""/>
                        <m:grow/>
                      </m:dPr>
                      <m:e>
                        <m:r>
                          <m:t>k</m:t>
                        </m:r>
                        <m:r>
                          <m:t>g</m:t>
                        </m:r>
                        <m:r>
                          <m:t>f</m:t>
                        </m:r>
                        <m:r>
                          <m:rPr>
                            <m:sty m:val="p"/>
                          </m:rPr>
                          <m:t>/</m:t>
                        </m:r>
                        <m:r>
                          <m:t>c</m:t>
                        </m:r>
                        <m:sSup>
                          <m:e>
                            <m:r>
                              <m:t>m</m:t>
                            </m:r>
                          </m:e>
                          <m:sup>
                            <m:r>
                              <m:t>2</m:t>
                            </m:r>
                          </m:sup>
                        </m:sSup>
                      </m:e>
                    </m:d>
                    <m:r>
                      <m:rPr>
                        <m:sty m:val="p"/>
                      </m:rPr>
                      <m:t>,</m:t>
                    </m:r>
                    <m:d>
                      <m:dPr>
                        <m:begChr m:val="["/>
                        <m:endChr m:val="]"/>
                        <m:sepChr m:val=""/>
                        <m:grow/>
                      </m:dPr>
                      <m:e>
                        <m:r>
                          <m:t>m</m:t>
                        </m:r>
                        <m:r>
                          <m:t>m</m:t>
                        </m:r>
                        <m:r>
                          <m:t>A</m:t>
                        </m:r>
                        <m:r>
                          <m:t>g</m:t>
                        </m:r>
                      </m:e>
                    </m:d>
                    <m:r>
                      <m:rPr>
                        <m:sty m:val="p"/>
                      </m:rPr>
                      <m:t>,</m:t>
                    </m:r>
                    <m:d>
                      <m:dPr>
                        <m:begChr m:val="["/>
                        <m:endChr m:val="]"/>
                        <m:sepChr m:val=""/>
                        <m:grow/>
                      </m:dPr>
                      <m:e>
                        <m:r>
                          <m:t>m</m:t>
                        </m:r>
                        <m:r>
                          <m:t>m</m:t>
                        </m:r>
                        <m:r>
                          <m:t>H</m:t>
                        </m:r>
                        <m:r>
                          <m:t>g</m:t>
                        </m:r>
                      </m:e>
                    </m:d>
                    <m:r>
                      <m:rPr>
                        <m:sty m:val="p"/>
                      </m:rPr>
                      <m:t>,</m:t>
                    </m:r>
                    <m:d>
                      <m:dPr>
                        <m:begChr m:val="["/>
                        <m:endChr m:val="]"/>
                        <m:sepChr m:val=""/>
                        <m:grow/>
                      </m:dPr>
                      <m:e>
                        <m:r>
                          <m:t>b</m:t>
                        </m:r>
                        <m:r>
                          <m:t>a</m:t>
                        </m:r>
                        <m:r>
                          <m:t>r</m:t>
                        </m:r>
                      </m:e>
                    </m:d>
                  </m:oMath>
                </a14:m>
              </a:p>
              <a:p>
                <a:pPr lvl="1"/>
                <a:r>
                  <a:rPr/>
                  <a:t>圧力の表し方</a:t>
                </a:r>
              </a:p>
              <a:p>
                <a:pPr lvl="2"/>
                <a:r>
                  <a:rPr/>
                  <a:t>絶対圧 : 絶対真空（完全真空）を基準として表した圧力</a:t>
                </a:r>
              </a:p>
              <a:p>
                <a:pPr lvl="2"/>
                <a:r>
                  <a:rPr/>
                  <a:t>ゲージ圧 : 周囲の圧力を基準として表し、通常大気圧が基準で </a:t>
                </a:r>
                <a14:m>
                  <m:oMath xmlns:m="http://schemas.openxmlformats.org/officeDocument/2006/math">
                    <m:r>
                      <m:t>1.013</m:t>
                    </m:r>
                    <m:r>
                      <m:rPr>
                        <m:sty m:val="p"/>
                      </m:rPr>
                      <m:t>×</m:t>
                    </m:r>
                    <m:sSup>
                      <m:e>
                        <m:r>
                          <m:t>10</m:t>
                        </m:r>
                      </m:e>
                      <m:sup>
                        <m:r>
                          <m:t>5</m:t>
                        </m:r>
                      </m:sup>
                    </m:sSup>
                  </m:oMath>
                </a14:m>
              </a:p>
            </p:txBody>
          </p:sp>
        </mc:Choice>
      </mc:AlternateContent>
      <p:sp>
        <p:nvSpPr>
          <p:cNvPr id="6" name="スライド番号プレースホルダー 5"/>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lvl="0" indent="0" marL="0">
              <a:buNone/>
            </a:pPr>
            <a:r>
              <a:rPr/>
              <a:t>静止流体の力学2</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p:txBody>
              <a:bodyPr/>
              <a:lstStyle/>
              <a:p>
                <a:pPr lvl="0"/>
                <a:r>
                  <a:rPr/>
                  <a:t>密度 </a:t>
                </a:r>
                <a14:m>
                  <m:oMath xmlns:m="http://schemas.openxmlformats.org/officeDocument/2006/math">
                    <m:r>
                      <m:t>ρ</m:t>
                    </m:r>
                  </m:oMath>
                </a14:m>
                <a:r>
                  <a:rPr/>
                  <a:t> の流体中に微小四面体 </a:t>
                </a:r>
                <a14:m>
                  <m:oMath xmlns:m="http://schemas.openxmlformats.org/officeDocument/2006/math">
                    <m:r>
                      <m:t>O</m:t>
                    </m:r>
                    <m:r>
                      <m:t>A</m:t>
                    </m:r>
                    <m:r>
                      <m:t>B</m:t>
                    </m:r>
                    <m:r>
                      <m:t>C</m:t>
                    </m:r>
                  </m:oMath>
                </a14:m>
                <a:r>
                  <a:rPr/>
                  <a:t> を考える</a:t>
                </a:r>
              </a:p>
              <a:p>
                <a:pPr lvl="1"/>
                <a:r>
                  <a:rPr/>
                  <a:t>斜面 </a:t>
                </a:r>
                <a14:m>
                  <m:oMath xmlns:m="http://schemas.openxmlformats.org/officeDocument/2006/math">
                    <m:r>
                      <m:t>A</m:t>
                    </m:r>
                    <m:r>
                      <m:t>B</m:t>
                    </m:r>
                    <m:r>
                      <m:t>C</m:t>
                    </m:r>
                  </m:oMath>
                </a14:m>
                <a:r>
                  <a:rPr/>
                  <a:t> の法制が </a:t>
                </a:r>
                <a14:m>
                  <m:oMath xmlns:m="http://schemas.openxmlformats.org/officeDocument/2006/math">
                    <m:r>
                      <m:t>x</m:t>
                    </m:r>
                    <m:r>
                      <m:rPr>
                        <m:sty m:val="p"/>
                      </m:rPr>
                      <m:t>,</m:t>
                    </m:r>
                    <m:r>
                      <m:t>y</m:t>
                    </m:r>
                    <m:r>
                      <m:rPr>
                        <m:sty m:val="p"/>
                      </m:rPr>
                      <m:t>,</m:t>
                    </m:r>
                    <m:r>
                      <m:t>z</m:t>
                    </m:r>
                  </m:oMath>
                </a14:m>
                <a:r>
                  <a:rPr/>
                  <a:t> 軸となす角度を </a:t>
                </a:r>
                <a14:m>
                  <m:oMath xmlns:m="http://schemas.openxmlformats.org/officeDocument/2006/math">
                    <m:r>
                      <m:t>α</m:t>
                    </m:r>
                    <m:r>
                      <m:rPr>
                        <m:sty m:val="p"/>
                      </m:rPr>
                      <m:t>,</m:t>
                    </m:r>
                    <m:r>
                      <m:t>β</m:t>
                    </m:r>
                    <m:r>
                      <m:rPr>
                        <m:sty m:val="p"/>
                      </m:rPr>
                      <m:t>,</m:t>
                    </m:r>
                    <m:r>
                      <m:t>γ</m:t>
                    </m:r>
                  </m:oMath>
                </a14:m>
                <a:r>
                  <a:rPr/>
                  <a:t>、</a:t>
                </a:r>
                <a14:m>
                  <m:oMath xmlns:m="http://schemas.openxmlformats.org/officeDocument/2006/math">
                    <m:r>
                      <m:rPr>
                        <m:sty m:val="p"/>
                      </m:rPr>
                      <m:t>△</m:t>
                    </m:r>
                    <m:r>
                      <m:t>A</m:t>
                    </m:r>
                    <m:r>
                      <m:t>B</m:t>
                    </m:r>
                    <m:r>
                      <m:t>C</m:t>
                    </m:r>
                  </m:oMath>
                </a14:m>
                <a:r>
                  <a:rPr/>
                  <a:t> の面積を </a:t>
                </a:r>
                <a14:m>
                  <m:oMath xmlns:m="http://schemas.openxmlformats.org/officeDocument/2006/math">
                    <m:r>
                      <m:t>d</m:t>
                    </m:r>
                    <m:r>
                      <m:t>A</m:t>
                    </m:r>
                  </m:oMath>
                </a14:m>
                <a:r>
                  <a:rPr/>
                  <a:t> とする</a:t>
                </a:r>
              </a:p>
              <a:p>
                <a:pPr lvl="1"/>
                <a14:m>
                  <m:oMathPara xmlns:m="http://schemas.openxmlformats.org/officeDocument/2006/math">
                    <m:oMathParaPr>
                      <m:jc m:val="center"/>
                    </m:oMathParaPr>
                    <m:oMath>
                      <m:r>
                        <m:rPr>
                          <m:sty m:val="p"/>
                        </m:rPr>
                        <m:t>△</m:t>
                      </m:r>
                      <m:r>
                        <m:t>O</m:t>
                      </m:r>
                      <m:r>
                        <m:t>B</m:t>
                      </m:r>
                      <m:r>
                        <m:t>C</m:t>
                      </m:r>
                      <m:r>
                        <m:rPr>
                          <m:sty m:val="p"/>
                        </m:rPr>
                        <m:t>=</m:t>
                      </m:r>
                      <m:f>
                        <m:fPr>
                          <m:type m:val="bar"/>
                        </m:fPr>
                        <m:num>
                          <m:r>
                            <m:t>1</m:t>
                          </m:r>
                        </m:num>
                        <m:den>
                          <m:r>
                            <m:t>2</m:t>
                          </m:r>
                        </m:den>
                      </m:f>
                      <m:r>
                        <m:t>d</m:t>
                      </m:r>
                      <m:r>
                        <m:t>y</m:t>
                      </m:r>
                      <m:r>
                        <m:t>d</m:t>
                      </m:r>
                      <m:r>
                        <m:t>z</m:t>
                      </m:r>
                      <m:r>
                        <m:rPr>
                          <m:sty m:val="p"/>
                        </m:rPr>
                        <m:t>=</m:t>
                      </m:r>
                      <m:r>
                        <m:t>d</m:t>
                      </m:r>
                      <m:r>
                        <m:t>A</m:t>
                      </m:r>
                      <m:r>
                        <m:rPr>
                          <m:sty m:val="p"/>
                        </m:rPr>
                        <m:t>cos</m:t>
                      </m:r>
                      <m:r>
                        <m:t>α</m:t>
                      </m:r>
                    </m:oMath>
                  </m:oMathPara>
                </a14:m>
              </a:p>
              <a:p>
                <a:pPr lvl="1"/>
                <a14:m>
                  <m:oMathPara xmlns:m="http://schemas.openxmlformats.org/officeDocument/2006/math">
                    <m:oMathParaPr>
                      <m:jc m:val="center"/>
                    </m:oMathParaPr>
                    <m:oMath>
                      <m:r>
                        <m:rPr>
                          <m:sty m:val="p"/>
                        </m:rPr>
                        <m:t>△</m:t>
                      </m:r>
                      <m:r>
                        <m:t>O</m:t>
                      </m:r>
                      <m:r>
                        <m:t>A</m:t>
                      </m:r>
                      <m:r>
                        <m:t>C</m:t>
                      </m:r>
                      <m:r>
                        <m:rPr>
                          <m:sty m:val="p"/>
                        </m:rPr>
                        <m:t>=</m:t>
                      </m:r>
                      <m:f>
                        <m:fPr>
                          <m:type m:val="bar"/>
                        </m:fPr>
                        <m:num>
                          <m:r>
                            <m:t>1</m:t>
                          </m:r>
                        </m:num>
                        <m:den>
                          <m:r>
                            <m:t>2</m:t>
                          </m:r>
                        </m:den>
                      </m:f>
                      <m:r>
                        <m:t>d</m:t>
                      </m:r>
                      <m:r>
                        <m:t>x</m:t>
                      </m:r>
                      <m:r>
                        <m:t>d</m:t>
                      </m:r>
                      <m:r>
                        <m:t>z</m:t>
                      </m:r>
                      <m:r>
                        <m:rPr>
                          <m:sty m:val="p"/>
                        </m:rPr>
                        <m:t>=</m:t>
                      </m:r>
                      <m:r>
                        <m:t>d</m:t>
                      </m:r>
                      <m:r>
                        <m:t>A</m:t>
                      </m:r>
                      <m:r>
                        <m:rPr>
                          <m:sty m:val="p"/>
                        </m:rPr>
                        <m:t>cos</m:t>
                      </m:r>
                      <m:r>
                        <m:t>β</m:t>
                      </m:r>
                    </m:oMath>
                  </m:oMathPara>
                </a14:m>
              </a:p>
              <a:p>
                <a:pPr lvl="1"/>
                <a14:m>
                  <m:oMathPara xmlns:m="http://schemas.openxmlformats.org/officeDocument/2006/math">
                    <m:oMathParaPr>
                      <m:jc m:val="center"/>
                    </m:oMathParaPr>
                    <m:oMath>
                      <m:r>
                        <m:rPr>
                          <m:sty m:val="p"/>
                        </m:rPr>
                        <m:t>△</m:t>
                      </m:r>
                      <m:r>
                        <m:t>O</m:t>
                      </m:r>
                      <m:r>
                        <m:t>A</m:t>
                      </m:r>
                      <m:r>
                        <m:t>B</m:t>
                      </m:r>
                      <m:r>
                        <m:rPr>
                          <m:sty m:val="p"/>
                        </m:rPr>
                        <m:t>=</m:t>
                      </m:r>
                      <m:f>
                        <m:fPr>
                          <m:type m:val="bar"/>
                        </m:fPr>
                        <m:num>
                          <m:r>
                            <m:t>1</m:t>
                          </m:r>
                        </m:num>
                        <m:den>
                          <m:r>
                            <m:t>2</m:t>
                          </m:r>
                        </m:den>
                      </m:f>
                      <m:r>
                        <m:t>d</m:t>
                      </m:r>
                      <m:r>
                        <m:t>x</m:t>
                      </m:r>
                      <m:r>
                        <m:t>d</m:t>
                      </m:r>
                      <m:r>
                        <m:t>y</m:t>
                      </m:r>
                      <m:r>
                        <m:rPr>
                          <m:sty m:val="p"/>
                        </m:rPr>
                        <m:t>=</m:t>
                      </m:r>
                      <m:r>
                        <m:t>d</m:t>
                      </m:r>
                      <m:r>
                        <m:t>A</m:t>
                      </m:r>
                      <m:r>
                        <m:rPr>
                          <m:sty m:val="p"/>
                        </m:rPr>
                        <m:t>cos</m:t>
                      </m:r>
                      <m:r>
                        <m:t>γ</m:t>
                      </m:r>
                    </m:oMath>
                  </m:oMathPara>
                </a14:m>
              </a:p>
              <a:p>
                <a:pPr lvl="1"/>
                <a14:m>
                  <m:oMath xmlns:m="http://schemas.openxmlformats.org/officeDocument/2006/math">
                    <m:r>
                      <m:t>x</m:t>
                    </m:r>
                    <m:r>
                      <m:rPr>
                        <m:sty m:val="p"/>
                      </m:rPr>
                      <m:t>,</m:t>
                    </m:r>
                    <m:r>
                      <m:t>y</m:t>
                    </m:r>
                  </m:oMath>
                </a14:m>
                <a:r>
                  <a:rPr/>
                  <a:t> 方向の力のつり合いより</a:t>
                </a:r>
              </a:p>
              <a:p>
                <a:pPr lvl="1"/>
                <a14:m>
                  <m:oMathPara xmlns:m="http://schemas.openxmlformats.org/officeDocument/2006/math">
                    <m:oMathParaPr>
                      <m:jc m:val="center"/>
                    </m:oMathParaPr>
                    <m:oMath>
                      <m:sSub>
                        <m:e>
                          <m:r>
                            <m:t>p</m:t>
                          </m:r>
                        </m:e>
                        <m:sub>
                          <m:r>
                            <m:t>x</m:t>
                          </m:r>
                        </m:sub>
                      </m:sSub>
                      <m:f>
                        <m:fPr>
                          <m:type m:val="bar"/>
                        </m:fPr>
                        <m:num>
                          <m:r>
                            <m:t>1</m:t>
                          </m:r>
                        </m:num>
                        <m:den>
                          <m:r>
                            <m:t>2</m:t>
                          </m:r>
                        </m:den>
                      </m:f>
                      <m:r>
                        <m:t>d</m:t>
                      </m:r>
                      <m:r>
                        <m:t>y</m:t>
                      </m:r>
                      <m:r>
                        <m:t>d</m:t>
                      </m:r>
                      <m:r>
                        <m:t>z</m:t>
                      </m:r>
                      <m:r>
                        <m:rPr>
                          <m:sty m:val="p"/>
                        </m:rPr>
                        <m:t>−</m:t>
                      </m:r>
                      <m:sSub>
                        <m:e>
                          <m:r>
                            <m:t>p</m:t>
                          </m:r>
                        </m:e>
                        <m:sub>
                          <m:r>
                            <m:t>n</m:t>
                          </m:r>
                        </m:sub>
                      </m:sSub>
                      <m:r>
                        <m:t>d</m:t>
                      </m:r>
                      <m:r>
                        <m:t>A</m:t>
                      </m:r>
                      <m:r>
                        <m:rPr>
                          <m:sty m:val="p"/>
                        </m:rPr>
                        <m:t>cos</m:t>
                      </m:r>
                      <m:r>
                        <m:t>α</m:t>
                      </m:r>
                      <m:r>
                        <m:rPr>
                          <m:sty m:val="p"/>
                        </m:rPr>
                        <m:t>=</m:t>
                      </m:r>
                      <m:r>
                        <m:t>0</m:t>
                      </m:r>
                      <m:r>
                        <m:rPr>
                          <m:sty m:val="p"/>
                        </m:rPr>
                        <m:t>∴</m:t>
                      </m:r>
                      <m:sSub>
                        <m:e>
                          <m:r>
                            <m:t>p</m:t>
                          </m:r>
                        </m:e>
                        <m:sub>
                          <m:r>
                            <m:t>x</m:t>
                          </m:r>
                        </m:sub>
                      </m:sSub>
                      <m:r>
                        <m:rPr>
                          <m:sty m:val="p"/>
                        </m:rPr>
                        <m:t>=</m:t>
                      </m:r>
                      <m:sSub>
                        <m:e>
                          <m:r>
                            <m:t>p</m:t>
                          </m:r>
                        </m:e>
                        <m:sub>
                          <m:r>
                            <m:t>n</m:t>
                          </m:r>
                        </m:sub>
                      </m:sSub>
                    </m:oMath>
                  </m:oMathPara>
                </a14:m>
              </a:p>
              <a:p>
                <a:pPr lvl="1"/>
                <a14:m>
                  <m:oMathPara xmlns:m="http://schemas.openxmlformats.org/officeDocument/2006/math">
                    <m:oMathParaPr>
                      <m:jc m:val="center"/>
                    </m:oMathParaPr>
                    <m:oMath>
                      <m:sSub>
                        <m:e>
                          <m:r>
                            <m:t>p</m:t>
                          </m:r>
                        </m:e>
                        <m:sub>
                          <m:r>
                            <m:t>x</m:t>
                          </m:r>
                        </m:sub>
                      </m:sSub>
                      <m:f>
                        <m:fPr>
                          <m:type m:val="bar"/>
                        </m:fPr>
                        <m:num>
                          <m:r>
                            <m:t>1</m:t>
                          </m:r>
                        </m:num>
                        <m:den>
                          <m:r>
                            <m:t>2</m:t>
                          </m:r>
                        </m:den>
                      </m:f>
                      <m:r>
                        <m:t>d</m:t>
                      </m:r>
                      <m:r>
                        <m:t>x</m:t>
                      </m:r>
                      <m:r>
                        <m:t>d</m:t>
                      </m:r>
                      <m:r>
                        <m:t>z</m:t>
                      </m:r>
                      <m:r>
                        <m:rPr>
                          <m:sty m:val="p"/>
                        </m:rPr>
                        <m:t>−</m:t>
                      </m:r>
                      <m:sSub>
                        <m:e>
                          <m:r>
                            <m:t>p</m:t>
                          </m:r>
                        </m:e>
                        <m:sub>
                          <m:r>
                            <m:t>n</m:t>
                          </m:r>
                        </m:sub>
                      </m:sSub>
                      <m:r>
                        <m:t>d</m:t>
                      </m:r>
                      <m:r>
                        <m:t>A</m:t>
                      </m:r>
                      <m:r>
                        <m:rPr>
                          <m:sty m:val="p"/>
                        </m:rPr>
                        <m:t>cos</m:t>
                      </m:r>
                      <m:r>
                        <m:t>β</m:t>
                      </m:r>
                      <m:r>
                        <m:rPr>
                          <m:sty m:val="p"/>
                        </m:rPr>
                        <m:t>=</m:t>
                      </m:r>
                      <m:r>
                        <m:t>0</m:t>
                      </m:r>
                      <m:r>
                        <m:rPr>
                          <m:sty m:val="p"/>
                        </m:rPr>
                        <m:t>∴</m:t>
                      </m:r>
                      <m:sSub>
                        <m:e>
                          <m:r>
                            <m:t>p</m:t>
                          </m:r>
                        </m:e>
                        <m:sub>
                          <m:r>
                            <m:t>y</m:t>
                          </m:r>
                        </m:sub>
                      </m:sSub>
                      <m:r>
                        <m:rPr>
                          <m:sty m:val="p"/>
                        </m:rPr>
                        <m:t>=</m:t>
                      </m:r>
                      <m:sSub>
                        <m:e>
                          <m:r>
                            <m:t>p</m:t>
                          </m:r>
                        </m:e>
                        <m:sub>
                          <m:r>
                            <m:t>n</m:t>
                          </m:r>
                        </m:sub>
                      </m:sSub>
                    </m:oMath>
                  </m:oMathPara>
                </a14:m>
              </a:p>
              <a:p>
                <a:pPr lvl="1"/>
                <a14:m>
                  <m:oMath xmlns:m="http://schemas.openxmlformats.org/officeDocument/2006/math">
                    <m:r>
                      <m:t>z</m:t>
                    </m:r>
                  </m:oMath>
                </a14:m>
                <a:r>
                  <a:rPr/>
                  <a:t> 方向は流体の自重を考慮する</a:t>
                </a:r>
              </a:p>
              <a:p>
                <a:pPr lvl="1"/>
                <a14:m>
                  <m:oMathPara xmlns:m="http://schemas.openxmlformats.org/officeDocument/2006/math">
                    <m:oMathParaPr>
                      <m:jc m:val="center"/>
                    </m:oMathParaPr>
                    <m:oMath>
                      <m:sSub>
                        <m:e>
                          <m:r>
                            <m:t>p</m:t>
                          </m:r>
                        </m:e>
                        <m:sub>
                          <m:r>
                            <m:t>x</m:t>
                          </m:r>
                        </m:sub>
                      </m:sSub>
                      <m:f>
                        <m:fPr>
                          <m:type m:val="bar"/>
                        </m:fPr>
                        <m:num>
                          <m:r>
                            <m:t>1</m:t>
                          </m:r>
                        </m:num>
                        <m:den>
                          <m:r>
                            <m:t>2</m:t>
                          </m:r>
                        </m:den>
                      </m:f>
                      <m:r>
                        <m:t>d</m:t>
                      </m:r>
                      <m:r>
                        <m:t>x</m:t>
                      </m:r>
                      <m:r>
                        <m:t>d</m:t>
                      </m:r>
                      <m:r>
                        <m:t>y</m:t>
                      </m:r>
                      <m:r>
                        <m:rPr>
                          <m:sty m:val="p"/>
                        </m:rPr>
                        <m:t>−</m:t>
                      </m:r>
                      <m:sSub>
                        <m:e>
                          <m:r>
                            <m:t>p</m:t>
                          </m:r>
                        </m:e>
                        <m:sub>
                          <m:r>
                            <m:t>n</m:t>
                          </m:r>
                        </m:sub>
                      </m:sSub>
                      <m:r>
                        <m:t>d</m:t>
                      </m:r>
                      <m:r>
                        <m:t>A</m:t>
                      </m:r>
                      <m:r>
                        <m:rPr>
                          <m:sty m:val="p"/>
                        </m:rPr>
                        <m:t>cos</m:t>
                      </m:r>
                      <m:r>
                        <m:t>γ</m:t>
                      </m:r>
                      <m:r>
                        <m:rPr>
                          <m:sty m:val="p"/>
                        </m:rPr>
                        <m:t>−</m:t>
                      </m:r>
                      <m:r>
                        <m:t>ρ</m:t>
                      </m:r>
                      <m:r>
                        <m:t>g</m:t>
                      </m:r>
                      <m:f>
                        <m:fPr>
                          <m:type m:val="bar"/>
                        </m:fPr>
                        <m:num>
                          <m:r>
                            <m:t>1</m:t>
                          </m:r>
                        </m:num>
                        <m:den>
                          <m:r>
                            <m:t>6</m:t>
                          </m:r>
                        </m:den>
                      </m:f>
                      <m:r>
                        <m:t>d</m:t>
                      </m:r>
                      <m:r>
                        <m:t>x</m:t>
                      </m:r>
                      <m:r>
                        <m:t>d</m:t>
                      </m:r>
                      <m:r>
                        <m:t>y</m:t>
                      </m:r>
                      <m:r>
                        <m:t>d</m:t>
                      </m:r>
                      <m:r>
                        <m:t>z</m:t>
                      </m:r>
                      <m:r>
                        <m:rPr>
                          <m:sty m:val="p"/>
                        </m:rPr>
                        <m:t>=</m:t>
                      </m:r>
                      <m:r>
                        <m:t>0</m:t>
                      </m:r>
                      <m:r>
                        <m:rPr>
                          <m:sty m:val="p"/>
                        </m:rPr>
                        <m:t>∴</m:t>
                      </m:r>
                      <m:sSub>
                        <m:e>
                          <m:r>
                            <m:t>p</m:t>
                          </m:r>
                        </m:e>
                        <m:sub>
                          <m:r>
                            <m:t>z</m:t>
                          </m:r>
                        </m:sub>
                      </m:sSub>
                      <m:r>
                        <m:rPr>
                          <m:sty m:val="p"/>
                        </m:rPr>
                        <m:t>=</m:t>
                      </m:r>
                      <m:sSub>
                        <m:e>
                          <m:r>
                            <m:t>p</m:t>
                          </m:r>
                        </m:e>
                        <m:sub>
                          <m:r>
                            <m:t>n</m:t>
                          </m:r>
                        </m:sub>
                      </m:sSub>
                      <m:r>
                        <m:rPr>
                          <m:sty m:val="p"/>
                        </m:rPr>
                        <m:t>+</m:t>
                      </m:r>
                      <m:r>
                        <m:t>ρ</m:t>
                      </m:r>
                      <m:r>
                        <m:t>g</m:t>
                      </m:r>
                      <m:f>
                        <m:fPr>
                          <m:type m:val="bar"/>
                        </m:fPr>
                        <m:num>
                          <m:r>
                            <m:t>1</m:t>
                          </m:r>
                        </m:num>
                        <m:den>
                          <m:r>
                            <m:t>3</m:t>
                          </m:r>
                        </m:den>
                      </m:f>
                      <m:r>
                        <m:t>d</m:t>
                      </m:r>
                      <m:r>
                        <m:t>z</m:t>
                      </m:r>
                    </m:oMath>
                  </m:oMathPara>
                </a14:m>
              </a:p>
            </p:txBody>
          </p:sp>
        </mc:Choice>
      </mc:AlternateContent>
      <p:sp>
        <p:nvSpPr>
          <p:cNvPr id="6" name="スライド番号プレースホルダー 5"/>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342900"/>
            <a:ext cx="2949178" cy="1200150"/>
          </a:xfrm>
        </p:spPr>
        <p:txBody>
          <a:bodyPr/>
          <a:lstStyle/>
          <a:p>
            <a:pPr lvl="0" indent="0" marL="0">
              <a:buNone/>
            </a:pPr>
            <a:r>
              <a:rPr/>
              <a:t>静止流体の力学2</a:t>
            </a:r>
          </a:p>
        </p:txBody>
      </p:sp>
      <p:pic>
        <p:nvPicPr>
          <p:cNvPr descr="Basics_of_Fluid_Mechanics/images/2-1.png" id="0" name="Picture 1"/>
          <p:cNvPicPr>
            <a:picLocks noGrp="1" noChangeAspect="1"/>
          </p:cNvPicPr>
          <p:nvPr/>
        </p:nvPicPr>
        <p:blipFill>
          <a:blip r:embed="rId2"/>
          <a:stretch>
            <a:fillRect/>
          </a:stretch>
        </p:blipFill>
        <p:spPr bwMode="auto">
          <a:xfrm>
            <a:off x="2349500" y="0"/>
            <a:ext cx="4457700" cy="4635500"/>
          </a:xfrm>
          <a:prstGeom prst="rect">
            <a:avLst/>
          </a:prstGeom>
          <a:noFill/>
          <a:ln w="9525">
            <a:noFill/>
            <a:headEnd/>
            <a:tailEnd/>
          </a:ln>
        </p:spPr>
      </p:pic>
      <p:sp>
        <p:nvSpPr>
          <p:cNvPr id="1" name="TextBox 3"/>
          <p:cNvSpPr txBox="1"/>
          <p:nvPr/>
        </p:nvSpPr>
        <p:spPr>
          <a:xfrm>
            <a:off x="0" y="4635500"/>
            <a:ext cx="9144000" cy="508000"/>
          </a:xfrm>
          <a:prstGeom prst="rect">
            <a:avLst/>
          </a:prstGeom>
          <a:noFill/>
        </p:spPr>
        <p:txBody>
          <a:bodyPr/>
          <a:lstStyle/>
          <a:p>
            <a:pPr lvl="0" indent="0" marL="0" algn="ctr">
              <a:buNone/>
            </a:pPr>
            <a:r>
              <a:rPr/>
              <a:t>alt text</a:t>
            </a:r>
          </a:p>
        </p:txBody>
      </p:sp>
      <p:sp>
        <p:nvSpPr>
          <p:cNvPr id="7" name="スライド番号プレースホルダー 6"/>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pPr lvl="0" indent="0" marL="0">
              <a:buNone/>
            </a:pPr>
            <a:r>
              <a:rPr/>
              <a:t> 1. 圧力分布 2. 液中圧力計の原理 3. 静止流体中の壁面に働く力 1. 平面壁に働く力 2. 局面壁に働く力 4. 浮揚体の安定 5. 相対的静止状態の液面形状 1. 等加速度直線運動 2. 回転運動</a:t>
            </a:r>
          </a:p>
        </p:txBody>
      </p:sp>
      <p:sp>
        <p:nvSpPr>
          <p:cNvPr id="6" name="スライド番号プレースホルダー 5"/>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60400" y="1098000"/>
            <a:ext cx="3470400" cy="345600"/>
          </a:xfrm>
        </p:spPr>
        <p:txBody>
          <a:bodyPr/>
          <a:lstStyle/>
          <a:p>
            <a:pPr lvl="0" indent="0" marL="0">
              <a:buNone/>
            </a:pPr>
            <a:r>
              <a:rPr/>
              <a:t>流体力学の基礎</a:t>
            </a:r>
          </a:p>
        </p:txBody>
      </p:sp>
      <p:sp>
        <p:nvSpPr>
          <p:cNvPr id="6" name="スライド番号プレースホルダー 5"/>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lvl="0" indent="0" marL="0">
              <a:buNone/>
            </a:pPr>
            <a:r>
              <a:rPr/>
              <a:t>Table of Contents</a:t>
            </a:r>
          </a:p>
        </p:txBody>
      </p:sp>
      <p:sp>
        <p:nvSpPr>
          <p:cNvPr id="3" name="コンテンツ プレースホルダー 2"/>
          <p:cNvSpPr>
            <a:spLocks noGrp="1"/>
          </p:cNvSpPr>
          <p:nvPr>
            <p:ph idx="1"/>
          </p:nvPr>
        </p:nvSpPr>
        <p:spPr/>
        <p:txBody>
          <a:bodyPr/>
          <a:lstStyle/>
          <a:p>
            <a:pPr lvl="0" indent="-342900" marL="342900">
              <a:buAutoNum type="arabicPeriod"/>
            </a:pPr>
            <a:r>
              <a:rPr/>
              <a:t>流体の諸性質</a:t>
            </a:r>
          </a:p>
          <a:p>
            <a:pPr lvl="0" indent="-342900" marL="342900">
              <a:buAutoNum type="arabicPeriod"/>
            </a:pPr>
            <a:r>
              <a:rPr/>
              <a:t>静止流体の力学</a:t>
            </a:r>
          </a:p>
          <a:p>
            <a:pPr lvl="0" indent="-342900" marL="342900">
              <a:buAutoNum type="arabicPeriod"/>
            </a:pPr>
            <a:r>
              <a:rPr/>
              <a:t>定常1次流れ</a:t>
            </a:r>
          </a:p>
          <a:p>
            <a:pPr lvl="0" indent="-342900" marL="342900">
              <a:buAutoNum type="arabicPeriod"/>
            </a:pPr>
            <a:r>
              <a:rPr/>
              <a:t>流量・流速測定の原理</a:t>
            </a:r>
          </a:p>
          <a:p>
            <a:pPr lvl="0" indent="-342900" marL="342900">
              <a:buAutoNum type="arabicPeriod"/>
            </a:pPr>
            <a:r>
              <a:rPr/>
              <a:t>運動量理論</a:t>
            </a:r>
          </a:p>
          <a:p>
            <a:pPr lvl="0" indent="-342900" marL="342900">
              <a:buAutoNum type="arabicPeriod"/>
            </a:pPr>
            <a:r>
              <a:rPr/>
              <a:t>次元解析と相似則</a:t>
            </a:r>
          </a:p>
          <a:p>
            <a:pPr lvl="0" indent="-342900" marL="342900">
              <a:buAutoNum type="arabicPeriod"/>
            </a:pPr>
            <a:r>
              <a:rPr/>
              <a:t>管路の流れ</a:t>
            </a:r>
          </a:p>
          <a:p>
            <a:pPr lvl="0" indent="-342900" marL="342900">
              <a:buAutoNum type="arabicPeriod"/>
            </a:pPr>
            <a:r>
              <a:rPr/>
              <a:t>流体力学の基礎式</a:t>
            </a:r>
          </a:p>
          <a:p>
            <a:pPr lvl="0" indent="-342900" marL="342900">
              <a:buAutoNum type="arabicPeriod"/>
            </a:pPr>
            <a:r>
              <a:rPr/>
              <a:t>層流の理論的解析</a:t>
            </a:r>
          </a:p>
          <a:p>
            <a:pPr lvl="0" indent="-342900" marL="342900">
              <a:buAutoNum type="arabicPeriod"/>
            </a:pPr>
            <a:r>
              <a:rPr/>
              <a:t>2次元ポテンシャル流の基礎</a:t>
            </a:r>
          </a:p>
        </p:txBody>
      </p:sp>
      <p:sp>
        <p:nvSpPr>
          <p:cNvPr id="6" name="スライド番号プレースホルダー 5"/>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60400" y="1098000"/>
            <a:ext cx="3470400" cy="345600"/>
          </a:xfrm>
        </p:spPr>
        <p:txBody>
          <a:bodyPr/>
          <a:lstStyle/>
          <a:p>
            <a:pPr lvl="0" indent="0" marL="0">
              <a:buNone/>
            </a:pPr>
            <a:r>
              <a:rPr/>
              <a:t>流体の諸性質</a:t>
            </a:r>
          </a:p>
        </p:txBody>
      </p:sp>
      <p:sp>
        <p:nvSpPr>
          <p:cNvPr id="6" name="スライド番号プレースホルダー 5"/>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lvl="0" indent="0" marL="0">
              <a:buNone/>
            </a:pPr>
            <a:r>
              <a:rPr/>
              <a:t>流体の諸性質</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p:txBody>
              <a:bodyPr/>
              <a:lstStyle/>
              <a:p>
                <a:pPr lvl="0" indent="-342900" marL="342900">
                  <a:buAutoNum type="arabicPeriod"/>
                </a:pPr>
                <a:r>
                  <a:rPr/>
                  <a:t>はじめに</a:t>
                </a:r>
              </a:p>
              <a:p>
                <a:pPr lvl="0"/>
                <a:r>
                  <a:rPr/>
                  <a:t>物質の状態 : 固体・液体・気体</a:t>
                </a:r>
              </a:p>
              <a:p>
                <a:pPr lvl="0"/>
                <a:r>
                  <a:rPr/>
                  <a:t>流体 : 液体・気体のように形状に応じて自在に変形</a:t>
                </a:r>
              </a:p>
              <a:p>
                <a:pPr lvl="0"/>
                <a:r>
                  <a:rPr/>
                  <a:t>連続体の仮定 𝐾𝑛 : クヌーセン数</a:t>
                </a:r>
              </a:p>
              <a:p>
                <a:pPr lvl="1"/>
                <a14:m>
                  <m:oMath xmlns:m="http://schemas.openxmlformats.org/officeDocument/2006/math">
                    <m:r>
                      <m:t>λ</m:t>
                    </m:r>
                  </m:oMath>
                </a14:m>
                <a:r>
                  <a:rPr/>
                  <a:t> 分子の平均自由工程 </a:t>
                </a:r>
                <a14:m>
                  <m:oMath xmlns:m="http://schemas.openxmlformats.org/officeDocument/2006/math">
                    <m:r>
                      <m:t>𝐿</m:t>
                    </m:r>
                  </m:oMath>
                </a14:m>
                <a:r>
                  <a:rPr/>
                  <a:t>: 物体の代表長さ</a:t>
                </a:r>
              </a:p>
              <a:p>
                <a:pPr lvl="1"/>
                <a14:m>
                  <m:oMathPara xmlns:m="http://schemas.openxmlformats.org/officeDocument/2006/math">
                    <m:oMathParaPr>
                      <m:jc m:val="center"/>
                    </m:oMathParaPr>
                    <m:oMath>
                      <m:sSub>
                        <m:e>
                          <m:r>
                            <m:t>K</m:t>
                          </m:r>
                        </m:e>
                        <m:sub>
                          <m:r>
                            <m:t>n</m:t>
                          </m:r>
                        </m:sub>
                      </m:sSub>
                      <m:r>
                        <m:rPr>
                          <m:sty m:val="p"/>
                        </m:rPr>
                        <m:t>≡</m:t>
                      </m:r>
                      <m:r>
                        <m:t>λ</m:t>
                      </m:r>
                      <m:r>
                        <m:rPr>
                          <m:sty m:val="p"/>
                        </m:rPr>
                        <m:t>/</m:t>
                      </m:r>
                      <m:r>
                        <m:t>L</m:t>
                      </m:r>
                      <m:r>
                        <m:rPr>
                          <m:sty m:val="p"/>
                        </m:rPr>
                        <m:t>&lt;</m:t>
                      </m:r>
                      <m:r>
                        <m:t>0.01</m:t>
                      </m:r>
                    </m:oMath>
                  </m:oMathPara>
                </a14:m>
              </a:p>
              <a:p>
                <a:pPr lvl="1"/>
                <a:r>
                  <a:rPr/>
                  <a:t>平均自由行程</a:t>
                </a:r>
              </a:p>
              <a:p>
                <a:pPr lvl="2"/>
                <a:r>
                  <a:rPr/>
                  <a:t>「気体分子運動論」という学問的な取り扱いの中だけでいえる話で、理論上の計算値として求められ、圧力が低いほど、分子の数が少ないほど気体分子はまっすぐ飛べるので、平均自由行程は長くなる</a:t>
                </a:r>
              </a:p>
            </p:txBody>
          </p:sp>
        </mc:Choice>
      </mc:AlternateContent>
      <p:sp>
        <p:nvSpPr>
          <p:cNvPr id="6" name="スライド番号プレースホルダー 5"/>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lvl="0" indent="0" marL="0">
              <a:buNone/>
            </a:pPr>
            <a:r>
              <a:rPr/>
              <a:t>流体の諸性質</a:t>
            </a:r>
          </a:p>
        </p:txBody>
      </p:sp>
      <p:sp>
        <p:nvSpPr>
          <p:cNvPr id="3" name="コンテンツ プレースホルダー 2"/>
          <p:cNvSpPr>
            <a:spLocks noGrp="1"/>
          </p:cNvSpPr>
          <p:nvPr>
            <p:ph idx="1"/>
          </p:nvPr>
        </p:nvSpPr>
        <p:spPr/>
        <p:txBody>
          <a:bodyPr/>
          <a:lstStyle/>
          <a:p>
            <a:pPr lvl="0" indent="-342900" marL="342900">
              <a:buAutoNum startAt="2" type="arabicPeriod"/>
            </a:pPr>
            <a:r>
              <a:rPr/>
              <a:t>単位系</a:t>
            </a:r>
          </a:p>
          <a:p>
            <a:pPr lvl="1" indent="-342900" marL="685800">
              <a:buAutoNum type="arabicPeriod"/>
            </a:pPr>
            <a:r>
              <a:rPr/>
              <a:t>国際単位系(SI) 七つの基本単位で構成</a:t>
            </a:r>
          </a:p>
          <a:p>
            <a:pPr lvl="1"/>
            <a:r>
              <a:rPr/>
              <a:t>長さ 𝑚 (メートル)、質量 𝑘𝑔 (キログラム)、時間 𝑠𝑒𝑐 (秒)</a:t>
            </a:r>
          </a:p>
          <a:p>
            <a:pPr lvl="1"/>
            <a:r>
              <a:rPr/>
              <a:t>電流 𝐴 (アンペア)、熱力学温度 𝐾 (ケルビン)、物質量 𝑚𝑜𝑙 (モル)、光度 𝑐𝑑 (カンデラ)</a:t>
            </a:r>
          </a:p>
          <a:p>
            <a:pPr lvl="1"/>
            <a:r>
              <a:rPr/>
              <a:t>𝑁 (ニュートン) 組立単位 1𝑁=1𝑘𝑔×1𝑚/𝑠^2</a:t>
            </a:r>
          </a:p>
          <a:p>
            <a:pPr lvl="1" indent="-342900" marL="685800">
              <a:buAutoNum startAt="2" type="arabicPeriod"/>
            </a:pPr>
            <a:r>
              <a:rPr/>
              <a:t>工学単位系(重力単位系)</a:t>
            </a:r>
          </a:p>
          <a:p>
            <a:pPr lvl="1"/>
            <a:r>
              <a:rPr/>
              <a:t>長さ、力、時間の三つを基本量としている</a:t>
            </a:r>
          </a:p>
          <a:p>
            <a:pPr lvl="1"/>
            <a:r>
              <a:rPr/>
              <a:t>質量の物体に働く重力の大きさ 1𝑘𝑔𝑓=1𝑘𝑔×9.8𝑚/𝑠^2=9.8𝑁</a:t>
            </a:r>
          </a:p>
          <a:p>
            <a:pPr lvl="1" indent="-342900" marL="685800">
              <a:buAutoNum startAt="3" type="arabicPeriod"/>
            </a:pPr>
            <a:r>
              <a:rPr/>
              <a:t>CGS単位系</a:t>
            </a:r>
          </a:p>
          <a:p>
            <a:pPr lvl="1"/>
            <a:r>
              <a:rPr/>
              <a:t>長さ、力、時間に 𝑐𝑚,𝑔,𝑠 を用いる単位系</a:t>
            </a:r>
          </a:p>
        </p:txBody>
      </p:sp>
      <p:sp>
        <p:nvSpPr>
          <p:cNvPr id="6" name="スライド番号プレースホルダー 5"/>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lvl="0" indent="0" marL="0">
              <a:buNone/>
            </a:pPr>
            <a:r>
              <a:rPr/>
              <a:t>流体の諸性質3</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p:txBody>
              <a:bodyPr/>
              <a:lstStyle/>
              <a:p>
                <a:pPr lvl="0" indent="-342900" marL="342900">
                  <a:buAutoNum startAt="3" type="arabicPeriod"/>
                </a:pPr>
                <a:r>
                  <a:rPr/>
                  <a:t>密度と比体積</a:t>
                </a:r>
              </a:p>
              <a:p>
                <a:pPr lvl="1"/>
                <a:r>
                  <a:rPr/>
                  <a:t>密度 </a:t>
                </a:r>
                <a14:m>
                  <m:oMath xmlns:m="http://schemas.openxmlformats.org/officeDocument/2006/math">
                    <m:r>
                      <m:t>ρ</m:t>
                    </m:r>
                  </m:oMath>
                </a14:m>
                <a:r>
                  <a:rPr/>
                  <a:t> : 単位体積当たりの質量</a:t>
                </a:r>
              </a:p>
              <a:p>
                <a:pPr lvl="1"/>
                <a:r>
                  <a:rPr/>
                  <a:t>SI単位系 </a:t>
                </a:r>
                <a14:m>
                  <m:oMath xmlns:m="http://schemas.openxmlformats.org/officeDocument/2006/math">
                    <m:r>
                      <m:t>k</m:t>
                    </m:r>
                    <m:r>
                      <m:t>g</m:t>
                    </m:r>
                    <m:r>
                      <m:rPr>
                        <m:sty m:val="p"/>
                      </m:rPr>
                      <m:t>/</m:t>
                    </m:r>
                    <m:sSup>
                      <m:e>
                        <m:r>
                          <m:t>m</m:t>
                        </m:r>
                      </m:e>
                      <m:sup>
                        <m:r>
                          <m:t>3</m:t>
                        </m:r>
                      </m:sup>
                    </m:sSup>
                  </m:oMath>
                </a14:m>
              </a:p>
              <a:p>
                <a:pPr lvl="1"/>
                <a:r>
                  <a:rPr/>
                  <a:t>比重量 </a:t>
                </a:r>
                <a14:m>
                  <m:oMath xmlns:m="http://schemas.openxmlformats.org/officeDocument/2006/math">
                    <m:r>
                      <m:t>γ</m:t>
                    </m:r>
                  </m:oMath>
                </a14:m>
                <a:r>
                  <a:rPr/>
                  <a:t> : 単位体積当たりの質量 </a:t>
                </a:r>
                <a14:m>
                  <m:oMath xmlns:m="http://schemas.openxmlformats.org/officeDocument/2006/math">
                    <m:r>
                      <m:t>γ</m:t>
                    </m:r>
                    <m:r>
                      <m:rPr>
                        <m:sty m:val="p"/>
                      </m:rPr>
                      <m:t>=</m:t>
                    </m:r>
                    <m:r>
                      <m:t>ρ</m:t>
                    </m:r>
                    <m:r>
                      <m:t>g</m:t>
                    </m:r>
                  </m:oMath>
                </a14:m>
              </a:p>
              <a:p>
                <a:pPr lvl="1"/>
                <a:r>
                  <a:rPr/>
                  <a:t>工学単位系 </a:t>
                </a:r>
                <a14:m>
                  <m:oMath xmlns:m="http://schemas.openxmlformats.org/officeDocument/2006/math">
                    <m:r>
                      <m:t>k</m:t>
                    </m:r>
                    <m:r>
                      <m:t>g</m:t>
                    </m:r>
                    <m:r>
                      <m:t>f</m:t>
                    </m:r>
                    <m:r>
                      <m:rPr>
                        <m:sty m:val="p"/>
                      </m:rPr>
                      <m:t>/</m:t>
                    </m:r>
                    <m:sSup>
                      <m:e>
                        <m:r>
                          <m:t>m</m:t>
                        </m:r>
                      </m:e>
                      <m:sup>
                        <m:r>
                          <m:t>2</m:t>
                        </m:r>
                      </m:sup>
                    </m:sSup>
                  </m:oMath>
                </a14:m>
              </a:p>
              <a:p>
                <a:pPr lvl="1"/>
                <a:r>
                  <a:rPr/>
                  <a:t>比体積 </a:t>
                </a:r>
                <a14:m>
                  <m:oMath xmlns:m="http://schemas.openxmlformats.org/officeDocument/2006/math">
                    <m:r>
                      <m:t>𝑣</m:t>
                    </m:r>
                  </m:oMath>
                </a14:m>
                <a:r>
                  <a:rPr/>
                  <a:t> : 単位重量と物体の体積</a:t>
                </a:r>
              </a:p>
              <a:p>
                <a:pPr lvl="1"/>
                <a14:m>
                  <m:oMathPara xmlns:m="http://schemas.openxmlformats.org/officeDocument/2006/math">
                    <m:oMathParaPr>
                      <m:jc m:val="center"/>
                    </m:oMathParaPr>
                    <m:oMath>
                      <m:r>
                        <m:t>v</m:t>
                      </m:r>
                      <m:r>
                        <m:rPr>
                          <m:sty m:val="p"/>
                        </m:rPr>
                        <m:t>=</m:t>
                      </m:r>
                      <m:r>
                        <m:t>1</m:t>
                      </m:r>
                      <m:r>
                        <m:rPr>
                          <m:sty m:val="p"/>
                        </m:rPr>
                        <m:t>/</m:t>
                      </m:r>
                      <m:r>
                        <m:t>ρ</m:t>
                      </m:r>
                    </m:oMath>
                  </m:oMathPara>
                </a14:m>
              </a:p>
            </p:txBody>
          </p:sp>
        </mc:Choice>
      </mc:AlternateContent>
      <p:sp>
        <p:nvSpPr>
          <p:cNvPr id="6" name="スライド番号プレースホルダー 5"/>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lvl="0" indent="0" marL="0">
              <a:buNone/>
            </a:pPr>
            <a:r>
              <a:rPr/>
              <a:t>流体の諸性質4</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p:txBody>
              <a:bodyPr/>
              <a:lstStyle/>
              <a:p>
                <a:pPr lvl="0" indent="-342900" marL="342900">
                  <a:buAutoNum startAt="4" type="arabicPeriod"/>
                </a:pPr>
                <a:r>
                  <a:rPr/>
                  <a:t>圧縮性</a:t>
                </a:r>
              </a:p>
              <a:p>
                <a:pPr lvl="0"/>
                <a:r>
                  <a:rPr/>
                  <a:t>実在の流体は作用する圧力の増減に応じて収縮・膨張する</a:t>
                </a:r>
              </a:p>
              <a:p>
                <a:pPr lvl="0"/>
                <a:r>
                  <a:rPr/>
                  <a:t>体積弾性率 </a:t>
                </a:r>
                <a14:m>
                  <m:oMath xmlns:m="http://schemas.openxmlformats.org/officeDocument/2006/math">
                    <m:r>
                      <m:t>K</m:t>
                    </m:r>
                    <m:r>
                      <m:t> </m:t>
                    </m:r>
                    <m:d>
                      <m:dPr>
                        <m:begChr m:val="["/>
                        <m:endChr m:val="]"/>
                        <m:sepChr m:val=""/>
                        <m:grow/>
                      </m:dPr>
                      <m:e>
                        <m:r>
                          <m:t>N</m:t>
                        </m:r>
                        <m:r>
                          <m:rPr>
                            <m:sty m:val="p"/>
                          </m:rPr>
                          <m:t>/</m:t>
                        </m:r>
                        <m:sSup>
                          <m:e>
                            <m:r>
                              <m:t>m</m:t>
                            </m:r>
                          </m:e>
                          <m:sup>
                            <m:r>
                              <m:t>2</m:t>
                            </m:r>
                          </m:sup>
                        </m:sSup>
                        <m:r>
                          <m:rPr>
                            <m:sty m:val="p"/>
                          </m:rPr>
                          <m:t>=</m:t>
                        </m:r>
                        <m:r>
                          <m:t>P</m:t>
                        </m:r>
                        <m:r>
                          <m:t>a</m:t>
                        </m:r>
                      </m:e>
                    </m:d>
                  </m:oMath>
                </a14:m>
              </a:p>
              <a:p>
                <a:pPr lvl="1"/>
                <a:r>
                  <a:rPr/>
                  <a:t>圧力変化を </a:t>
                </a:r>
                <a14:m>
                  <m:oMath xmlns:m="http://schemas.openxmlformats.org/officeDocument/2006/math">
                    <m:r>
                      <m:t>d</m:t>
                    </m:r>
                    <m:r>
                      <m:t>p</m:t>
                    </m:r>
                  </m:oMath>
                </a14:m>
                <a:r>
                  <a:rPr/>
                  <a:t> 体積を </a:t>
                </a:r>
                <a14:m>
                  <m:oMath xmlns:m="http://schemas.openxmlformats.org/officeDocument/2006/math">
                    <m:r>
                      <m:t>v</m:t>
                    </m:r>
                  </m:oMath>
                </a14:m>
                <a:r>
                  <a:rPr/>
                  <a:t> 体積変化した量 </a:t>
                </a:r>
                <a14:m>
                  <m:oMath xmlns:m="http://schemas.openxmlformats.org/officeDocument/2006/math">
                    <m:r>
                      <m:t>d</m:t>
                    </m:r>
                    <m:r>
                      <m:t>v</m:t>
                    </m:r>
                  </m:oMath>
                </a14:m>
              </a:p>
              <a:p>
                <a:pPr lvl="1"/>
                <a14:m>
                  <m:oMathPara xmlns:m="http://schemas.openxmlformats.org/officeDocument/2006/math">
                    <m:oMathParaPr>
                      <m:jc m:val="center"/>
                    </m:oMathParaPr>
                    <m:oMath>
                      <m:r>
                        <m:t>K</m:t>
                      </m:r>
                      <m:r>
                        <m:rPr>
                          <m:sty m:val="p"/>
                        </m:rPr>
                        <m:t>≡</m:t>
                      </m:r>
                      <m:f>
                        <m:fPr>
                          <m:type m:val="bar"/>
                        </m:fPr>
                        <m:num>
                          <m:r>
                            <m:t>d</m:t>
                          </m:r>
                          <m:r>
                            <m:t>p</m:t>
                          </m:r>
                        </m:num>
                        <m:den>
                          <m:r>
                            <m:t>d</m:t>
                          </m:r>
                          <m:r>
                            <m:t>v</m:t>
                          </m:r>
                          <m:r>
                            <m:rPr>
                              <m:sty m:val="p"/>
                            </m:rPr>
                            <m:t>/</m:t>
                          </m:r>
                          <m:r>
                            <m:t>v</m:t>
                          </m:r>
                        </m:den>
                      </m:f>
                      <m:r>
                        <m:rPr>
                          <m:sty m:val="p"/>
                        </m:rPr>
                        <m:t>=</m:t>
                      </m:r>
                      <m:f>
                        <m:fPr>
                          <m:type m:val="bar"/>
                        </m:fPr>
                        <m:num>
                          <m:r>
                            <m:t>d</m:t>
                          </m:r>
                          <m:r>
                            <m:t>p</m:t>
                          </m:r>
                        </m:num>
                        <m:den>
                          <m:r>
                            <m:t>d</m:t>
                          </m:r>
                          <m:r>
                            <m:t>ρ</m:t>
                          </m:r>
                          <m:r>
                            <m:rPr>
                              <m:sty m:val="p"/>
                            </m:rPr>
                            <m:t>/</m:t>
                          </m:r>
                          <m:r>
                            <m:t>ρ</m:t>
                          </m:r>
                        </m:den>
                      </m:f>
                    </m:oMath>
                  </m:oMathPara>
                </a14:m>
              </a:p>
              <a:p>
                <a:pPr lvl="1"/>
                <a:r>
                  <a:rPr/>
                  <a:t>体積弾性率の値が大きいほど、同じ圧量変化に対して体積変化は小さくなる</a:t>
                </a:r>
              </a:p>
              <a:p>
                <a:pPr lvl="1"/>
                <a:r>
                  <a:rPr/>
                  <a:t>圧縮率 </a:t>
                </a:r>
                <a14:m>
                  <m:oMath xmlns:m="http://schemas.openxmlformats.org/officeDocument/2006/math">
                    <m:r>
                      <m:t>β</m:t>
                    </m:r>
                  </m:oMath>
                </a14:m>
              </a:p>
              <a:p>
                <a:pPr lvl="1"/>
                <a14:m>
                  <m:oMathPara xmlns:m="http://schemas.openxmlformats.org/officeDocument/2006/math">
                    <m:oMathParaPr>
                      <m:jc m:val="center"/>
                    </m:oMathParaPr>
                    <m:oMath>
                      <m:r>
                        <m:t>β</m:t>
                      </m:r>
                      <m:r>
                        <m:rPr>
                          <m:sty m:val="p"/>
                        </m:rPr>
                        <m:t>≡</m:t>
                      </m:r>
                      <m:f>
                        <m:fPr>
                          <m:type m:val="bar"/>
                        </m:fPr>
                        <m:num>
                          <m:r>
                            <m:t>1</m:t>
                          </m:r>
                        </m:num>
                        <m:den>
                          <m:r>
                            <m:t>K</m:t>
                          </m:r>
                        </m:den>
                      </m:f>
                      <m:r>
                        <m:rPr>
                          <m:sty m:val="p"/>
                        </m:rPr>
                        <m:t>=</m:t>
                      </m:r>
                      <m:r>
                        <m:rPr>
                          <m:sty m:val="p"/>
                        </m:rPr>
                        <m:t>−</m:t>
                      </m:r>
                      <m:f>
                        <m:fPr>
                          <m:type m:val="bar"/>
                        </m:fPr>
                        <m:num>
                          <m:r>
                            <m:t>d</m:t>
                          </m:r>
                          <m:r>
                            <m:t>v</m:t>
                          </m:r>
                          <m:r>
                            <m:rPr>
                              <m:sty m:val="p"/>
                            </m:rPr>
                            <m:t>/</m:t>
                          </m:r>
                          <m:r>
                            <m:t>v</m:t>
                          </m:r>
                        </m:num>
                        <m:den>
                          <m:r>
                            <m:t>d</m:t>
                          </m:r>
                          <m:r>
                            <m:t>p</m:t>
                          </m:r>
                        </m:den>
                      </m:f>
                    </m:oMath>
                  </m:oMathPara>
                </a14:m>
              </a:p>
              <a:p>
                <a:pPr lvl="0"/>
                <a:r>
                  <a:rPr/>
                  <a:t>流体は圧力変化による体積変化が小さいので非圧縮性流体</a:t>
                </a:r>
              </a:p>
              <a:p>
                <a:pPr lvl="0"/>
                <a:r>
                  <a:rPr/>
                  <a:t>気体は圧力変化による体積変化が大きいので圧縮性を考慮する必要があるケースがある</a:t>
                </a:r>
              </a:p>
            </p:txBody>
          </p:sp>
        </mc:Choice>
      </mc:AlternateContent>
      <p:sp>
        <p:nvSpPr>
          <p:cNvPr id="6" name="スライド番号プレースホルダー 5"/>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342900"/>
            <a:ext cx="2949178" cy="1200150"/>
          </a:xfrm>
        </p:spPr>
        <p:txBody>
          <a:bodyPr/>
          <a:lstStyle/>
          <a:p>
            <a:pPr lvl="0" indent="0" marL="0">
              <a:buNone/>
            </a:pPr>
            <a:r>
              <a:rPr/>
              <a:t>流体の諸性質5</a:t>
            </a:r>
          </a:p>
        </p:txBody>
      </p:sp>
      <mc:AlternateContent xmlns:mc="http://schemas.openxmlformats.org/markup-compatibility/2006">
        <mc:Choice xmlns:a14="http://schemas.microsoft.com/office/drawing/2010/main" Requires="a14">
          <p:sp>
            <p:nvSpPr>
              <p:cNvPr id="4" name="テキスト プレースホルダー 3"/>
              <p:cNvSpPr>
                <a:spLocks noGrp="1"/>
              </p:cNvSpPr>
              <p:nvPr>
                <p:ph idx="2" sz="half" type="body"/>
              </p:nvPr>
            </p:nvSpPr>
            <p:spPr/>
            <p:txBody>
              <a:bodyPr/>
              <a:lstStyle/>
              <a:p>
                <a:pPr lvl="0" indent="-342900" marL="342900">
                  <a:buAutoNum type="arabicPeriod"/>
                </a:pPr>
                <a:r>
                  <a:rPr/>
                  <a:t>ニュートンの粘性法則</a:t>
                </a:r>
              </a:p>
              <a:p>
                <a:pPr lvl="0"/>
                <a:r>
                  <a:rPr/>
                  <a:t>流体の粘性 : 変形に対して抵抗する性質(水あめは強く、水は弱い)</a:t>
                </a:r>
              </a:p>
              <a:p>
                <a:pPr lvl="0"/>
                <a:r>
                  <a:rPr/>
                  <a:t>クエット流れ</a:t>
                </a:r>
              </a:p>
              <a:p>
                <a:pPr lvl="1"/>
                <a:r>
                  <a:rPr/>
                  <a:t>平行な2枚の平板間に油を満たし、下の板を固定し上の板を一定の速度 </a:t>
                </a:r>
                <a14:m>
                  <m:oMath xmlns:m="http://schemas.openxmlformats.org/officeDocument/2006/math">
                    <m:r>
                      <m:t>U</m:t>
                    </m:r>
                  </m:oMath>
                </a14:m>
                <a:r>
                  <a:rPr/>
                  <a:t> で平行に動かす流速が遅い場合、流速 </a:t>
                </a:r>
                <a14:m>
                  <m:oMath xmlns:m="http://schemas.openxmlformats.org/officeDocument/2006/math">
                    <m:r>
                      <m:t>v</m:t>
                    </m:r>
                  </m:oMath>
                </a14:m>
                <a:r>
                  <a:rPr/>
                  <a:t> の </a:t>
                </a:r>
                <a14:m>
                  <m:oMath xmlns:m="http://schemas.openxmlformats.org/officeDocument/2006/math">
                    <m:r>
                      <m:t>y</m:t>
                    </m:r>
                  </m:oMath>
                </a14:m>
                <a:r>
                  <a:rPr/>
                  <a:t> 方向分布は固定壁面 </a:t>
                </a:r>
                <a14:m>
                  <m:oMath xmlns:m="http://schemas.openxmlformats.org/officeDocument/2006/math">
                    <m:d>
                      <m:dPr>
                        <m:begChr m:val="("/>
                        <m:endChr m:val=")"/>
                        <m:sepChr m:val=""/>
                        <m:grow/>
                      </m:dPr>
                      <m:e>
                        <m:r>
                          <m:t>y</m:t>
                        </m:r>
                        <m:r>
                          <m:rPr>
                            <m:sty m:val="p"/>
                          </m:rPr>
                          <m:t>=</m:t>
                        </m:r>
                        <m:r>
                          <m:t>0</m:t>
                        </m:r>
                      </m:e>
                    </m:d>
                  </m:oMath>
                </a14:m>
                <a:r>
                  <a:rPr/>
                  <a:t> における </a:t>
                </a:r>
                <a14:m>
                  <m:oMath xmlns:m="http://schemas.openxmlformats.org/officeDocument/2006/math">
                    <m:d>
                      <m:dPr>
                        <m:begChr m:val="("/>
                        <m:endChr m:val=")"/>
                        <m:sepChr m:val=""/>
                        <m:grow/>
                      </m:dPr>
                      <m:e>
                        <m:r>
                          <m:t>u</m:t>
                        </m:r>
                        <m:r>
                          <m:rPr>
                            <m:sty m:val="p"/>
                          </m:rPr>
                          <m:t>=</m:t>
                        </m:r>
                        <m:r>
                          <m:t>0</m:t>
                        </m:r>
                      </m:e>
                    </m:d>
                  </m:oMath>
                </a14:m>
                <a:r>
                  <a:rPr/>
                  <a:t> から移動壁面 </a:t>
                </a:r>
                <a14:m>
                  <m:oMath xmlns:m="http://schemas.openxmlformats.org/officeDocument/2006/math">
                    <m:d>
                      <m:dPr>
                        <m:begChr m:val="("/>
                        <m:endChr m:val=")"/>
                        <m:sepChr m:val=""/>
                        <m:grow/>
                      </m:dPr>
                      <m:e>
                        <m:r>
                          <m:t>y</m:t>
                        </m:r>
                        <m:r>
                          <m:rPr>
                            <m:sty m:val="p"/>
                          </m:rPr>
                          <m:t>=</m:t>
                        </m:r>
                        <m:r>
                          <m:t>0</m:t>
                        </m:r>
                      </m:e>
                    </m:d>
                  </m:oMath>
                </a14:m>
                <a:r>
                  <a:rPr/>
                  <a:t> における </a:t>
                </a:r>
                <a14:m>
                  <m:oMath xmlns:m="http://schemas.openxmlformats.org/officeDocument/2006/math">
                    <m:d>
                      <m:dPr>
                        <m:begChr m:val="("/>
                        <m:endChr m:val=")"/>
                        <m:sepChr m:val=""/>
                        <m:grow/>
                      </m:dPr>
                      <m:e>
                        <m:r>
                          <m:t>u</m:t>
                        </m:r>
                        <m:r>
                          <m:rPr>
                            <m:sty m:val="p"/>
                          </m:rPr>
                          <m:t>=</m:t>
                        </m:r>
                        <m:r>
                          <m:t>U</m:t>
                        </m:r>
                      </m:e>
                    </m:d>
                  </m:oMath>
                </a14:m>
                <a:r>
                  <a:rPr/>
                  <a:t> まで直線的に変化する分布となる</a:t>
                </a:r>
              </a:p>
              <a:p>
                <a:pPr lvl="1"/>
                <a:r>
                  <a:rPr/>
                  <a:t>この時板を動かすのに必要な力 </a:t>
                </a:r>
                <a14:m>
                  <m:oMath xmlns:m="http://schemas.openxmlformats.org/officeDocument/2006/math">
                    <m:r>
                      <m:t>F</m:t>
                    </m:r>
                  </m:oMath>
                </a14:m>
                <a:r>
                  <a:rPr/>
                  <a:t> は、板の面積 </a:t>
                </a:r>
                <a14:m>
                  <m:oMath xmlns:m="http://schemas.openxmlformats.org/officeDocument/2006/math">
                    <m:r>
                      <m:t>A</m:t>
                    </m:r>
                  </m:oMath>
                </a14:m>
                <a:r>
                  <a:rPr/>
                  <a:t> と速度 </a:t>
                </a:r>
                <a14:m>
                  <m:oMath xmlns:m="http://schemas.openxmlformats.org/officeDocument/2006/math">
                    <m:r>
                      <m:t>U</m:t>
                    </m:r>
                  </m:oMath>
                </a14:m>
                <a:r>
                  <a:rPr/>
                  <a:t> に比例し、平板板間の距離 </a:t>
                </a:r>
                <a14:m>
                  <m:oMath xmlns:m="http://schemas.openxmlformats.org/officeDocument/2006/math">
                    <m:r>
                      <m:t>h</m:t>
                    </m:r>
                  </m:oMath>
                </a14:m>
                <a:r>
                  <a:rPr/>
                  <a:t> に反比例する</a:t>
                </a:r>
              </a:p>
              <a:p>
                <a:pPr lvl="1"/>
                <a14:m>
                  <m:oMathPara xmlns:m="http://schemas.openxmlformats.org/officeDocument/2006/math">
                    <m:oMathParaPr>
                      <m:jc m:val="center"/>
                    </m:oMathParaPr>
                    <m:oMath>
                      <m:r>
                        <m:t>F</m:t>
                      </m:r>
                      <m:r>
                        <m:rPr>
                          <m:sty m:val="p"/>
                        </m:rPr>
                        <m:t>∝</m:t>
                      </m:r>
                      <m:f>
                        <m:fPr>
                          <m:type m:val="bar"/>
                        </m:fPr>
                        <m:num>
                          <m:r>
                            <m:t>A</m:t>
                          </m:r>
                          <m:r>
                            <m:t>U</m:t>
                          </m:r>
                        </m:num>
                        <m:den>
                          <m:r>
                            <m:t>h</m:t>
                          </m:r>
                        </m:den>
                      </m:f>
                    </m:oMath>
                  </m:oMathPara>
                </a14:m>
              </a:p>
              <a:p>
                <a:pPr lvl="1"/>
                <a:r>
                  <a:rPr/>
                  <a:t>せん断応力 </a:t>
                </a:r>
                <a14:m>
                  <m:oMath xmlns:m="http://schemas.openxmlformats.org/officeDocument/2006/math">
                    <m:r>
                      <m:t>τ</m:t>
                    </m:r>
                  </m:oMath>
                </a14:m>
                <a:r>
                  <a:rPr/>
                  <a:t> : 板の単位面積あたりに作用する摩擦効力</a:t>
                </a:r>
              </a:p>
              <a:p>
                <a:pPr lvl="1"/>
                <a14:m>
                  <m:oMathPara xmlns:m="http://schemas.openxmlformats.org/officeDocument/2006/math">
                    <m:oMathParaPr>
                      <m:jc m:val="center"/>
                    </m:oMathParaPr>
                    <m:oMath>
                      <m:r>
                        <m:t>τ</m:t>
                      </m:r>
                      <m:r>
                        <m:rPr>
                          <m:sty m:val="p"/>
                        </m:rPr>
                        <m:t>=</m:t>
                      </m:r>
                      <m:f>
                        <m:fPr>
                          <m:type m:val="bar"/>
                        </m:fPr>
                        <m:num>
                          <m:r>
                            <m:t>F</m:t>
                          </m:r>
                        </m:num>
                        <m:den>
                          <m:r>
                            <m:t>A</m:t>
                          </m:r>
                        </m:den>
                      </m:f>
                      <m:r>
                        <m:rPr>
                          <m:sty m:val="p"/>
                        </m:rPr>
                        <m:t>∝</m:t>
                      </m:r>
                      <m:f>
                        <m:fPr>
                          <m:type m:val="bar"/>
                        </m:fPr>
                        <m:num>
                          <m:r>
                            <m:t>U</m:t>
                          </m:r>
                        </m:num>
                        <m:den>
                          <m:r>
                            <m:t>h</m:t>
                          </m:r>
                        </m:den>
                      </m:f>
                      <m:r>
                        <m:rPr>
                          <m:sty m:val="p"/>
                        </m:rPr>
                        <m:t>=</m:t>
                      </m:r>
                      <m:f>
                        <m:fPr>
                          <m:type m:val="bar"/>
                        </m:fPr>
                        <m:num>
                          <m:r>
                            <m:t>d</m:t>
                          </m:r>
                          <m:r>
                            <m:t>u</m:t>
                          </m:r>
                        </m:num>
                        <m:den>
                          <m:r>
                            <m:t>d</m:t>
                          </m:r>
                          <m:r>
                            <m:t>y</m:t>
                          </m:r>
                        </m:den>
                      </m:f>
                    </m:oMath>
                  </m:oMathPara>
                </a14:m>
              </a:p>
              <a:p>
                <a:pPr lvl="1"/>
                <a:r>
                  <a:rPr/>
                  <a:t>ニュートンの粘性法則 : 粘度(流体固有の物性値) </a:t>
                </a:r>
                <a14:m>
                  <m:oMath xmlns:m="http://schemas.openxmlformats.org/officeDocument/2006/math">
                    <m:r>
                      <m:t>μ</m:t>
                    </m:r>
                    <m:r>
                      <m:t> </m:t>
                    </m:r>
                    <m:d>
                      <m:dPr>
                        <m:begChr m:val="["/>
                        <m:endChr m:val="]"/>
                        <m:sepChr m:val=""/>
                        <m:grow/>
                      </m:dPr>
                      <m:e>
                        <m:r>
                          <m:t>N</m:t>
                        </m:r>
                        <m:r>
                          <m:rPr>
                            <m:sty m:val="p"/>
                          </m:rPr>
                          <m:t>⋅</m:t>
                        </m:r>
                        <m:r>
                          <m:t>s</m:t>
                        </m:r>
                        <m:r>
                          <m:rPr>
                            <m:sty m:val="p"/>
                          </m:rPr>
                          <m:t>/</m:t>
                        </m:r>
                        <m:sSup>
                          <m:e>
                            <m:r>
                              <m:t>m</m:t>
                            </m:r>
                          </m:e>
                          <m:sup>
                            <m:r>
                              <m:t>2</m:t>
                            </m:r>
                          </m:sup>
                        </m:sSup>
                        <m:r>
                          <m:rPr>
                            <m:sty m:val="p"/>
                          </m:rPr>
                          <m:t>=</m:t>
                        </m:r>
                        <m:r>
                          <m:t>P</m:t>
                        </m:r>
                        <m:r>
                          <m:t>a</m:t>
                        </m:r>
                        <m:r>
                          <m:rPr>
                            <m:sty m:val="p"/>
                          </m:rPr>
                          <m:t>⋅</m:t>
                        </m:r>
                        <m:r>
                          <m:t>s</m:t>
                        </m:r>
                      </m:e>
                    </m:d>
                  </m:oMath>
                </a14:m>
              </a:p>
              <a:p>
                <a:pPr lvl="1"/>
                <a14:m>
                  <m:oMathPara xmlns:m="http://schemas.openxmlformats.org/officeDocument/2006/math">
                    <m:oMathParaPr>
                      <m:jc m:val="center"/>
                    </m:oMathParaPr>
                    <m:oMath>
                      <m:r>
                        <m:t>τ</m:t>
                      </m:r>
                      <m:r>
                        <m:rPr>
                          <m:sty m:val="p"/>
                        </m:rPr>
                        <m:t>=</m:t>
                      </m:r>
                      <m:r>
                        <m:t>μ</m:t>
                      </m:r>
                      <m:f>
                        <m:fPr>
                          <m:type m:val="bar"/>
                        </m:fPr>
                        <m:num>
                          <m:r>
                            <m:t>d</m:t>
                          </m:r>
                          <m:r>
                            <m:t>u</m:t>
                          </m:r>
                        </m:num>
                        <m:den>
                          <m:r>
                            <m:t>d</m:t>
                          </m:r>
                          <m:r>
                            <m:t>y</m:t>
                          </m:r>
                        </m:den>
                      </m:f>
                    </m:oMath>
                  </m:oMathPara>
                </a14:m>
              </a:p>
              <a:p>
                <a:pPr lvl="1"/>
                <a:r>
                  <a:rPr/>
                  <a:t>ニュートン流体 : ニュートンの粘性法則が成り立つ流体 → 空気・水・グリセリン・油など</a:t>
                </a:r>
              </a:p>
              <a:p>
                <a:pPr lvl="1"/>
                <a:r>
                  <a:rPr/>
                  <a:t>動粘度 </a:t>
                </a:r>
                <a14:m>
                  <m:oMath xmlns:m="http://schemas.openxmlformats.org/officeDocument/2006/math">
                    <m:r>
                      <m:t>ν</m:t>
                    </m:r>
                    <m:r>
                      <m:t> </m:t>
                    </m:r>
                    <m:d>
                      <m:dPr>
                        <m:begChr m:val="["/>
                        <m:endChr m:val="]"/>
                        <m:sepChr m:val=""/>
                        <m:grow/>
                      </m:dPr>
                      <m:e>
                        <m:sSup>
                          <m:e>
                            <m:r>
                              <m:t>m</m:t>
                            </m:r>
                          </m:e>
                          <m:sup>
                            <m:r>
                              <m:t>2</m:t>
                            </m:r>
                          </m:sup>
                        </m:sSup>
                        <m:r>
                          <m:rPr>
                            <m:sty m:val="p"/>
                          </m:rPr>
                          <m:t>/</m:t>
                        </m:r>
                        <m:r>
                          <m:t>s</m:t>
                        </m:r>
                      </m:e>
                    </m:d>
                  </m:oMath>
                </a14:m>
                <a:r>
                  <a:rPr/>
                  <a:t> : 流体の運動を調べるのにはこちらが使われる</a:t>
                </a:r>
              </a:p>
              <a:p>
                <a:pPr lvl="1"/>
                <a14:m>
                  <m:oMathPara xmlns:m="http://schemas.openxmlformats.org/officeDocument/2006/math">
                    <m:oMathParaPr>
                      <m:jc m:val="center"/>
                    </m:oMathParaPr>
                    <m:oMath>
                      <m:r>
                        <m:t>ν</m:t>
                      </m:r>
                      <m:r>
                        <m:rPr>
                          <m:sty m:val="p"/>
                        </m:rPr>
                        <m:t>=</m:t>
                      </m:r>
                      <m:f>
                        <m:fPr>
                          <m:type m:val="bar"/>
                        </m:fPr>
                        <m:num>
                          <m:r>
                            <m:t>u</m:t>
                          </m:r>
                        </m:num>
                        <m:den>
                          <m:r>
                            <m:t>ρ</m:t>
                          </m:r>
                        </m:den>
                      </m:f>
                    </m:oMath>
                  </m:oMathPara>
                </a14:m>
              </a:p>
            </p:txBody>
          </p:sp>
        </mc:Choice>
      </mc:AlternateContent>
      <p:pic>
        <p:nvPicPr>
          <p:cNvPr descr="Basics_of_Fluid_Mechanics/images/1-1.png" id="0" name="Picture 1"/>
          <p:cNvPicPr>
            <a:picLocks noGrp="1" noChangeAspect="1"/>
          </p:cNvPicPr>
          <p:nvPr/>
        </p:nvPicPr>
        <p:blipFill>
          <a:blip r:embed="rId2"/>
          <a:stretch>
            <a:fillRect/>
          </a:stretch>
        </p:blipFill>
        <p:spPr bwMode="auto">
          <a:xfrm>
            <a:off x="1600200" y="0"/>
            <a:ext cx="5943600" cy="4635500"/>
          </a:xfrm>
          <a:prstGeom prst="rect">
            <a:avLst/>
          </a:prstGeom>
          <a:noFill/>
          <a:ln w="9525">
            <a:noFill/>
            <a:headEnd/>
            <a:tailEnd/>
          </a:ln>
        </p:spPr>
      </p:pic>
      <p:sp>
        <p:nvSpPr>
          <p:cNvPr id="1" name="TextBox 3"/>
          <p:cNvSpPr txBox="1"/>
          <p:nvPr/>
        </p:nvSpPr>
        <p:spPr>
          <a:xfrm>
            <a:off x="0" y="4635500"/>
            <a:ext cx="9144000" cy="508000"/>
          </a:xfrm>
          <a:prstGeom prst="rect">
            <a:avLst/>
          </a:prstGeom>
          <a:noFill/>
        </p:spPr>
        <p:txBody>
          <a:bodyPr/>
          <a:lstStyle/>
          <a:p>
            <a:pPr lvl="0" indent="0" marL="0" algn="ctr">
              <a:buNone/>
            </a:pPr>
            <a:r>
              <a:rPr/>
              <a:t>w:100</a:t>
            </a:r>
          </a:p>
        </p:txBody>
      </p:sp>
      <p:sp>
        <p:nvSpPr>
          <p:cNvPr id="7" name="スライド番号プレースホルダー 6"/>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theme/theme1.xml><?xml version="1.0" encoding="utf-8"?>
<a:theme xmlns:a="http://schemas.openxmlformats.org/drawingml/2006/main" name="YPP_Ver1.0_yaguchi">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TotalTime>
  <Words>2</Words>
  <Application>Microsoft Office PowerPoint</Application>
  <PresentationFormat>画面に合わせる (16:9)</PresentationFormat>
  <Paragraphs>2</Paragraphs>
  <Slides>2</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vt:i4>
      </vt:variant>
    </vt:vector>
  </HeadingPairs>
  <TitlesOfParts>
    <vt:vector size="8" baseType="lpstr">
      <vt:lpstr>ＭＳ Ｐゴシック</vt:lpstr>
      <vt:lpstr>游ゴシック</vt:lpstr>
      <vt:lpstr>Arial</vt:lpstr>
      <vt:lpstr>Arial Black</vt:lpstr>
      <vt:lpstr>Symbol</vt:lpstr>
      <vt:lpstr>YPP_Ver1.0_yaguchi</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流体力学の基礎</dc:title>
  <dc:creator/>
  <cp:keywords/>
  <dcterms:created xsi:type="dcterms:W3CDTF">2024-08-02T04:46:23Z</dcterms:created>
  <dcterms:modified xsi:type="dcterms:W3CDTF">2024-08-02T04:46:23Z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arp">
    <vt:lpwstr>True</vt:lpwstr>
  </property>
  <property fmtid="{D5CDD505-2E9C-101B-9397-08002B2CF9AE}" pid="3" name="math">
    <vt:lpwstr>mathjax</vt:lpwstr>
  </property>
  <property fmtid="{D5CDD505-2E9C-101B-9397-08002B2CF9AE}" pid="4" name="subtitle">
    <vt:lpwstr>Makoto.Yaugchi@motherson.com</vt:lpwstr>
  </property>
  <property fmtid="{D5CDD505-2E9C-101B-9397-08002B2CF9AE}" pid="5" name="theme">
    <vt:lpwstr>YPP_ver01</vt:lpwstr>
  </property>
</Properties>
</file>