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7" autoAdjust="0"/>
    <p:restoredTop sz="94660"/>
  </p:normalViewPr>
  <p:slideViewPr>
    <p:cSldViewPr snapToGrid="0">
      <p:cViewPr varScale="1">
        <p:scale>
          <a:sx n="202" d="100"/>
          <a:sy n="202" d="100"/>
        </p:scale>
        <p:origin x="50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a:t>マスター タイトルの書式設定</a:t>
            </a:r>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2024/8/2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2024/8/2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2024/8/2</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277198" y="914400"/>
            <a:ext cx="4320000" cy="38628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80000" y="914400"/>
            <a:ext cx="4320000" cy="38628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2024/8/2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273844"/>
            <a:ext cx="7886700" cy="994172"/>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29842" y="1878806"/>
            <a:ext cx="3868340"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1878806"/>
            <a:ext cx="3887391" cy="2763441"/>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2024/8/2</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2024/8/2</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2024/8/2</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425005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vert="horz" lIns="0" tIns="0" rIns="0" bIns="0" rtlCol="0" anchor="b" anchorCtr="0">
            <a:normAutofit/>
          </a:bodyPr>
          <a:lstStyle/>
          <a:p>
            <a:r>
              <a:rPr kumimoji="1" lang="ja-JP" altLang="en-US"/>
              <a:t>マスター タイトルの書式設定 </a:t>
            </a:r>
            <a:r>
              <a:rPr kumimoji="1" lang="en-US" altLang="ja-JP"/>
              <a:t>abc</a:t>
            </a:r>
            <a:endParaRPr kumimoji="1" lang="ja-JP" altLang="en-US"/>
          </a:p>
        </p:txBody>
      </p:sp>
      <p:sp>
        <p:nvSpPr>
          <p:cNvPr id="3" name="テキスト プレースホルダー 2"/>
          <p:cNvSpPr>
            <a:spLocks noGrp="1"/>
          </p:cNvSpPr>
          <p:nvPr>
            <p:ph type="body" idx="1"/>
          </p:nvPr>
        </p:nvSpPr>
        <p:spPr>
          <a:xfrm>
            <a:off x="277200" y="914400"/>
            <a:ext cx="8568000" cy="3862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lvl="0" indent="0" eaLnBrk="0" fontAlgn="base" hangingPunct="0">
              <a:lnSpc>
                <a:spcPct val="100000"/>
              </a:lnSpc>
              <a:spcBef>
                <a:spcPts val="450"/>
              </a:spcBef>
              <a:spcAft>
                <a:spcPct val="0"/>
              </a:spcAft>
              <a:buNone/>
            </a:pPr>
            <a:r>
              <a:rPr kumimoji="1" lang="ja-JP" altLang="en-US"/>
              <a:t>マスター テキストの書式設定 </a:t>
            </a:r>
            <a:r>
              <a:rPr kumimoji="1" lang="en-US" altLang="ja-JP"/>
              <a:t>abc</a:t>
            </a:r>
            <a:endParaRPr kumimoji="1" lang="ja-JP" altLang="en-US"/>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6591E97-2355-4C5F-BA98-15BCC4DBE61A}" type="slidenum">
              <a:rPr kumimoji="1" lang="ja-JP" altLang="en-US" smtClean="0"/>
              <a:t>‹#›</a:t>
            </a:fld>
            <a:endParaRPr kumimoji="1" lang="ja-JP" altLang="en-US"/>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7" r:id="rId6"/>
    <p:sldLayoutId id="2147483699" r:id="rId7"/>
  </p:sldLayoutIdLst>
  <p:hf hdr="0" ftr="0" dt="0"/>
  <p:txStyles>
    <p:titleStyle>
      <a:lvl1pPr algn="l" defTabSz="685800" rtl="0" eaLnBrk="1" latinLnBrk="0" hangingPunct="1">
        <a:lnSpc>
          <a:spcPct val="90000"/>
        </a:lnSpc>
        <a:spcBef>
          <a:spcPct val="0"/>
        </a:spcBef>
        <a:buNone/>
        <a:defRPr kumimoji="1" sz="16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lang="ja-JP" altLang="en-US" sz="1200" kern="1200" smtClean="0">
          <a:solidFill>
            <a:schemeClr val="tx1"/>
          </a:solidFill>
          <a:latin typeface="ＭＳ Ｐゴシック" panose="020B0600070205080204" pitchFamily="50" charset="-128"/>
          <a:ea typeface="ＭＳ Ｐゴシック" panose="020B0600070205080204" pitchFamily="50" charset="-128"/>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kumimoji="1" lang="ja-JP" altLang="en-US" sz="1200" kern="1200" smtClean="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kumimoji="1" lang="ja-JP" altLang="en-US" sz="12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marL="0" lvl="0" indent="0">
              <a:buNone/>
            </a:pPr>
            <a:r>
              <a:t>流体力学の基礎</a:t>
            </a:r>
          </a:p>
        </p:txBody>
      </p:sp>
      <p:sp>
        <p:nvSpPr>
          <p:cNvPr id="3" name="サブタイトル 2"/>
          <p:cNvSpPr>
            <a:spLocks noGrp="1"/>
          </p:cNvSpPr>
          <p:nvPr>
            <p:ph type="subTitle" idx="1"/>
          </p:nvPr>
        </p:nvSpPr>
        <p:spPr>
          <a:xfrm>
            <a:off x="432000" y="4712400"/>
            <a:ext cx="4968000" cy="262800"/>
          </a:xfrm>
        </p:spPr>
        <p:txBody>
          <a:bodyPr/>
          <a:lstStyle/>
          <a:p>
            <a:pPr marL="0" lvl="0" indent="0">
              <a:buNone/>
            </a:pPr>
            <a:r>
              <a:t>Makoto.Yaugchi@motherson.com</a:t>
            </a:r>
            <a:br/>
            <a:br/>
            <a:endParaRPr/>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流体の諸性質6</a:t>
            </a:r>
          </a:p>
        </p:txBody>
      </p:sp>
      <p:sp>
        <p:nvSpPr>
          <p:cNvPr id="3" name="コンテンツ プレースホルダー 2"/>
          <p:cNvSpPr>
            <a:spLocks noGrp="1"/>
          </p:cNvSpPr>
          <p:nvPr>
            <p:ph idx="1"/>
          </p:nvPr>
        </p:nvSpPr>
        <p:spPr/>
        <p:txBody>
          <a:bodyPr/>
          <a:lstStyle/>
          <a:p>
            <a:pPr lvl="0"/>
            <a:r>
              <a:t>標準大気圧における水と空気の粘度 </a:t>
            </a:r>
            <a14:m xmlns:a14="http://schemas.microsoft.com/office/drawing/2010/main">
              <m:oMath xmlns:m="http://schemas.openxmlformats.org/officeDocument/2006/math">
                <m:r>
                  <a:rPr>
                    <a:latin typeface="Cambria Math" panose="02040503050406030204" pitchFamily="18" charset="0"/>
                  </a:rPr>
                  <m:t>𝜇</m:t>
                </m:r>
              </m:oMath>
            </a14:m>
            <a:r>
              <a:t> 、動粘度 </a:t>
            </a:r>
            <a14:m xmlns:a14="http://schemas.microsoft.com/office/drawing/2010/main">
              <m:oMath xmlns:m="http://schemas.openxmlformats.org/officeDocument/2006/math">
                <m:r>
                  <a:rPr>
                    <a:latin typeface="Cambria Math" panose="02040503050406030204" pitchFamily="18" charset="0"/>
                  </a:rPr>
                  <m:t>𝜈</m:t>
                </m:r>
              </m:oMath>
            </a14:m>
            <a:endParaRPr/>
          </a:p>
          <a:p>
            <a:pPr lvl="1"/>
            <a:r>
              <a:t>粘度および動粘度の温度上昇による変化</a:t>
            </a:r>
          </a:p>
          <a:p>
            <a:pPr lvl="2"/>
            <a:r>
              <a:t>液体 : 減少 柔らかくなる</a:t>
            </a:r>
          </a:p>
          <a:p>
            <a:pPr lvl="2"/>
            <a:r>
              <a:t>気体 : 増加 硬くなる</a:t>
            </a:r>
          </a:p>
          <a:p>
            <a:pPr marL="0" lvl="0" indent="0">
              <a:buNone/>
            </a:pPr>
            <a:r>
              <a:t>温度℃ | 水 粘度</a:t>
            </a:r>
            <a14:m xmlns:a14="http://schemas.microsoft.com/office/drawing/2010/main">
              <m:oMath xmlns:m="http://schemas.openxmlformats.org/officeDocument/2006/math">
                <m:r>
                  <a:rPr>
                    <a:latin typeface="Cambria Math" panose="02040503050406030204" pitchFamily="18" charset="0"/>
                  </a:rPr>
                  <m:t>𝜇</m:t>
                </m:r>
              </m:oMath>
            </a14:m>
            <a:r>
              <a:t> | 水 動粘度</a:t>
            </a:r>
            <a14:m xmlns:a14="http://schemas.microsoft.com/office/drawing/2010/main">
              <m:oMath xmlns:m="http://schemas.openxmlformats.org/officeDocument/2006/math">
                <m:r>
                  <a:rPr>
                    <a:latin typeface="Cambria Math" panose="02040503050406030204" pitchFamily="18" charset="0"/>
                  </a:rPr>
                  <m:t>𝜈</m:t>
                </m:r>
              </m:oMath>
            </a14:m>
            <a:r>
              <a:t> | 空気 粘度</a:t>
            </a:r>
            <a14:m xmlns:a14="http://schemas.microsoft.com/office/drawing/2010/main">
              <m:oMath xmlns:m="http://schemas.openxmlformats.org/officeDocument/2006/math">
                <m:r>
                  <a:rPr>
                    <a:latin typeface="Cambria Math" panose="02040503050406030204" pitchFamily="18" charset="0"/>
                  </a:rPr>
                  <m:t>𝜇</m:t>
                </m:r>
              </m:oMath>
            </a14:m>
            <a:r>
              <a:t> | 空気 動粘度</a:t>
            </a:r>
            <a14:m xmlns:a14="http://schemas.microsoft.com/office/drawing/2010/main">
              <m:oMath xmlns:m="http://schemas.openxmlformats.org/officeDocument/2006/math">
                <m:r>
                  <a:rPr>
                    <a:latin typeface="Cambria Math" panose="02040503050406030204" pitchFamily="18" charset="0"/>
                  </a:rPr>
                  <m:t>𝜈</m:t>
                </m:r>
              </m:oMath>
            </a14:m>
            <a:r>
              <a:t> |</a:t>
            </a:r>
          </a:p>
          <a:p>
            <a:pPr marL="0" lvl="0" indent="0">
              <a:buNone/>
            </a:pPr>
            <a:r>
              <a:t>  0 | 1.792e-03 | 1.792e-03 | 1.724e-05 | 13.33e-6 |</a:t>
            </a:r>
            <a:br/>
            <a:r>
              <a:t> 10 | 1.307e-03 | 1.307e-03 | 1.773e-05 | 14.21e-6 |</a:t>
            </a:r>
            <a:br/>
            <a:r>
              <a:t> 20 | 1.002e-03 | 1.004e-03 | 1.822e-05 | 15.12e-6 |</a:t>
            </a:r>
            <a:br/>
            <a:r>
              <a:t> 30 | 0.797e-03 | 0.801e-03 | 1.869e-05 | 16.04e-6 |</a:t>
            </a:r>
            <a:br/>
            <a:r>
              <a:t> 40 | 0.653e-03 | 0.658e-03 | 1.915e-05 | 16.98e-6 |</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10</a:t>
            </a:fld>
            <a:endParaRPr kumimoji="1" lang="ja-JP"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流体の諸性質8</a:t>
            </a:r>
          </a:p>
        </p:txBody>
      </p:sp>
      <p:sp>
        <p:nvSpPr>
          <p:cNvPr id="3" name="コンテンツ プレースホルダー 2"/>
          <p:cNvSpPr>
            <a:spLocks noGrp="1"/>
          </p:cNvSpPr>
          <p:nvPr>
            <p:ph idx="1"/>
          </p:nvPr>
        </p:nvSpPr>
        <p:spPr/>
        <p:txBody>
          <a:bodyPr/>
          <a:lstStyle/>
          <a:p>
            <a:pPr lvl="0"/>
            <a:r>
              <a:t>粘性による流体の分類</a:t>
            </a:r>
          </a:p>
          <a:p>
            <a:pPr lvl="1"/>
            <a:r>
              <a:t>ニュートン流体</a:t>
            </a:r>
          </a:p>
          <a:p>
            <a:pPr lvl="1"/>
            <a:r>
              <a:t>非ニュートン流体</a:t>
            </a:r>
          </a:p>
          <a:p>
            <a:pPr lvl="2"/>
            <a:r>
              <a:t>ニュートンの粘性法則に従わない流体</a:t>
            </a:r>
          </a:p>
          <a:p>
            <a:pPr lvl="2"/>
            <a:r>
              <a:t>速度勾配により粘度が異なる</a:t>
            </a:r>
          </a:p>
          <a:p>
            <a:pPr lvl="1"/>
            <a:r>
              <a:t>ダイタラント流体</a:t>
            </a:r>
          </a:p>
          <a:p>
            <a:pPr lvl="2"/>
            <a:r>
              <a:t>下に凸 ミルクチョコレート、波打ち際の砂など</a:t>
            </a:r>
          </a:p>
          <a:p>
            <a:pPr lvl="1"/>
            <a:r>
              <a:t>擬塑性流体</a:t>
            </a:r>
          </a:p>
          <a:p>
            <a:pPr lvl="2"/>
            <a:r>
              <a:t>上に凸 濃縮ジュース、マヨネーズなど</a:t>
            </a:r>
          </a:p>
          <a:p>
            <a:pPr lvl="1"/>
            <a:r>
              <a:t>ビンガム流体</a:t>
            </a:r>
          </a:p>
          <a:p>
            <a:pPr lvl="2"/>
            <a:r>
              <a:t>ケチャップなど  w:100</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1"/>
              </p:nvPr>
            </p:nvSpPr>
            <p:spPr/>
            <p:txBody>
              <a:bodyPr/>
              <a:lstStyle/>
              <a:p>
                <a:pPr marL="342900" lvl="0" indent="-342900">
                  <a:buAutoNum type="arabicPeriod"/>
                </a:pPr>
                <a:r>
                  <a:t>表面張力</a:t>
                </a:r>
              </a:p>
              <a:p>
                <a:pPr lvl="0"/>
                <a:r>
                  <a:t>液体と気体、互いに溶け合わない液体同士などの液体界面に働く。液体表面に薄い膜が張られているような現象</a:t>
                </a:r>
              </a:p>
              <a:p>
                <a:pPr lvl="1"/>
                <a:r>
                  <a:t>表面量力による圧力差</a:t>
                </a:r>
              </a:p>
              <a:p>
                <a:pPr lvl="2"/>
                <a:r>
                  <a:t>辺の長さ </a:t>
                </a:r>
                <a14:m>
                  <m:oMath xmlns:m="http://schemas.openxmlformats.org/officeDocument/2006/math">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, </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oMath>
                </a14:m>
                <a:r>
                  <a:t> の液の内部と外部の圧力差 </a:t>
                </a:r>
                <a14:m>
                  <m:oMath xmlns:m="http://schemas.openxmlformats.org/officeDocument/2006/math">
                    <m:r>
                      <a:rPr>
                        <a:latin typeface="Cambria Math" panose="02040503050406030204" pitchFamily="18" charset="0"/>
                      </a:rPr>
                      <m:t>𝛥</m:t>
                    </m:r>
                    <m:r>
                      <a:rPr>
                        <a:latin typeface="Cambria Math" panose="02040503050406030204" pitchFamily="18" charset="0"/>
                      </a:rPr>
                      <m:t>𝑝</m:t>
                    </m:r>
                  </m:oMath>
                </a14:m>
                <a:endParaRPr/>
              </a:p>
              <a:p>
                <a:pPr lvl="2"/>
                <a:r>
                  <a:t>液面の主曲率半径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1</m:t>
                        </m:r>
                      </m:sub>
                    </m:sSub>
                    <m:r>
                      <a:rPr>
                        <a:latin typeface="Cambria Math" panose="02040503050406030204" pitchFamily="18" charset="0"/>
                      </a:rPr>
                      <m:t>, </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2</m:t>
                        </m:r>
                      </m:sub>
                    </m:sSub>
                  </m:oMath>
                </a14:m>
                <a:r>
                  <a:t> 中心角 </a:t>
                </a:r>
                <a14:m>
                  <m:oMath xmlns:m="http://schemas.openxmlformats.org/officeDocument/2006/math">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, </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oMath>
                </a14:m>
                <a:endParaRPr/>
              </a:p>
              <a:p>
                <a:pPr lvl="2"/>
                <a:r>
                  <a:t>液面の周囲の働く表面張力の </a:t>
                </a:r>
                <a14:m>
                  <m:oMath xmlns:m="http://schemas.openxmlformats.org/officeDocument/2006/math">
                    <m:r>
                      <a:rPr>
                        <a:latin typeface="Cambria Math" panose="02040503050406030204" pitchFamily="18" charset="0"/>
                      </a:rPr>
                      <m:t>𝑧</m:t>
                    </m:r>
                  </m:oMath>
                </a14:m>
                <a:r>
                  <a:t> 軸に平行な成分</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2</m:t>
                      </m:r>
                      <m:r>
                        <a:rPr>
                          <a:latin typeface="Cambria Math" panose="02040503050406030204" pitchFamily="18" charset="0"/>
                        </a:rPr>
                        <m:t>𝜎</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r>
                        <m:rPr>
                          <m:sty m:val="p"/>
                        </m:rPr>
                        <a:rPr>
                          <a:latin typeface="Cambria Math" panose="02040503050406030204" pitchFamily="18" charset="0"/>
                        </a:rPr>
                        <m:t>sin</m:t>
                      </m:r>
                      <m:r>
                        <a:rPr>
                          <a:latin typeface="Cambria Math" panose="02040503050406030204" pitchFamily="18" charset="0"/>
                        </a:rPr>
                        <m:t>𝑓𝑟𝑎𝑐𝑑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2+2</m:t>
                      </m:r>
                      <m:r>
                        <a:rPr>
                          <a:latin typeface="Cambria Math" panose="02040503050406030204" pitchFamily="18" charset="0"/>
                        </a:rPr>
                        <m:t>𝜎</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m:rPr>
                          <m:sty m:val="p"/>
                        </m:rPr>
                        <a:rPr>
                          <a:latin typeface="Cambria Math" panose="02040503050406030204" pitchFamily="18" charset="0"/>
                        </a:rPr>
                        <m:t>sin</m:t>
                      </m:r>
                      <m:r>
                        <a:rPr>
                          <a:latin typeface="Cambria Math" panose="02040503050406030204" pitchFamily="18" charset="0"/>
                        </a:rPr>
                        <m:t>𝑓𝑟𝑎𝑐𝑑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r>
                        <a:rPr>
                          <a:latin typeface="Cambria Math" panose="02040503050406030204" pitchFamily="18" charset="0"/>
                        </a:rPr>
                        <m:t>2≈</m:t>
                      </m:r>
                      <m:r>
                        <a:rPr>
                          <a:latin typeface="Cambria Math" panose="02040503050406030204" pitchFamily="18" charset="0"/>
                        </a:rPr>
                        <m:t>𝜎</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2</m:t>
                          </m:r>
                        </m:sub>
                      </m:sSub>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𝜎</m:t>
                      </m:r>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𝑠</m:t>
                          </m:r>
                        </m:e>
                        <m:sub>
                          <m:r>
                            <a:rPr>
                              <a:latin typeface="Cambria Math" panose="02040503050406030204" pitchFamily="18" charset="0"/>
                            </a:rPr>
                            <m:t>1</m:t>
                          </m:r>
                        </m:sub>
                      </m:sSub>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oMath>
                  </m:oMathPara>
                </a14:m>
                <a:endParaRPr/>
              </a:p>
            </p:txBody>
          </p:sp>
        </mc:Choice>
        <mc:Fallback>
          <p:sp>
            <p:nvSpPr>
              <p:cNvPr id="4" name="テキスト プレースホルダー 3"/>
              <p:cNvSpPr>
                <a:spLocks noGrp="1" noRot="1" noChangeAspect="1" noMove="1" noResize="1" noEditPoints="1" noAdjustHandles="1" noChangeArrowheads="1" noChangeShapeType="1" noTextEdit="1"/>
              </p:cNvSpPr>
              <p:nvPr>
                <p:ph idx="1"/>
              </p:nvPr>
            </p:nvSpPr>
            <p:spPr>
              <a:blipFill>
                <a:blip r:embed="rId2"/>
                <a:stretch>
                  <a:fillRect l="-996" t="-1577"/>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12</a:t>
            </a:fld>
            <a:endParaRPr kumimoji="1" lang="ja-JP" altLang="en-US"/>
          </a:p>
        </p:txBody>
      </p:sp>
      <p:pic>
        <p:nvPicPr>
          <p:cNvPr id="3" name="Picture 1" descr="Basics_of_Fluid_Mechanics/1-3.png"/>
          <p:cNvPicPr>
            <a:picLocks noGrp="1" noChangeAspect="1"/>
          </p:cNvPicPr>
          <p:nvPr/>
        </p:nvPicPr>
        <p:blipFill>
          <a:blip r:embed="rId3"/>
          <a:stretch>
            <a:fillRect/>
          </a:stretch>
        </p:blipFill>
        <p:spPr bwMode="auto">
          <a:xfrm>
            <a:off x="5347537" y="2703121"/>
            <a:ext cx="2139113" cy="1961749"/>
          </a:xfrm>
          <a:prstGeom prst="rect">
            <a:avLst/>
          </a:prstGeom>
          <a:noFill/>
          <a:ln w="9525">
            <a:noFill/>
            <a:headEnd/>
            <a:tailEnd/>
          </a:ln>
        </p:spPr>
      </p:pic>
      <p:sp>
        <p:nvSpPr>
          <p:cNvPr id="5" name="TextBox 3"/>
          <p:cNvSpPr txBox="1"/>
          <p:nvPr/>
        </p:nvSpPr>
        <p:spPr>
          <a:xfrm>
            <a:off x="0" y="4635500"/>
            <a:ext cx="9144000" cy="508000"/>
          </a:xfrm>
          <a:prstGeom prst="rect">
            <a:avLst/>
          </a:prstGeom>
          <a:noFill/>
        </p:spPr>
        <p:txBody>
          <a:bodyPr/>
          <a:lstStyle/>
          <a:p>
            <a:pPr marL="0" lvl="0" indent="0" algn="ctr">
              <a:buNone/>
            </a:pPr>
            <a:r>
              <a:t>w:200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流体の諸性質7</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1"/>
              </p:nvPr>
            </p:nvSpPr>
            <p:spPr/>
            <p:txBody>
              <a:bodyPr/>
              <a:lstStyle/>
              <a:p>
                <a:pPr lvl="0"/>
                <a:r>
                  <a:t>毛管現象</a:t>
                </a:r>
              </a:p>
              <a:p>
                <a:pPr lvl="1"/>
                <a:r>
                  <a:t>細いガラス管を水中に立てると、管内の水面が上昇する現象</a:t>
                </a:r>
              </a:p>
              <a:p>
                <a:pPr lvl="1"/>
                <a:r>
                  <a:t>液体の凝集力と壁面への付着力の大小関係により上昇が下降かが決まる</a:t>
                </a:r>
              </a:p>
              <a:p>
                <a:pPr lvl="0"/>
                <a:r>
                  <a:t>内径 </a:t>
                </a:r>
                <a14:m>
                  <m:oMath xmlns:m="http://schemas.openxmlformats.org/officeDocument/2006/math">
                    <m:r>
                      <a:rPr>
                        <a:latin typeface="Cambria Math" panose="02040503050406030204" pitchFamily="18" charset="0"/>
                      </a:rPr>
                      <m:t>𝑑</m:t>
                    </m:r>
                  </m:oMath>
                </a14:m>
                <a:r>
                  <a:t> の毛細管を液中に立て、毛管現象による液面の上昇量 </a:t>
                </a:r>
                <a14:m>
                  <m:oMath xmlns:m="http://schemas.openxmlformats.org/officeDocument/2006/math">
                    <m:r>
                      <a:rPr>
                        <a:latin typeface="Cambria Math" panose="02040503050406030204" pitchFamily="18" charset="0"/>
                      </a:rPr>
                      <m:t>h</m:t>
                    </m:r>
                  </m:oMath>
                </a14:m>
                <a:r>
                  <a:t> を求める</a:t>
                </a:r>
              </a:p>
              <a:p>
                <a:pPr lvl="1"/>
                <a:r>
                  <a:t>液体の密度 </a:t>
                </a:r>
                <a14:m>
                  <m:oMath xmlns:m="http://schemas.openxmlformats.org/officeDocument/2006/math">
                    <m:r>
                      <a:rPr>
                        <a:latin typeface="Cambria Math" panose="02040503050406030204" pitchFamily="18" charset="0"/>
                      </a:rPr>
                      <m:t>𝜌</m:t>
                    </m:r>
                  </m:oMath>
                </a14:m>
                <a:r>
                  <a:t> 、表面張力 </a:t>
                </a:r>
                <a14:m>
                  <m:oMath xmlns:m="http://schemas.openxmlformats.org/officeDocument/2006/math">
                    <m:r>
                      <a:rPr>
                        <a:latin typeface="Cambria Math" panose="02040503050406030204" pitchFamily="18" charset="0"/>
                      </a:rPr>
                      <m:t>𝜎</m:t>
                    </m:r>
                  </m:oMath>
                </a14:m>
                <a:r>
                  <a:t>、接触角 </a:t>
                </a:r>
                <a14:m>
                  <m:oMath xmlns:m="http://schemas.openxmlformats.org/officeDocument/2006/math">
                    <m:r>
                      <a:rPr>
                        <a:latin typeface="Cambria Math" panose="02040503050406030204" pitchFamily="18" charset="0"/>
                      </a:rPr>
                      <m:t>𝜃</m:t>
                    </m:r>
                  </m:oMath>
                </a14:m>
                <a:r>
                  <a:t> より力のつり合いを考える</a:t>
                </a:r>
              </a:p>
              <a:p>
                <a:pPr marL="342900" lvl="1"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𝜋</m:t>
                      </m:r>
                      <m:r>
                        <a:rPr>
                          <a:latin typeface="Cambria Math" panose="02040503050406030204" pitchFamily="18" charset="0"/>
                        </a:rPr>
                        <m:t>𝑑</m:t>
                      </m:r>
                      <m:r>
                        <a:rPr>
                          <a:latin typeface="Cambria Math" panose="02040503050406030204" pitchFamily="18" charset="0"/>
                        </a:rPr>
                        <m:t>𝜎</m:t>
                      </m:r>
                      <m:r>
                        <m:rPr>
                          <m:sty m:val="p"/>
                        </m:rPr>
                        <a:rPr>
                          <a:latin typeface="Cambria Math" panose="02040503050406030204" pitchFamily="18" charset="0"/>
                        </a:rPr>
                        <m:t>cos</m:t>
                      </m:r>
                      <m:r>
                        <a:rPr>
                          <a:latin typeface="Cambria Math" panose="02040503050406030204" pitchFamily="18" charset="0"/>
                        </a:rPr>
                        <m:t>𝜃</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𝜋</m:t>
                          </m:r>
                        </m:num>
                        <m:den>
                          <m:r>
                            <a:rPr>
                              <a:latin typeface="Cambria Math" panose="02040503050406030204" pitchFamily="18" charset="0"/>
                            </a:rPr>
                            <m:t>4</m:t>
                          </m:r>
                        </m:den>
                      </m:f>
                      <m:sSup>
                        <m:sSupPr>
                          <m:ctrlPr>
                            <a:rPr i="1">
                              <a:latin typeface="Cambria Math" panose="02040503050406030204" pitchFamily="18" charset="0"/>
                            </a:rPr>
                          </m:ctrlPr>
                        </m:sSupPr>
                        <m:e>
                          <m:r>
                            <a:rPr>
                              <a:latin typeface="Cambria Math" panose="02040503050406030204" pitchFamily="18" charset="0"/>
                            </a:rPr>
                            <m:t>𝑑</m:t>
                          </m:r>
                        </m:e>
                        <m:sup>
                          <m:r>
                            <a:rPr>
                              <a:latin typeface="Cambria Math" panose="02040503050406030204" pitchFamily="18" charset="0"/>
                            </a:rPr>
                            <m:t>2</m:t>
                          </m:r>
                        </m:sup>
                      </m:sSup>
                      <m:r>
                        <a:rPr>
                          <a:latin typeface="Cambria Math" panose="02040503050406030204" pitchFamily="18" charset="0"/>
                        </a:rPr>
                        <m:t>h</m:t>
                      </m:r>
                      <m:r>
                        <a:rPr>
                          <a:latin typeface="Cambria Math" panose="02040503050406030204" pitchFamily="18" charset="0"/>
                        </a:rPr>
                        <m:t>𝜌</m:t>
                      </m:r>
                      <m:r>
                        <a:rPr>
                          <a:latin typeface="Cambria Math" panose="02040503050406030204" pitchFamily="18" charset="0"/>
                        </a:rPr>
                        <m:t>𝑔</m:t>
                      </m:r>
                    </m:oMath>
                  </m:oMathPara>
                </a14:m>
                <a:endParaRPr/>
              </a:p>
              <a:p>
                <a:pPr lvl="1"/>
                <a:r>
                  <a:t>液面の高さは</a:t>
                </a:r>
              </a:p>
              <a:p>
                <a:pPr lvl="1"/>
                <a14:m>
                  <m:oMath xmlns:m="http://schemas.openxmlformats.org/officeDocument/2006/math">
                    <m:r>
                      <a:rPr>
                        <a:latin typeface="Cambria Math" panose="02040503050406030204" pitchFamily="18" charset="0"/>
                      </a:rPr>
                      <m:t>h</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4</m:t>
                        </m:r>
                        <m:r>
                          <a:rPr>
                            <a:latin typeface="Cambria Math" panose="02040503050406030204" pitchFamily="18" charset="0"/>
                          </a:rPr>
                          <m:t>𝜎</m:t>
                        </m:r>
                      </m:num>
                      <m:den>
                        <m:r>
                          <a:rPr>
                            <a:latin typeface="Cambria Math" panose="02040503050406030204" pitchFamily="18" charset="0"/>
                          </a:rPr>
                          <m:t>𝜌</m:t>
                        </m:r>
                        <m:r>
                          <a:rPr>
                            <a:latin typeface="Cambria Math" panose="02040503050406030204" pitchFamily="18" charset="0"/>
                          </a:rPr>
                          <m:t>𝑔𝑑</m:t>
                        </m:r>
                      </m:den>
                    </m:f>
                    <m:r>
                      <m:rPr>
                        <m:sty m:val="p"/>
                      </m:rPr>
                      <a:rPr>
                        <a:latin typeface="Cambria Math" panose="02040503050406030204" pitchFamily="18" charset="0"/>
                      </a:rPr>
                      <m:t>cos</m:t>
                    </m:r>
                    <m:r>
                      <a:rPr>
                        <a:latin typeface="Cambria Math" panose="02040503050406030204" pitchFamily="18" charset="0"/>
                      </a:rPr>
                      <m:t>𝜃</m:t>
                    </m:r>
                  </m:oMath>
                </a14:m>
                <a:endParaRPr/>
              </a:p>
              <a:p>
                <a:pPr lvl="1"/>
                <a:r>
                  <a:t>接触角 </a:t>
                </a:r>
                <a14:m>
                  <m:oMath xmlns:m="http://schemas.openxmlformats.org/officeDocument/2006/math">
                    <m:r>
                      <a:rPr>
                        <a:latin typeface="Cambria Math" panose="02040503050406030204" pitchFamily="18" charset="0"/>
                      </a:rPr>
                      <m:t>𝜃</m:t>
                    </m:r>
                  </m:oMath>
                </a14:m>
                <a:r>
                  <a:t> の値</a:t>
                </a:r>
              </a:p>
              <a:p>
                <a:pPr lvl="2"/>
                <a:r>
                  <a:t>水の場合にはほぼ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0</m:t>
                        </m:r>
                      </m:e>
                      <m:sup>
                        <m:r>
                          <a:rPr>
                            <a:latin typeface="Cambria Math" panose="02040503050406030204" pitchFamily="18" charset="0"/>
                          </a:rPr>
                          <m:t>∘</m:t>
                        </m:r>
                      </m:sup>
                    </m:sSup>
                  </m:oMath>
                </a14:m>
                <a:r>
                  <a:t> 液面が上昇</a:t>
                </a:r>
              </a:p>
              <a:p>
                <a:pPr lvl="2"/>
                <a:r>
                  <a:t>水銀の場合には約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135</m:t>
                        </m:r>
                      </m:e>
                      <m:sup>
                        <m:r>
                          <a:rPr>
                            <a:latin typeface="Cambria Math" panose="02040503050406030204" pitchFamily="18" charset="0"/>
                          </a:rPr>
                          <m:t>∘</m:t>
                        </m:r>
                      </m:sup>
                    </m:sSup>
                  </m:oMath>
                </a14:m>
                <a:r>
                  <a:t> 液面が下降</a:t>
                </a:r>
              </a:p>
            </p:txBody>
          </p:sp>
        </mc:Choice>
        <mc:Fallback>
          <p:sp>
            <p:nvSpPr>
              <p:cNvPr id="4" name="テキスト プレースホルダー 3"/>
              <p:cNvSpPr>
                <a:spLocks noGrp="1" noRot="1" noChangeAspect="1" noMove="1" noResize="1" noEditPoints="1" noAdjustHandles="1" noChangeArrowheads="1" noChangeShapeType="1" noTextEdit="1"/>
              </p:cNvSpPr>
              <p:nvPr>
                <p:ph idx="1"/>
              </p:nvPr>
            </p:nvSpPr>
            <p:spPr>
              <a:blipFill>
                <a:blip r:embed="rId2"/>
                <a:stretch>
                  <a:fillRect l="-996" t="-1577"/>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13</a:t>
            </a:fld>
            <a:endParaRPr kumimoji="1" lang="ja-JP" altLang="en-US"/>
          </a:p>
        </p:txBody>
      </p:sp>
      <p:pic>
        <p:nvPicPr>
          <p:cNvPr id="3" name="Picture 1" descr="Basics_of_Fluid_Mechanics/1-4.png"/>
          <p:cNvPicPr>
            <a:picLocks noGrp="1" noChangeAspect="1"/>
          </p:cNvPicPr>
          <p:nvPr/>
        </p:nvPicPr>
        <p:blipFill>
          <a:blip r:embed="rId3"/>
          <a:stretch>
            <a:fillRect/>
          </a:stretch>
        </p:blipFill>
        <p:spPr bwMode="auto">
          <a:xfrm>
            <a:off x="5342423" y="2146059"/>
            <a:ext cx="2231053" cy="2340041"/>
          </a:xfrm>
          <a:prstGeom prst="rect">
            <a:avLst/>
          </a:prstGeom>
          <a:noFill/>
          <a:ln w="9525">
            <a:noFill/>
            <a:headEnd/>
            <a:tailEnd/>
          </a:ln>
        </p:spPr>
      </p:pic>
      <p:sp>
        <p:nvSpPr>
          <p:cNvPr id="5" name="TextBox 3"/>
          <p:cNvSpPr txBox="1"/>
          <p:nvPr/>
        </p:nvSpPr>
        <p:spPr>
          <a:xfrm>
            <a:off x="0" y="4635500"/>
            <a:ext cx="9144000" cy="508000"/>
          </a:xfrm>
          <a:prstGeom prst="rect">
            <a:avLst/>
          </a:prstGeom>
          <a:noFill/>
        </p:spPr>
        <p:txBody>
          <a:bodyPr/>
          <a:lstStyle/>
          <a:p>
            <a:pPr marL="0" lvl="0" indent="0" algn="ctr">
              <a:buNone/>
            </a:pPr>
            <a:r>
              <a:t>w:100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marL="0" lvl="0" indent="0">
              <a:buNone/>
            </a:pPr>
            <a:r>
              <a:t>流体力学の基礎</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2</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Table of Contents</a:t>
            </a:r>
          </a:p>
        </p:txBody>
      </p:sp>
      <p:sp>
        <p:nvSpPr>
          <p:cNvPr id="3" name="コンテンツ プレースホルダー 2"/>
          <p:cNvSpPr>
            <a:spLocks noGrp="1"/>
          </p:cNvSpPr>
          <p:nvPr>
            <p:ph idx="1"/>
          </p:nvPr>
        </p:nvSpPr>
        <p:spPr/>
        <p:txBody>
          <a:bodyPr/>
          <a:lstStyle/>
          <a:p>
            <a:pPr marL="342900" lvl="0" indent="-342900">
              <a:buAutoNum type="arabicPeriod"/>
            </a:pPr>
            <a:r>
              <a:t>流体の諸性質</a:t>
            </a:r>
          </a:p>
          <a:p>
            <a:pPr marL="342900" lvl="0" indent="-342900">
              <a:buAutoNum type="arabicPeriod"/>
            </a:pPr>
            <a:r>
              <a:t>静止流体の力学</a:t>
            </a:r>
          </a:p>
          <a:p>
            <a:pPr marL="342900" lvl="0" indent="-342900">
              <a:buAutoNum type="arabicPeriod"/>
            </a:pPr>
            <a:r>
              <a:t>定常1次流れ</a:t>
            </a:r>
          </a:p>
          <a:p>
            <a:pPr marL="342900" lvl="0" indent="-342900">
              <a:buAutoNum type="arabicPeriod"/>
            </a:pPr>
            <a:r>
              <a:t>流量・流速測定の原理</a:t>
            </a:r>
          </a:p>
          <a:p>
            <a:pPr marL="342900" lvl="0" indent="-342900">
              <a:buAutoNum type="arabicPeriod"/>
            </a:pPr>
            <a:r>
              <a:t>運動量理論</a:t>
            </a:r>
          </a:p>
          <a:p>
            <a:pPr marL="342900" lvl="0" indent="-342900">
              <a:buAutoNum type="arabicPeriod"/>
            </a:pPr>
            <a:r>
              <a:t>次元解析と相似則</a:t>
            </a:r>
          </a:p>
          <a:p>
            <a:pPr marL="342900" lvl="0" indent="-342900">
              <a:buAutoNum type="arabicPeriod"/>
            </a:pPr>
            <a:r>
              <a:t>管路の流れ</a:t>
            </a:r>
          </a:p>
          <a:p>
            <a:pPr marL="342900" lvl="0" indent="-342900">
              <a:buAutoNum type="arabicPeriod"/>
            </a:pPr>
            <a:r>
              <a:t>流体力学の基礎式</a:t>
            </a:r>
          </a:p>
          <a:p>
            <a:pPr marL="342900" lvl="0" indent="-342900">
              <a:buAutoNum type="arabicPeriod"/>
            </a:pPr>
            <a:r>
              <a:t>層流の理論的解析</a:t>
            </a:r>
          </a:p>
          <a:p>
            <a:pPr marL="342900" lvl="0" indent="-342900">
              <a:buAutoNum type="arabicPeriod"/>
            </a:pPr>
            <a:r>
              <a:t>2次元ポテンシャル流の基礎</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marL="0" lvl="0" indent="0">
              <a:buNone/>
            </a:pPr>
            <a:r>
              <a:t>流体の諸性質</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4</a:t>
            </a:fld>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a:t>
            </a:r>
          </a:p>
        </p:txBody>
      </p:sp>
      <p:sp>
        <p:nvSpPr>
          <p:cNvPr id="3" name="コンテンツ プレースホルダー 2"/>
          <p:cNvSpPr>
            <a:spLocks noGrp="1"/>
          </p:cNvSpPr>
          <p:nvPr>
            <p:ph idx="1"/>
          </p:nvPr>
        </p:nvSpPr>
        <p:spPr/>
        <p:txBody>
          <a:bodyPr/>
          <a:lstStyle/>
          <a:p>
            <a:pPr marL="342900" lvl="0" indent="-342900">
              <a:buAutoNum type="arabicPeriod"/>
            </a:pPr>
            <a:r>
              <a:t>はじめに</a:t>
            </a:r>
          </a:p>
          <a:p>
            <a:pPr lvl="0"/>
            <a:r>
              <a:t>物質の状態 : 固体・液体・気体</a:t>
            </a:r>
          </a:p>
          <a:p>
            <a:pPr lvl="0"/>
            <a:r>
              <a:t>流体 : 液体・気体のように形状に応じて自在に変形</a:t>
            </a:r>
          </a:p>
          <a:p>
            <a:pPr lvl="0"/>
            <a:r>
              <a:t>連続体の仮定 𝐾𝑛 : クヌーセン数</a:t>
            </a:r>
          </a:p>
          <a:p>
            <a:pPr lvl="1"/>
            <a14:m xmlns:a14="http://schemas.microsoft.com/office/drawing/2010/main">
              <m:oMath xmlns:m="http://schemas.openxmlformats.org/officeDocument/2006/math">
                <m:r>
                  <a:rPr>
                    <a:latin typeface="Cambria Math" panose="02040503050406030204" pitchFamily="18" charset="0"/>
                  </a:rPr>
                  <m:t>𝜆</m:t>
                </m:r>
              </m:oMath>
            </a14:m>
            <a:r>
              <a:t> 分子の平均自由工程 </a:t>
            </a:r>
            <a14:m xmlns:a14="http://schemas.microsoft.com/office/drawing/2010/main">
              <m:oMath xmlns:m="http://schemas.openxmlformats.org/officeDocument/2006/math">
                <m:r>
                  <a:rPr>
                    <a:latin typeface="Cambria Math" panose="02040503050406030204" pitchFamily="18" charset="0"/>
                  </a:rPr>
                  <m:t>𝐿</m:t>
                </m:r>
              </m:oMath>
            </a14:m>
            <a:r>
              <a:t>: 物体の代表長さ</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𝐾</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𝜆</m:t>
                </m:r>
                <m:r>
                  <a:rPr>
                    <a:latin typeface="Cambria Math" panose="02040503050406030204" pitchFamily="18" charset="0"/>
                  </a:rPr>
                  <m:t>/</m:t>
                </m:r>
                <m:r>
                  <a:rPr>
                    <a:latin typeface="Cambria Math" panose="02040503050406030204" pitchFamily="18" charset="0"/>
                  </a:rPr>
                  <m:t>𝐿</m:t>
                </m:r>
                <m:r>
                  <a:rPr>
                    <a:latin typeface="Cambria Math" panose="02040503050406030204" pitchFamily="18" charset="0"/>
                  </a:rPr>
                  <m:t>&lt;0.01</m:t>
                </m:r>
              </m:oMath>
            </a14:m>
            <a:endParaRPr/>
          </a:p>
          <a:p>
            <a:pPr lvl="1"/>
            <a:r>
              <a:t>平均自由行程</a:t>
            </a:r>
          </a:p>
          <a:p>
            <a:pPr lvl="2"/>
            <a:r>
              <a:t>「気体分子運動論」という学問的な取り扱いの中だけでいえる話で、理論上の計算値として求められ、圧力が低いほど、分子の数が少ないほど気体分子はまっすぐ飛べるので、平均自由行程は長くなる</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5</a:t>
            </a:fld>
            <a:endParaRPr kumimoji="1" lang="ja-JP"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a:t>
            </a:r>
          </a:p>
        </p:txBody>
      </p:sp>
      <p:sp>
        <p:nvSpPr>
          <p:cNvPr id="3" name="コンテンツ プレースホルダー 2"/>
          <p:cNvSpPr>
            <a:spLocks noGrp="1"/>
          </p:cNvSpPr>
          <p:nvPr>
            <p:ph idx="1"/>
          </p:nvPr>
        </p:nvSpPr>
        <p:spPr/>
        <p:txBody>
          <a:bodyPr/>
          <a:lstStyle/>
          <a:p>
            <a:pPr marL="342900" lvl="0" indent="-342900">
              <a:buAutoNum type="arabicPeriod" startAt="2"/>
            </a:pPr>
            <a:r>
              <a:t>単位系</a:t>
            </a:r>
          </a:p>
          <a:p>
            <a:pPr marL="685800" lvl="1" indent="-342900">
              <a:buAutoNum type="arabicPeriod"/>
            </a:pPr>
            <a:r>
              <a:t>国際単位系(SI) 七つの基本単位で構成</a:t>
            </a:r>
          </a:p>
          <a:p>
            <a:pPr lvl="1"/>
            <a:r>
              <a:t>長さ 𝑚 (メートル)、質量 𝑘𝑔 (キログラム)、時間 𝑠𝑒𝑐 (秒)</a:t>
            </a:r>
          </a:p>
          <a:p>
            <a:pPr lvl="1"/>
            <a:r>
              <a:t>電流 𝐴 (アンペア)、熱力学温度 𝐾 (ケルビン)、物質量 𝑚𝑜𝑙 (モル)、光度 𝑐𝑑 (カンデラ)</a:t>
            </a:r>
          </a:p>
          <a:p>
            <a:pPr lvl="1"/>
            <a:r>
              <a:t>𝑁 (ニュートン) 組立単位 1𝑁=1𝑘𝑔×1𝑚/𝑠^2</a:t>
            </a:r>
          </a:p>
          <a:p>
            <a:pPr marL="685800" lvl="1" indent="-342900">
              <a:buAutoNum type="arabicPeriod" startAt="2"/>
            </a:pPr>
            <a:r>
              <a:t>工学単位系(重力単位系)</a:t>
            </a:r>
          </a:p>
          <a:p>
            <a:pPr lvl="1"/>
            <a:r>
              <a:t>長さ、力、時間の三つを基本量としている</a:t>
            </a:r>
          </a:p>
          <a:p>
            <a:pPr lvl="1"/>
            <a:r>
              <a:t>質量の物体に働く重力の大きさ 1𝑘𝑔𝑓=1𝑘𝑔×9.8𝑚/𝑠^2=9.8𝑁</a:t>
            </a:r>
          </a:p>
          <a:p>
            <a:pPr marL="685800" lvl="1" indent="-342900">
              <a:buAutoNum type="arabicPeriod" startAt="3"/>
            </a:pPr>
            <a:r>
              <a:t>CGS単位系</a:t>
            </a:r>
          </a:p>
          <a:p>
            <a:pPr lvl="1"/>
            <a:r>
              <a:t>長さ、力、時間に 𝑐𝑚,𝑔,𝑠 を用いる単位系</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6</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流体の諸性質3</a:t>
            </a:r>
          </a:p>
        </p:txBody>
      </p:sp>
      <p:sp>
        <p:nvSpPr>
          <p:cNvPr id="3" name="コンテンツ プレースホルダー 2"/>
          <p:cNvSpPr>
            <a:spLocks noGrp="1"/>
          </p:cNvSpPr>
          <p:nvPr>
            <p:ph idx="1"/>
          </p:nvPr>
        </p:nvSpPr>
        <p:spPr/>
        <p:txBody>
          <a:bodyPr/>
          <a:lstStyle/>
          <a:p>
            <a:pPr marL="342900" lvl="0" indent="-342900">
              <a:buAutoNum type="arabicPeriod" startAt="3"/>
            </a:pPr>
            <a:r>
              <a:t>密度と比体積</a:t>
            </a:r>
          </a:p>
          <a:p>
            <a:pPr lvl="1"/>
            <a:r>
              <a:t>密度 </a:t>
            </a:r>
            <a14:m xmlns:a14="http://schemas.microsoft.com/office/drawing/2010/main">
              <m:oMath xmlns:m="http://schemas.openxmlformats.org/officeDocument/2006/math">
                <m:r>
                  <a:rPr>
                    <a:latin typeface="Cambria Math" panose="02040503050406030204" pitchFamily="18" charset="0"/>
                  </a:rPr>
                  <m:t>𝜌</m:t>
                </m:r>
              </m:oMath>
            </a14:m>
            <a:r>
              <a:t> : 単位体積当たりの質量</a:t>
            </a:r>
          </a:p>
          <a:p>
            <a:pPr lvl="1"/>
            <a:r>
              <a:t>SI単位系 </a:t>
            </a:r>
            <a14:m xmlns:a14="http://schemas.microsoft.com/office/drawing/2010/main">
              <m:oMath xmlns:m="http://schemas.openxmlformats.org/officeDocument/2006/math">
                <m:r>
                  <a:rPr>
                    <a:latin typeface="Cambria Math" panose="02040503050406030204" pitchFamily="18" charset="0"/>
                  </a:rPr>
                  <m:t>𝑘𝑔</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3</m:t>
                    </m:r>
                  </m:sup>
                </m:sSup>
              </m:oMath>
            </a14:m>
            <a:endParaRPr/>
          </a:p>
          <a:p>
            <a:pPr lvl="1"/>
            <a:r>
              <a:t>比重量 </a:t>
            </a:r>
            <a14:m xmlns:a14="http://schemas.microsoft.com/office/drawing/2010/main">
              <m:oMath xmlns:m="http://schemas.openxmlformats.org/officeDocument/2006/math">
                <m:r>
                  <a:rPr>
                    <a:latin typeface="Cambria Math" panose="02040503050406030204" pitchFamily="18" charset="0"/>
                  </a:rPr>
                  <m:t>𝛾</m:t>
                </m:r>
              </m:oMath>
            </a14:m>
            <a:r>
              <a:t> : 単位体積当たりの質量 </a:t>
            </a:r>
            <a14:m xmlns:a14="http://schemas.microsoft.com/office/drawing/2010/main">
              <m:oMath xmlns:m="http://schemas.openxmlformats.org/officeDocument/2006/math">
                <m:r>
                  <a:rPr>
                    <a:latin typeface="Cambria Math" panose="02040503050406030204" pitchFamily="18" charset="0"/>
                  </a:rPr>
                  <m:t>𝛾</m:t>
                </m:r>
                <m:r>
                  <a:rPr>
                    <a:latin typeface="Cambria Math" panose="02040503050406030204" pitchFamily="18" charset="0"/>
                  </a:rPr>
                  <m:t>=</m:t>
                </m:r>
                <m:r>
                  <a:rPr>
                    <a:latin typeface="Cambria Math" panose="02040503050406030204" pitchFamily="18" charset="0"/>
                  </a:rPr>
                  <m:t>𝜌</m:t>
                </m:r>
                <m:r>
                  <a:rPr>
                    <a:latin typeface="Cambria Math" panose="02040503050406030204" pitchFamily="18" charset="0"/>
                  </a:rPr>
                  <m:t>𝑔</m:t>
                </m:r>
              </m:oMath>
            </a14:m>
            <a:endParaRPr/>
          </a:p>
          <a:p>
            <a:pPr lvl="1"/>
            <a:r>
              <a:t>工学単位系 </a:t>
            </a:r>
            <a14:m xmlns:a14="http://schemas.microsoft.com/office/drawing/2010/main">
              <m:oMath xmlns:m="http://schemas.openxmlformats.org/officeDocument/2006/math">
                <m:r>
                  <a:rPr>
                    <a:latin typeface="Cambria Math" panose="02040503050406030204" pitchFamily="18" charset="0"/>
                  </a:rPr>
                  <m:t>𝑘𝑔𝑓</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oMath>
            </a14:m>
            <a:endParaRPr/>
          </a:p>
          <a:p>
            <a:pPr lvl="1"/>
            <a:r>
              <a:t>比体積 </a:t>
            </a:r>
            <a14:m xmlns:a14="http://schemas.microsoft.com/office/drawing/2010/main">
              <m:oMath xmlns:m="http://schemas.openxmlformats.org/officeDocument/2006/math">
                <m:r>
                  <a:rPr>
                    <a:latin typeface="Cambria Math" panose="02040503050406030204" pitchFamily="18" charset="0"/>
                  </a:rPr>
                  <m:t>𝑣</m:t>
                </m:r>
              </m:oMath>
            </a14:m>
            <a:r>
              <a:t> : 単位重量と物体の体積</a:t>
            </a:r>
          </a:p>
          <a:p>
            <a:pPr lvl="1"/>
            <a14:m xmlns:a14="http://schemas.microsoft.com/office/drawing/2010/main">
              <m:oMath xmlns:m="http://schemas.openxmlformats.org/officeDocument/2006/math">
                <m:r>
                  <a:rPr>
                    <a:latin typeface="Cambria Math" panose="02040503050406030204" pitchFamily="18" charset="0"/>
                  </a:rPr>
                  <m:t>𝑣</m:t>
                </m:r>
                <m:r>
                  <a:rPr>
                    <a:latin typeface="Cambria Math" panose="02040503050406030204" pitchFamily="18" charset="0"/>
                  </a:rPr>
                  <m:t>=1/</m:t>
                </m:r>
                <m:r>
                  <a:rPr>
                    <a:latin typeface="Cambria Math" panose="02040503050406030204" pitchFamily="18" charset="0"/>
                  </a:rPr>
                  <m:t>𝜌</m:t>
                </m:r>
              </m:oMath>
            </a14:m>
            <a:endParaRP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7</a:t>
            </a:fld>
            <a:endParaRPr kumimoji="1" lang="ja-JP"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流体の諸性質4</a:t>
            </a:r>
          </a:p>
        </p:txBody>
      </p:sp>
      <p:sp>
        <p:nvSpPr>
          <p:cNvPr id="3" name="コンテンツ プレースホルダー 2"/>
          <p:cNvSpPr>
            <a:spLocks noGrp="1"/>
          </p:cNvSpPr>
          <p:nvPr>
            <p:ph idx="1"/>
          </p:nvPr>
        </p:nvSpPr>
        <p:spPr/>
        <p:txBody>
          <a:bodyPr/>
          <a:lstStyle/>
          <a:p>
            <a:pPr marL="342900" lvl="0" indent="-342900">
              <a:buAutoNum type="arabicPeriod" startAt="4"/>
            </a:pPr>
            <a:r>
              <a:t>圧縮性</a:t>
            </a:r>
          </a:p>
          <a:p>
            <a:pPr lvl="0"/>
            <a:r>
              <a:t>実在の流体は作用する圧力の増減に応じて収縮・膨張する</a:t>
            </a:r>
          </a:p>
          <a:p>
            <a:pPr lvl="0"/>
            <a:r>
              <a:t>体積弾性率 </a:t>
            </a:r>
            <a14:m xmlns:a14="http://schemas.microsoft.com/office/drawing/2010/main">
              <m:oMath xmlns:m="http://schemas.openxmlformats.org/officeDocument/2006/math">
                <m:r>
                  <a:rPr>
                    <a:latin typeface="Cambria Math" panose="02040503050406030204" pitchFamily="18" charset="0"/>
                  </a:rPr>
                  <m:t>𝐾</m:t>
                </m:r>
                <m:r>
                  <a:rPr>
                    <a:latin typeface="Cambria Math" panose="02040503050406030204" pitchFamily="18" charset="0"/>
                  </a:rPr>
                  <m:t> </m:t>
                </m:r>
                <m:d>
                  <m:dPr>
                    <m:begChr m:val="["/>
                    <m:endChr m:val="]"/>
                    <m:ctrlPr>
                      <a:rPr i="1">
                        <a:latin typeface="Cambria Math" panose="02040503050406030204" pitchFamily="18" charset="0"/>
                      </a:rPr>
                    </m:ctrlPr>
                  </m:dPr>
                  <m:e>
                    <m:r>
                      <a:rPr>
                        <a:latin typeface="Cambria Math" panose="02040503050406030204" pitchFamily="18" charset="0"/>
                      </a:rPr>
                      <m:t>𝑁</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𝑃𝑎</m:t>
                    </m:r>
                  </m:e>
                </m:d>
              </m:oMath>
            </a14:m>
            <a:endParaRPr/>
          </a:p>
          <a:p>
            <a:pPr lvl="1"/>
            <a:r>
              <a:t>圧力変化を </a:t>
            </a:r>
            <a14:m xmlns:a14="http://schemas.microsoft.com/office/drawing/2010/main">
              <m:oMath xmlns:m="http://schemas.openxmlformats.org/officeDocument/2006/math">
                <m:r>
                  <a:rPr>
                    <a:latin typeface="Cambria Math" panose="02040503050406030204" pitchFamily="18" charset="0"/>
                  </a:rPr>
                  <m:t>𝑑𝑝</m:t>
                </m:r>
              </m:oMath>
            </a14:m>
            <a:r>
              <a:t> 体積を </a:t>
            </a:r>
            <a14:m xmlns:a14="http://schemas.microsoft.com/office/drawing/2010/main">
              <m:oMath xmlns:m="http://schemas.openxmlformats.org/officeDocument/2006/math">
                <m:r>
                  <a:rPr>
                    <a:latin typeface="Cambria Math" panose="02040503050406030204" pitchFamily="18" charset="0"/>
                  </a:rPr>
                  <m:t>𝑣</m:t>
                </m:r>
              </m:oMath>
            </a14:m>
            <a:r>
              <a:t> 体積変化した量 </a:t>
            </a:r>
            <a14:m xmlns:a14="http://schemas.microsoft.com/office/drawing/2010/main">
              <m:oMath xmlns:m="http://schemas.openxmlformats.org/officeDocument/2006/math">
                <m:r>
                  <a:rPr>
                    <a:latin typeface="Cambria Math" panose="02040503050406030204" pitchFamily="18" charset="0"/>
                  </a:rPr>
                  <m:t>𝑑𝑣</m:t>
                </m:r>
              </m:oMath>
            </a14:m>
            <a:endParaRPr/>
          </a:p>
          <a:p>
            <a:pPr lvl="1"/>
            <a14:m xmlns:a14="http://schemas.microsoft.com/office/drawing/2010/main">
              <m:oMath xmlns:m="http://schemas.openxmlformats.org/officeDocument/2006/math">
                <m:r>
                  <a:rPr>
                    <a:latin typeface="Cambria Math" panose="02040503050406030204" pitchFamily="18" charset="0"/>
                  </a:rPr>
                  <m:t>𝐾</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𝑑𝑝</m:t>
                    </m:r>
                  </m:num>
                  <m:den>
                    <m:r>
                      <a:rPr>
                        <a:latin typeface="Cambria Math" panose="02040503050406030204" pitchFamily="18" charset="0"/>
                      </a:rPr>
                      <m:t>𝑑𝑣</m:t>
                    </m:r>
                    <m:r>
                      <a:rPr>
                        <a:latin typeface="Cambria Math" panose="02040503050406030204" pitchFamily="18" charset="0"/>
                      </a:rPr>
                      <m:t>/</m:t>
                    </m:r>
                    <m:r>
                      <a:rPr>
                        <a:latin typeface="Cambria Math" panose="02040503050406030204" pitchFamily="18" charset="0"/>
                      </a:rPr>
                      <m:t>𝑣</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𝑑𝑝</m:t>
                    </m:r>
                  </m:num>
                  <m:den>
                    <m:r>
                      <a:rPr>
                        <a:latin typeface="Cambria Math" panose="02040503050406030204" pitchFamily="18" charset="0"/>
                      </a:rPr>
                      <m:t>𝑑</m:t>
                    </m:r>
                    <m:r>
                      <a:rPr>
                        <a:latin typeface="Cambria Math" panose="02040503050406030204" pitchFamily="18" charset="0"/>
                      </a:rPr>
                      <m:t>𝜌</m:t>
                    </m:r>
                    <m:r>
                      <a:rPr>
                        <a:latin typeface="Cambria Math" panose="02040503050406030204" pitchFamily="18" charset="0"/>
                      </a:rPr>
                      <m:t>/</m:t>
                    </m:r>
                    <m:r>
                      <a:rPr>
                        <a:latin typeface="Cambria Math" panose="02040503050406030204" pitchFamily="18" charset="0"/>
                      </a:rPr>
                      <m:t>𝜌</m:t>
                    </m:r>
                  </m:den>
                </m:f>
              </m:oMath>
            </a14:m>
            <a:endParaRPr/>
          </a:p>
          <a:p>
            <a:pPr lvl="1"/>
            <a:r>
              <a:t>体積弾性率の値が大きいほど、同じ圧量変化に対して体積変化は小さくなる</a:t>
            </a:r>
          </a:p>
          <a:p>
            <a:pPr lvl="1"/>
            <a:r>
              <a:t>圧縮率 </a:t>
            </a:r>
            <a14:m xmlns:a14="http://schemas.microsoft.com/office/drawing/2010/main">
              <m:oMath xmlns:m="http://schemas.openxmlformats.org/officeDocument/2006/math">
                <m:r>
                  <a:rPr>
                    <a:latin typeface="Cambria Math" panose="02040503050406030204" pitchFamily="18" charset="0"/>
                  </a:rPr>
                  <m:t>𝛽</m:t>
                </m:r>
              </m:oMath>
            </a14:m>
            <a:endParaRPr/>
          </a:p>
          <a:p>
            <a:pPr lvl="1"/>
            <a14:m xmlns:a14="http://schemas.microsoft.com/office/drawing/2010/main">
              <m:oMath xmlns:m="http://schemas.openxmlformats.org/officeDocument/2006/math">
                <m:r>
                  <a:rPr>
                    <a:latin typeface="Cambria Math" panose="02040503050406030204" pitchFamily="18" charset="0"/>
                  </a:rPr>
                  <m:t>𝛽</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𝐾</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𝑑𝑣</m:t>
                    </m:r>
                    <m:r>
                      <a:rPr>
                        <a:latin typeface="Cambria Math" panose="02040503050406030204" pitchFamily="18" charset="0"/>
                      </a:rPr>
                      <m:t>/</m:t>
                    </m:r>
                    <m:r>
                      <a:rPr>
                        <a:latin typeface="Cambria Math" panose="02040503050406030204" pitchFamily="18" charset="0"/>
                      </a:rPr>
                      <m:t>𝑣</m:t>
                    </m:r>
                  </m:num>
                  <m:den>
                    <m:r>
                      <a:rPr>
                        <a:latin typeface="Cambria Math" panose="02040503050406030204" pitchFamily="18" charset="0"/>
                      </a:rPr>
                      <m:t>𝑑𝑝</m:t>
                    </m:r>
                  </m:den>
                </m:f>
              </m:oMath>
            </a14:m>
            <a:endParaRPr/>
          </a:p>
          <a:p>
            <a:pPr lvl="0"/>
            <a:r>
              <a:t>流体は圧力変化による体積変化が小さいので非圧縮性流体</a:t>
            </a:r>
          </a:p>
          <a:p>
            <a:pPr lvl="0"/>
            <a:r>
              <a:t>気体は圧力変化による体積変化が大きいので圧縮性を考慮する必要があるケースがある</a:t>
            </a:r>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8</a:t>
            </a:fld>
            <a:endParaRPr kumimoji="1" lang="ja-JP"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marL="0" lvl="0" indent="0">
              <a:buNone/>
            </a:pPr>
            <a:r>
              <a:t>流体の諸性質5</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1"/>
              </p:nvPr>
            </p:nvSpPr>
            <p:spPr/>
            <p:txBody>
              <a:bodyPr/>
              <a:lstStyle/>
              <a:p>
                <a:pPr marL="342900" lvl="0" indent="-342900">
                  <a:buAutoNum type="arabicPeriod"/>
                </a:pPr>
                <a:r>
                  <a:t>ニュートンの粘性法則</a:t>
                </a:r>
              </a:p>
              <a:p>
                <a:pPr lvl="0"/>
                <a:r>
                  <a:t>流体の粘性 : 変形に対して抵抗する性質(水あめは強く、水は弱い)</a:t>
                </a:r>
              </a:p>
              <a:p>
                <a:pPr lvl="0"/>
                <a:r>
                  <a:t>クエット流れ</a:t>
                </a:r>
              </a:p>
              <a:p>
                <a:pPr lvl="1"/>
                <a:r>
                  <a:t>平行な2枚の平板間に油を満たし、下の板を固定し上の板を一定の速度 </a:t>
                </a:r>
                <a14:m>
                  <m:oMath xmlns:m="http://schemas.openxmlformats.org/officeDocument/2006/math">
                    <m:r>
                      <a:rPr>
                        <a:latin typeface="Cambria Math" panose="02040503050406030204" pitchFamily="18" charset="0"/>
                      </a:rPr>
                      <m:t>𝑈</m:t>
                    </m:r>
                  </m:oMath>
                </a14:m>
                <a:r>
                  <a:t> で平行に動かす流速が遅い場合、流速 </a:t>
                </a:r>
                <a14:m>
                  <m:oMath xmlns:m="http://schemas.openxmlformats.org/officeDocument/2006/math">
                    <m:r>
                      <a:rPr>
                        <a:latin typeface="Cambria Math" panose="02040503050406030204" pitchFamily="18" charset="0"/>
                      </a:rPr>
                      <m:t>𝑣</m:t>
                    </m:r>
                  </m:oMath>
                </a14:m>
                <a:r>
                  <a:t> の </a:t>
                </a:r>
                <a14:m>
                  <m:oMath xmlns:m="http://schemas.openxmlformats.org/officeDocument/2006/math">
                    <m:r>
                      <a:rPr>
                        <a:latin typeface="Cambria Math" panose="02040503050406030204" pitchFamily="18" charset="0"/>
                      </a:rPr>
                      <m:t>𝑦</m:t>
                    </m:r>
                  </m:oMath>
                </a14:m>
                <a:r>
                  <a:t> 方向分布は固定壁面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𝑦</m:t>
                        </m:r>
                        <m:r>
                          <a:rPr>
                            <a:latin typeface="Cambria Math" panose="02040503050406030204" pitchFamily="18" charset="0"/>
                          </a:rPr>
                          <m:t>=0</m:t>
                        </m:r>
                      </m:e>
                    </m:d>
                  </m:oMath>
                </a14:m>
                <a:r>
                  <a:t> における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𝑢</m:t>
                        </m:r>
                        <m:r>
                          <a:rPr>
                            <a:latin typeface="Cambria Math" panose="02040503050406030204" pitchFamily="18" charset="0"/>
                          </a:rPr>
                          <m:t>=0</m:t>
                        </m:r>
                      </m:e>
                    </m:d>
                  </m:oMath>
                </a14:m>
                <a:r>
                  <a:t> から移動壁面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𝑦</m:t>
                        </m:r>
                        <m:r>
                          <a:rPr>
                            <a:latin typeface="Cambria Math" panose="02040503050406030204" pitchFamily="18" charset="0"/>
                          </a:rPr>
                          <m:t>=0</m:t>
                        </m:r>
                      </m:e>
                    </m:d>
                  </m:oMath>
                </a14:m>
                <a:r>
                  <a:t> における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𝑢</m:t>
                        </m:r>
                        <m:r>
                          <a:rPr>
                            <a:latin typeface="Cambria Math" panose="02040503050406030204" pitchFamily="18" charset="0"/>
                          </a:rPr>
                          <m:t>=</m:t>
                        </m:r>
                        <m:r>
                          <a:rPr>
                            <a:latin typeface="Cambria Math" panose="02040503050406030204" pitchFamily="18" charset="0"/>
                          </a:rPr>
                          <m:t>𝑈</m:t>
                        </m:r>
                      </m:e>
                    </m:d>
                  </m:oMath>
                </a14:m>
                <a:r>
                  <a:t> まで直線的に変化する分布となる</a:t>
                </a:r>
              </a:p>
              <a:p>
                <a:pPr lvl="1"/>
                <a:r>
                  <a:t>この時板を動かすのに必要な力 </a:t>
                </a:r>
                <a14:m>
                  <m:oMath xmlns:m="http://schemas.openxmlformats.org/officeDocument/2006/math">
                    <m:r>
                      <a:rPr>
                        <a:latin typeface="Cambria Math" panose="02040503050406030204" pitchFamily="18" charset="0"/>
                      </a:rPr>
                      <m:t>𝐹</m:t>
                    </m:r>
                  </m:oMath>
                </a14:m>
                <a:r>
                  <a:t> は、板の面積 </a:t>
                </a:r>
                <a14:m>
                  <m:oMath xmlns:m="http://schemas.openxmlformats.org/officeDocument/2006/math">
                    <m:r>
                      <a:rPr>
                        <a:latin typeface="Cambria Math" panose="02040503050406030204" pitchFamily="18" charset="0"/>
                      </a:rPr>
                      <m:t>𝐴</m:t>
                    </m:r>
                  </m:oMath>
                </a14:m>
                <a:r>
                  <a:t> と速度 </a:t>
                </a:r>
                <a14:m>
                  <m:oMath xmlns:m="http://schemas.openxmlformats.org/officeDocument/2006/math">
                    <m:r>
                      <a:rPr>
                        <a:latin typeface="Cambria Math" panose="02040503050406030204" pitchFamily="18" charset="0"/>
                      </a:rPr>
                      <m:t>𝑈</m:t>
                    </m:r>
                  </m:oMath>
                </a14:m>
                <a:r>
                  <a:t> に比例し、平板板間の距離 </a:t>
                </a:r>
                <a14:m>
                  <m:oMath xmlns:m="http://schemas.openxmlformats.org/officeDocument/2006/math">
                    <m:r>
                      <a:rPr>
                        <a:latin typeface="Cambria Math" panose="02040503050406030204" pitchFamily="18" charset="0"/>
                      </a:rPr>
                      <m:t>h</m:t>
                    </m:r>
                  </m:oMath>
                </a14:m>
                <a:r>
                  <a:t> に反比例する</a:t>
                </a:r>
              </a:p>
              <a:p>
                <a:pPr lvl="1"/>
                <a14:m>
                  <m:oMath xmlns:m="http://schemas.openxmlformats.org/officeDocument/2006/math">
                    <m:r>
                      <a:rPr>
                        <a:latin typeface="Cambria Math" panose="02040503050406030204" pitchFamily="18" charset="0"/>
                      </a:rPr>
                      <m:t>𝐹</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𝐴𝑈</m:t>
                        </m:r>
                      </m:num>
                      <m:den>
                        <m:r>
                          <a:rPr>
                            <a:latin typeface="Cambria Math" panose="02040503050406030204" pitchFamily="18" charset="0"/>
                          </a:rPr>
                          <m:t>h</m:t>
                        </m:r>
                      </m:den>
                    </m:f>
                  </m:oMath>
                </a14:m>
                <a:endParaRPr/>
              </a:p>
              <a:p>
                <a:pPr lvl="1"/>
                <a:r>
                  <a:t>せん断応力 </a:t>
                </a:r>
                <a14:m>
                  <m:oMath xmlns:m="http://schemas.openxmlformats.org/officeDocument/2006/math">
                    <m:r>
                      <a:rPr>
                        <a:latin typeface="Cambria Math" panose="02040503050406030204" pitchFamily="18" charset="0"/>
                      </a:rPr>
                      <m:t>𝜏</m:t>
                    </m:r>
                  </m:oMath>
                </a14:m>
                <a:r>
                  <a:t> : 板の単位面積あたりに作用する摩擦効力</a:t>
                </a:r>
              </a:p>
              <a:p>
                <a:pPr lvl="1"/>
                <a14:m>
                  <m:oMath xmlns:m="http://schemas.openxmlformats.org/officeDocument/2006/math">
                    <m:r>
                      <a:rPr>
                        <a:latin typeface="Cambria Math" panose="02040503050406030204" pitchFamily="18" charset="0"/>
                      </a:rPr>
                      <m:t>𝜏</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𝐹</m:t>
                        </m:r>
                      </m:num>
                      <m:den>
                        <m:r>
                          <a:rPr>
                            <a:latin typeface="Cambria Math" panose="02040503050406030204" pitchFamily="18" charset="0"/>
                          </a:rPr>
                          <m:t>𝐴</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𝑈</m:t>
                        </m:r>
                      </m:num>
                      <m:den>
                        <m:r>
                          <a:rPr>
                            <a:latin typeface="Cambria Math" panose="02040503050406030204" pitchFamily="18" charset="0"/>
                          </a:rPr>
                          <m:t>h</m:t>
                        </m:r>
                      </m:den>
                    </m:f>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𝑑𝑢</m:t>
                        </m:r>
                      </m:num>
                      <m:den>
                        <m:r>
                          <a:rPr>
                            <a:latin typeface="Cambria Math" panose="02040503050406030204" pitchFamily="18" charset="0"/>
                          </a:rPr>
                          <m:t>𝑑𝑦</m:t>
                        </m:r>
                      </m:den>
                    </m:f>
                  </m:oMath>
                </a14:m>
                <a:endParaRPr/>
              </a:p>
              <a:p>
                <a:pPr lvl="1"/>
                <a:r>
                  <a:t>ニュートンの粘性法則 : 粘度(流体固有の物性値) </a:t>
                </a:r>
                <a14:m>
                  <m:oMath xmlns:m="http://schemas.openxmlformats.org/officeDocument/2006/math">
                    <m:r>
                      <a:rPr>
                        <a:latin typeface="Cambria Math" panose="02040503050406030204" pitchFamily="18" charset="0"/>
                      </a:rPr>
                      <m:t>𝜇</m:t>
                    </m:r>
                    <m:r>
                      <a:rPr>
                        <a:latin typeface="Cambria Math" panose="02040503050406030204" pitchFamily="18" charset="0"/>
                      </a:rPr>
                      <m:t> </m:t>
                    </m:r>
                    <m:d>
                      <m:dPr>
                        <m:begChr m:val="["/>
                        <m:endChr m:val="]"/>
                        <m:ctrlPr>
                          <a:rPr i="1">
                            <a:latin typeface="Cambria Math" panose="02040503050406030204" pitchFamily="18" charset="0"/>
                          </a:rPr>
                        </m:ctrlPr>
                      </m:dPr>
                      <m:e>
                        <m:r>
                          <a:rPr>
                            <a:latin typeface="Cambria Math" panose="02040503050406030204" pitchFamily="18" charset="0"/>
                          </a:rPr>
                          <m:t>𝑁</m:t>
                        </m:r>
                        <m:r>
                          <a:rPr>
                            <a:latin typeface="Cambria Math" panose="02040503050406030204" pitchFamily="18" charset="0"/>
                          </a:rPr>
                          <m:t>⋅</m:t>
                        </m:r>
                        <m:r>
                          <a:rPr>
                            <a:latin typeface="Cambria Math" panose="02040503050406030204" pitchFamily="18" charset="0"/>
                          </a:rPr>
                          <m:t>𝑠</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𝑃𝑎</m:t>
                        </m:r>
                        <m:r>
                          <a:rPr>
                            <a:latin typeface="Cambria Math" panose="02040503050406030204" pitchFamily="18" charset="0"/>
                          </a:rPr>
                          <m:t>⋅</m:t>
                        </m:r>
                        <m:r>
                          <a:rPr>
                            <a:latin typeface="Cambria Math" panose="02040503050406030204" pitchFamily="18" charset="0"/>
                          </a:rPr>
                          <m:t>𝑠</m:t>
                        </m:r>
                      </m:e>
                    </m:d>
                  </m:oMath>
                </a14:m>
                <a:endParaRPr/>
              </a:p>
              <a:p>
                <a:pPr lvl="1"/>
                <a14:m>
                  <m:oMath xmlns:m="http://schemas.openxmlformats.org/officeDocument/2006/math">
                    <m:r>
                      <a:rPr>
                        <a:latin typeface="Cambria Math" panose="02040503050406030204" pitchFamily="18" charset="0"/>
                      </a:rPr>
                      <m:t>𝜏</m:t>
                    </m:r>
                    <m:r>
                      <a:rPr>
                        <a:latin typeface="Cambria Math" panose="02040503050406030204" pitchFamily="18" charset="0"/>
                      </a:rPr>
                      <m:t>=</m:t>
                    </m:r>
                    <m:r>
                      <a:rPr>
                        <a:latin typeface="Cambria Math" panose="02040503050406030204" pitchFamily="18" charset="0"/>
                      </a:rPr>
                      <m:t>𝜇</m:t>
                    </m:r>
                    <m:f>
                      <m:fPr>
                        <m:ctrlPr>
                          <a:rPr i="1">
                            <a:latin typeface="Cambria Math" panose="02040503050406030204" pitchFamily="18" charset="0"/>
                          </a:rPr>
                        </m:ctrlPr>
                      </m:fPr>
                      <m:num>
                        <m:r>
                          <a:rPr>
                            <a:latin typeface="Cambria Math" panose="02040503050406030204" pitchFamily="18" charset="0"/>
                          </a:rPr>
                          <m:t>𝑑𝑢</m:t>
                        </m:r>
                      </m:num>
                      <m:den>
                        <m:r>
                          <a:rPr>
                            <a:latin typeface="Cambria Math" panose="02040503050406030204" pitchFamily="18" charset="0"/>
                          </a:rPr>
                          <m:t>𝑑𝑦</m:t>
                        </m:r>
                      </m:den>
                    </m:f>
                  </m:oMath>
                </a14:m>
                <a:endParaRPr/>
              </a:p>
              <a:p>
                <a:pPr lvl="1"/>
                <a:r>
                  <a:t>ニュートン流体 : ニュートンの粘性法則が成り立つ流体 → 空気・水・グリセリン・油など</a:t>
                </a:r>
              </a:p>
              <a:p>
                <a:pPr lvl="1"/>
                <a:r>
                  <a:t>動粘度 </a:t>
                </a:r>
                <a14:m>
                  <m:oMath xmlns:m="http://schemas.openxmlformats.org/officeDocument/2006/math">
                    <m:r>
                      <a:rPr>
                        <a:latin typeface="Cambria Math" panose="02040503050406030204" pitchFamily="18" charset="0"/>
                      </a:rPr>
                      <m:t>𝜈</m:t>
                    </m:r>
                    <m:r>
                      <a:rPr>
                        <a:latin typeface="Cambria Math" panose="02040503050406030204" pitchFamily="18" charset="0"/>
                      </a:rPr>
                      <m:t> </m:t>
                    </m:r>
                    <m:d>
                      <m:dPr>
                        <m:begChr m:val="["/>
                        <m:endChr m:val="]"/>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𝑚</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𝑠</m:t>
                        </m:r>
                      </m:e>
                    </m:d>
                  </m:oMath>
                </a14:m>
                <a:r>
                  <a:t> : 流体の運動を調べるのにはこちらが使われる</a:t>
                </a:r>
              </a:p>
              <a:p>
                <a:pPr lvl="1"/>
                <a14:m>
                  <m:oMath xmlns:m="http://schemas.openxmlformats.org/officeDocument/2006/math">
                    <m:r>
                      <a:rPr>
                        <a:latin typeface="Cambria Math" panose="02040503050406030204" pitchFamily="18" charset="0"/>
                      </a:rPr>
                      <m:t>𝜈</m:t>
                    </m:r>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𝑢</m:t>
                        </m:r>
                      </m:num>
                      <m:den>
                        <m:r>
                          <a:rPr>
                            <a:latin typeface="Cambria Math" panose="02040503050406030204" pitchFamily="18" charset="0"/>
                          </a:rPr>
                          <m:t>𝜌</m:t>
                        </m:r>
                      </m:den>
                    </m:f>
                  </m:oMath>
                </a14:m>
                <a:endParaRPr/>
              </a:p>
            </p:txBody>
          </p:sp>
        </mc:Choice>
        <mc:Fallback>
          <p:sp>
            <p:nvSpPr>
              <p:cNvPr id="4" name="テキスト プレースホルダー 3"/>
              <p:cNvSpPr>
                <a:spLocks noGrp="1" noRot="1" noChangeAspect="1" noMove="1" noResize="1" noEditPoints="1" noAdjustHandles="1" noChangeArrowheads="1" noChangeShapeType="1" noTextEdit="1"/>
              </p:cNvSpPr>
              <p:nvPr>
                <p:ph idx="1"/>
              </p:nvPr>
            </p:nvSpPr>
            <p:spPr>
              <a:blipFill>
                <a:blip r:embed="rId2"/>
                <a:stretch>
                  <a:fillRect l="-996" t="-1577"/>
                </a:stretch>
              </a:blipFill>
            </p:spPr>
            <p:txBody>
              <a:bodyPr/>
              <a:lstStyle/>
              <a:p>
                <a:r>
                  <a:rPr lang="ja-JP" altLang="en-US">
                    <a:noFill/>
                  </a:rPr>
                  <a:t> </a:t>
                </a:r>
              </a:p>
            </p:txBody>
          </p:sp>
        </mc:Fallback>
      </mc:AlternateContent>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9</a:t>
            </a:fld>
            <a:endParaRPr kumimoji="1" lang="ja-JP" altLang="en-US"/>
          </a:p>
        </p:txBody>
      </p:sp>
      <p:pic>
        <p:nvPicPr>
          <p:cNvPr id="3" name="Picture 1" descr="Basics_of_Fluid_Mechanics/1-1.png"/>
          <p:cNvPicPr>
            <a:picLocks noGrp="1" noChangeAspect="1"/>
          </p:cNvPicPr>
          <p:nvPr/>
        </p:nvPicPr>
        <p:blipFill>
          <a:blip r:embed="rId3"/>
          <a:stretch>
            <a:fillRect/>
          </a:stretch>
        </p:blipFill>
        <p:spPr bwMode="auto">
          <a:xfrm>
            <a:off x="6699041" y="3162667"/>
            <a:ext cx="2057400" cy="1604596"/>
          </a:xfrm>
          <a:prstGeom prst="rect">
            <a:avLst/>
          </a:prstGeom>
          <a:noFill/>
          <a:ln w="9525">
            <a:noFill/>
            <a:headEnd/>
            <a:tailEnd/>
          </a:ln>
        </p:spPr>
      </p:pic>
      <p:sp>
        <p:nvSpPr>
          <p:cNvPr id="5" name="TextBox 3"/>
          <p:cNvSpPr txBox="1"/>
          <p:nvPr/>
        </p:nvSpPr>
        <p:spPr>
          <a:xfrm>
            <a:off x="0" y="4635500"/>
            <a:ext cx="9144000" cy="508000"/>
          </a:xfrm>
          <a:prstGeom prst="rect">
            <a:avLst/>
          </a:prstGeom>
          <a:noFill/>
        </p:spPr>
        <p:txBody>
          <a:bodyPr/>
          <a:lstStyle/>
          <a:p>
            <a:pPr marL="0" lvl="0" indent="0" algn="ctr">
              <a:buNone/>
            </a:pPr>
            <a:r>
              <a:t>w:100</a:t>
            </a:r>
          </a:p>
        </p:txBody>
      </p:sp>
    </p:spTree>
  </p:cSld>
  <p:clrMapOvr>
    <a:masterClrMapping/>
  </p:clrMapOvr>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画面に合わせる (16:9)</PresentationFormat>
  <Paragraphs>123</Paragraphs>
  <Slides>13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ＭＳ Ｐゴシック</vt:lpstr>
      <vt:lpstr>游ゴシック</vt:lpstr>
      <vt:lpstr>Arial</vt:lpstr>
      <vt:lpstr>Arial Black</vt:lpstr>
      <vt:lpstr>Cambria Math</vt:lpstr>
      <vt:lpstr>Symbol</vt:lpstr>
      <vt:lpstr>YPP_Ver1.0_yaguchi</vt:lpstr>
      <vt:lpstr>流体力学の基礎</vt:lpstr>
      <vt:lpstr>流体力学の基礎</vt:lpstr>
      <vt:lpstr>Table of Contents</vt:lpstr>
      <vt:lpstr>流体の諸性質</vt:lpstr>
      <vt:lpstr>流体の諸性質</vt:lpstr>
      <vt:lpstr>流体の諸性質</vt:lpstr>
      <vt:lpstr>流体の諸性質3</vt:lpstr>
      <vt:lpstr>流体の諸性質4</vt:lpstr>
      <vt:lpstr>流体の諸性質5</vt:lpstr>
      <vt:lpstr>流体の諸性質6</vt:lpstr>
      <vt:lpstr>流体の諸性質8</vt:lpstr>
      <vt:lpstr>流体の諸性質7</vt:lpstr>
      <vt:lpstr>流体の諸性質7</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48</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cp:lastModifiedBy>Yaguchi, Makoto (Yachiyo)</cp:lastModifiedBy>
  <cp:revision>1</cp:revision>
  <dcterms:created xsi:type="dcterms:W3CDTF">2024-08-02T02:10:54Z</dcterms:created>
  <dcterms:modified xsi:type="dcterms:W3CDTF">2024-08-02T02:12:06Z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subtitle">
    <vt:lpwstr>Makoto.Yaugchi@motherson.com</vt:lpwstr>
  </property>
  <property fmtid="{D5CDD505-2E9C-101B-9397-08002B2CF9AE}" pid="5" name="theme">
    <vt:lpwstr>YPP_ver01</vt:lpwstr>
  </property>
</Properties>
</file>