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ja-JP"/>
    </a:defPPr>
    <a:lvl1pPr algn="l" defTabSz="914400" eaLnBrk="1" hangingPunct="1" latinLnBrk="0" marL="0" rtl="0">
      <a:defRPr kern="1200" kumimoji="1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kumimoji="1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kumimoji="1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9527"/>
    <p:restoredTop sz="94660"/>
  </p:normalViewPr>
  <p:slideViewPr>
    <p:cSldViewPr snapToGrid="0">
      <p:cViewPr varScale="1">
        <p:scale>
          <a:sx d="100" n="77"/>
          <a:sy d="100" n="77"/>
        </p:scale>
        <p:origin x="72" y="23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4000" y="3960000"/>
            <a:ext cx="6584400" cy="320400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2000" y="4712400"/>
            <a:ext cx="4968000" cy="262800"/>
          </a:xfrm>
        </p:spPr>
        <p:txBody>
          <a:bodyPr/>
          <a:lstStyle>
            <a:lvl1pPr marL="0" indent="0" algn="l">
              <a:buNone/>
              <a:defRPr sz="9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B2B8E5B-BA50-464C-8D3B-041D669C55FB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446-0DE4-4663-A80B-7CF44FF3B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5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marL="0" lvl="0" indent="0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kumimoji="1" lang="ja-JP" altLang="en-US" smtClean="0"/>
              <a:t>マスター テキストの書式設定</a:t>
            </a:r>
          </a:p>
          <a:p>
            <a:pPr marL="133347" lvl="1" indent="-13215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marL="538150" lvl="2" indent="-11191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har char="-"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marL="1752557" lvl="3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Font typeface="Symbol" panose="05050102010706020507" pitchFamily="18" charset="2"/>
              <a:buChar char="-"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marL="1752557" lvl="4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1061F0C-B02F-4B72-9330-B608A15BCE6C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6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"/>
          <p:cNvPicPr preferRelativeResize="0"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49"/>
          <a:stretch/>
        </p:blipFill>
        <p:spPr>
          <a:xfrm>
            <a:off x="144000" y="143550"/>
            <a:ext cx="8856000" cy="46403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400" y="1098000"/>
            <a:ext cx="3470400" cy="345600"/>
          </a:xfrm>
        </p:spPr>
        <p:txBody>
          <a:bodyPr anchor="b">
            <a:normAutofit/>
          </a:bodyPr>
          <a:lstStyle>
            <a:lvl1pPr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60400" y="1476000"/>
            <a:ext cx="3470400" cy="6192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05C19A2-0374-4011-89C3-86AC619A716D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E4B73CF0-AB45-3DB0-EE7B-AE0F96A326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0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77198" y="914400"/>
            <a:ext cx="4320000" cy="386280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80000" y="914400"/>
            <a:ext cx="4320000" cy="386280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DF3888-BB9C-4A4D-8342-CBB04A01C890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CF2E21D-B218-4D40-9138-FF292A323C33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1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1D4E725-94A0-4555-8568-7C0B7ABB1E6B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C3D817D-5DEA-4CFB-8783-ED554CB28A22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05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5" Target="../slideLayouts/slideLayout5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0000" y="219600"/>
            <a:ext cx="7250400" cy="396000"/>
          </a:xfrm>
          <a:prstGeom prst="rect">
            <a:avLst/>
          </a:prstGeom>
        </p:spPr>
        <p:txBody>
          <a:bodyPr anchor="b" anchorCtr="0" bIns="0" lIns="0" rIns="0" rtlCol="0" tIns="0" vert="horz">
            <a:normAutofit/>
          </a:bodyPr>
          <a:lstStyle/>
          <a:p>
            <a:r>
              <a:rPr altLang="en-US" kumimoji="1" lang="ja-JP" smtClean="0"/>
              <a:t>マスター タイトルの書式設定 </a:t>
            </a:r>
            <a:r>
              <a:rPr altLang="ja-JP" kumimoji="1" lang="en-US" smtClean="0"/>
              <a:t>abc</a:t>
            </a:r>
            <a:endParaRPr altLang="en-US" kumimoji="1" lang="ja-JP"/>
          </a:p>
        </p:txBody>
      </p:sp>
      <p:sp>
        <p:nvSpPr>
          <p:cNvPr id="3" name="テキスト プレースホルダー 2"/>
          <p:cNvSpPr>
            <a:spLocks noGrp="1"/>
          </p:cNvSpPr>
          <p:nvPr>
            <p:ph idx="1" type="body"/>
          </p:nvPr>
        </p:nvSpPr>
        <p:spPr>
          <a:xfrm>
            <a:off x="277200" y="914400"/>
            <a:ext cx="8568000" cy="38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 bIns="0" compatLnSpc="1" lIns="0" numCol="1" rIns="0" tIns="0" vert="horz" wrap="square">
            <a:prstTxWarp prst="textNoShape">
              <a:avLst/>
            </a:prstTxWarp>
          </a:bodyPr>
          <a:lstStyle/>
          <a:p>
            <a:pPr eaLnBrk="0" fontAlgn="base" hangingPunct="0" indent="0" lvl="0" marL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altLang="en-US" kumimoji="1" lang="ja-JP" smtClean="0"/>
              <a:t>マスター テキストの書式設定 </a:t>
            </a:r>
            <a:r>
              <a:rPr altLang="ja-JP" kumimoji="1" lang="en-US" smtClean="0"/>
              <a:t>abc</a:t>
            </a:r>
            <a:endParaRPr altLang="en-US" kumimoji="1" lang="ja-JP" smtClean="0"/>
          </a:p>
          <a:p>
            <a:pPr eaLnBrk="0" fontAlgn="base" hangingPunct="0" indent="-132157" lvl="1" marL="133347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altLang="en-US" kumimoji="1" lang="ja-JP" smtClean="0"/>
              <a:t>第 </a:t>
            </a:r>
            <a:r>
              <a:rPr altLang="ja-JP" kumimoji="1" lang="en-US" smtClean="0"/>
              <a:t>2 </a:t>
            </a:r>
            <a:r>
              <a:rPr altLang="en-US" kumimoji="1" lang="ja-JP" smtClean="0"/>
              <a:t>レベル</a:t>
            </a:r>
          </a:p>
          <a:p>
            <a:pPr eaLnBrk="0" fontAlgn="base" hangingPunct="0" indent="-111917" lvl="2" marL="53815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har char="-"/>
            </a:pPr>
            <a:r>
              <a:rPr altLang="en-US" kumimoji="1" lang="ja-JP" smtClean="0"/>
              <a:t>第 </a:t>
            </a:r>
            <a:r>
              <a:rPr altLang="ja-JP" kumimoji="1" lang="en-US" smtClean="0"/>
              <a:t>3 </a:t>
            </a:r>
            <a:r>
              <a:rPr altLang="en-US" kumimoji="1" lang="ja-JP" smtClean="0"/>
              <a:t>レベル</a:t>
            </a:r>
          </a:p>
          <a:p>
            <a:pPr eaLnBrk="0" fontAlgn="base" hangingPunct="0" indent="-133347" lvl="3" marL="1752557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Font charset="2" panose="05050102010706020507" pitchFamily="18" typeface="Symbol"/>
              <a:buChar char="-"/>
            </a:pPr>
            <a:r>
              <a:rPr altLang="en-US" kumimoji="1" lang="ja-JP" smtClean="0"/>
              <a:t>第 </a:t>
            </a:r>
            <a:r>
              <a:rPr altLang="ja-JP" kumimoji="1" lang="en-US" smtClean="0"/>
              <a:t>4 </a:t>
            </a:r>
            <a:r>
              <a:rPr altLang="en-US" kumimoji="1" lang="ja-JP" smtClean="0"/>
              <a:t>レベル</a:t>
            </a:r>
          </a:p>
          <a:p>
            <a:pPr eaLnBrk="0" fontAlgn="base" hangingPunct="0" indent="-133347" lvl="4" marL="1752557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altLang="en-US" kumimoji="1" lang="ja-JP" smtClean="0"/>
              <a:t>第 </a:t>
            </a:r>
            <a:r>
              <a:rPr altLang="ja-JP" kumimoji="1" lang="en-US" smtClean="0"/>
              <a:t>5 </a:t>
            </a:r>
            <a:r>
              <a:rPr altLang="en-US" kumimoji="1" lang="ja-JP" smtClean="0"/>
              <a:t>レベル</a:t>
            </a:r>
            <a:endParaRPr altLang="en-US"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4" sz="quarter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A67D95E5-C737-7E9E-884F-987AD918915D}"/>
              </a:ext>
            </a:extLst>
          </p:cNvPr>
          <p:cNvPicPr>
            <a:picLocks noChangeAspect="1"/>
          </p:cNvPicPr>
          <p:nvPr userDrawn="1"/>
        </p:nvPicPr>
        <p:blipFill>
          <a:blip cstate="print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4098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7" r:id="rId6"/>
    <p:sldLayoutId id="2147483699" r:id="rId7"/>
  </p:sldLayoutIdLst>
  <p:hf dt="0" ftr="0" hdr="0"/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kern="1200" kumimoji="1" sz="16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1pPr>
    </p:titleStyle>
    <p:bodyStyle>
      <a:lvl1pPr algn="l" defTabSz="685800" eaLnBrk="1" hangingPunct="1" indent="-171450" latinLnBrk="0" marL="171450" rtl="0">
        <a:lnSpc>
          <a:spcPct val="90000"/>
        </a:lnSpc>
        <a:spcBef>
          <a:spcPts val="750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-128" panose="020B0600070205080204" pitchFamily="50" typeface="ＭＳ Ｐゴシック"/>
          <a:ea charset="-128" panose="020B0600070205080204" pitchFamily="50" typeface="ＭＳ Ｐゴシック"/>
          <a:cs charset="0" panose="020B0604020202020204" pitchFamily="34" typeface="Arial"/>
        </a:defRPr>
      </a:lvl1pPr>
      <a:lvl2pPr algn="l" defTabSz="685800" eaLnBrk="1" hangingPunct="1" indent="-171450" latinLnBrk="0" marL="5143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2pPr>
      <a:lvl3pPr algn="l" defTabSz="685800" eaLnBrk="1" hangingPunct="1" indent="-171450" latinLnBrk="0" marL="8572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3pPr>
      <a:lvl4pPr algn="l" defTabSz="685800" eaLnBrk="1" hangingPunct="1" indent="-171450" latinLnBrk="0" marL="12001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4pPr>
      <a:lvl5pPr algn="l" defTabSz="685800" eaLnBrk="1" hangingPunct="1" indent="-171450" latinLnBrk="0" marL="15430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algn="l" defTabSz="685800" eaLnBrk="1" hangingPunct="1" latinLnBrk="0" marL="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4000" y="3960000"/>
            <a:ext cx="6584400" cy="3204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第1章 計算力学に必要な数学の基礎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idx="1" type="subTitle"/>
          </p:nvPr>
        </p:nvSpPr>
        <p:spPr>
          <a:xfrm>
            <a:off x="432000" y="4712400"/>
            <a:ext cx="4968000" cy="262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Makoto.Yaugchi@motherson.com</a:t>
            </a:r>
            <a:br/>
            <a:br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C9FE446-0DE4-4663-A80B-7CF44FF3B4A2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400" y="1098000"/>
            <a:ext cx="3470400" cy="345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第1章 計算力学に必要な数学の基礎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流体の諸性質</a:t>
            </a:r>
          </a:p>
          <a:p>
            <a:pPr lvl="0" indent="-342900" marL="342900">
              <a:buAutoNum type="arabicPeriod"/>
            </a:pPr>
            <a:r>
              <a:rPr/>
              <a:t>静止流体の力学</a:t>
            </a:r>
          </a:p>
          <a:p>
            <a:pPr lvl="0" indent="-342900" marL="342900">
              <a:buAutoNum type="arabicPeriod"/>
            </a:pPr>
            <a:r>
              <a:rPr/>
              <a:t>定常1次流れ</a:t>
            </a:r>
          </a:p>
          <a:p>
            <a:pPr lvl="0" indent="-342900" marL="342900">
              <a:buAutoNum type="arabicPeriod"/>
            </a:pPr>
            <a:r>
              <a:rPr/>
              <a:t>流量・流速測定の原理</a:t>
            </a:r>
          </a:p>
          <a:p>
            <a:pPr lvl="0" indent="-342900" marL="342900">
              <a:buAutoNum type="arabicPeriod"/>
            </a:pPr>
            <a:r>
              <a:rPr/>
              <a:t>運動量理論</a:t>
            </a:r>
          </a:p>
          <a:p>
            <a:pPr lvl="0" indent="-342900" marL="342900">
              <a:buAutoNum type="arabicPeriod"/>
            </a:pPr>
            <a:r>
              <a:rPr/>
              <a:t>次元解析と相似則</a:t>
            </a:r>
          </a:p>
          <a:p>
            <a:pPr lvl="0" indent="-342900" marL="342900">
              <a:buAutoNum type="arabicPeriod"/>
            </a:pPr>
            <a:r>
              <a:rPr/>
              <a:t>管路の流れ</a:t>
            </a:r>
          </a:p>
          <a:p>
            <a:pPr lvl="0" indent="-342900" marL="342900">
              <a:buAutoNum type="arabicPeriod"/>
            </a:pPr>
            <a:r>
              <a:rPr/>
              <a:t>流体力学の基礎式</a:t>
            </a:r>
          </a:p>
          <a:p>
            <a:pPr lvl="0" indent="-342900" marL="342900">
              <a:buAutoNum type="arabicPeriod"/>
            </a:pPr>
            <a:r>
              <a:rPr/>
              <a:t>層流の理論的解析</a:t>
            </a:r>
          </a:p>
          <a:p>
            <a:pPr lvl="0" indent="-342900" marL="342900">
              <a:buAutoNum type="arabicPeriod"/>
            </a:pPr>
            <a:r>
              <a:rPr/>
              <a:t>2次元ポテンシャル流の基礎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流体の諸性質1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はじめに</a:t>
                </a:r>
              </a:p>
              <a:p>
                <a:pPr lvl="1"/>
                <a:r>
                  <a:rPr/>
                  <a:t>物質の状態：固体・液体・気体</a:t>
                </a:r>
              </a:p>
              <a:p>
                <a:pPr lvl="1"/>
                <a:r>
                  <a:rPr/>
                  <a:t>流体 : 液体・気体のように形状に応じて自在に変形</a:t>
                </a:r>
              </a:p>
              <a:p>
                <a:pPr lvl="1"/>
                <a:r>
                  <a:rPr/>
                  <a:t>連続体の仮定 𝐾𝑛 : クヌーセン数</a:t>
                </a:r>
              </a:p>
              <a:p>
                <a:pPr lvl="2"/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/>
                  <a:t>: 分子の平均自由工程 </a:t>
                </a:r>
                <a14:m>
                  <m:oMath xmlns:m="http://schemas.openxmlformats.org/officeDocument/2006/math">
                    <m:r>
                      <m:t>𝐿</m:t>
                    </m:r>
                  </m:oMath>
                </a14:m>
                <a:r>
                  <a:rPr/>
                  <a:t>: 物体の代表長さ</a:t>
                </a:r>
              </a:p>
              <a:p>
                <a:pPr lvl="2"/>
                <a:r>
                  <a:rPr/>
                  <a:t>K_n ≡ / L &lt; 0.01$</a:t>
                </a:r>
              </a:p>
              <a:p>
                <a:pPr lvl="2"/>
                <a:r>
                  <a:rPr/>
                  <a:t>平均自由行程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「気体分子運動論」という学問的な取り扱いの中だけでいえる話で、理論上の計算値として求められ、圧力が低いほど、分子の数が少ないほど気体分子はまっすぐ飛べるので、平均自由行程は長くなる</a:t>
                </a:r>
              </a:p>
            </p:txBody>
          </p:sp>
        </mc:Choice>
      </mc:AlternateContent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流体の諸性質2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単位系</a:t>
            </a:r>
          </a:p>
          <a:p>
            <a:pPr lvl="1"/>
            <a:r>
              <a:rPr/>
              <a:t>国際単位系(SI) : 七つの基本単位で構成</a:t>
            </a:r>
          </a:p>
          <a:p>
            <a:pPr lvl="2"/>
            <a:r>
              <a:rPr/>
              <a:t>長さ 𝑚 (メートル)、質量 𝑘𝑔 (キログラム)、時間 𝑠𝑒𝑐 (秒)</a:t>
            </a:r>
          </a:p>
          <a:p>
            <a:pPr lvl="2"/>
            <a:r>
              <a:rPr/>
              <a:t>電流 𝐴 (アンペア)、熱力学温度 𝐾 (ケルビン)、物質量 𝑚𝑜𝑙 (モル)、光度 𝑐𝑑 (カンデラ)</a:t>
            </a:r>
          </a:p>
          <a:p>
            <a:pPr lvl="2"/>
            <a:r>
              <a:rPr/>
              <a:t>𝑁 (ニュートン) : 組立単位 1𝑁=1𝑘𝑔×1𝑚/𝑠^2</a:t>
            </a:r>
          </a:p>
          <a:p>
            <a:pPr lvl="1"/>
            <a:r>
              <a:rPr/>
              <a:t>工学単位系(重力単位系)</a:t>
            </a:r>
          </a:p>
          <a:p>
            <a:pPr lvl="2"/>
            <a:r>
              <a:rPr/>
              <a:t>長さ、力、時間の三つを基本量としている</a:t>
            </a:r>
          </a:p>
          <a:p>
            <a:pPr lvl="2"/>
            <a:r>
              <a:rPr/>
              <a:t>質量の物体に働く重力の大きさ 1𝑘𝑔𝑓=1𝑘𝑔×9.8𝑚/𝑠^2=9.8𝑁</a:t>
            </a:r>
          </a:p>
          <a:p>
            <a:pPr lvl="1"/>
            <a:r>
              <a:rPr/>
              <a:t>CGS単位系</a:t>
            </a:r>
          </a:p>
          <a:p>
            <a:pPr lvl="2"/>
            <a:r>
              <a:rPr/>
              <a:t>長さ、力、時間に 𝑐𝑚,𝑔,𝑠 を用いる単位系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theme/theme1.xml><?xml version="1.0" encoding="utf-8"?>
<a:theme xmlns:a="http://schemas.openxmlformats.org/drawingml/2006/main" name="YPP_Ver1.0_yaguch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</Words>
  <Application>Microsoft Office PowerPoint</Application>
  <PresentationFormat>画面に合わせる (16:9)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游ゴシック</vt:lpstr>
      <vt:lpstr>Arial</vt:lpstr>
      <vt:lpstr>Arial Black</vt:lpstr>
      <vt:lpstr>Symbol</vt:lpstr>
      <vt:lpstr>YPP_Ver1.0_yaguchi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計算力学に必要な数学の基礎</dc:title>
  <dc:creator/>
  <cp:keywords/>
  <dcterms:created xsi:type="dcterms:W3CDTF">2024-08-01T23:25:55Z</dcterms:created>
  <dcterms:modified xsi:type="dcterms:W3CDTF">2024-08-01T23:25:55Z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  <property fmtid="{D5CDD505-2E9C-101B-9397-08002B2CF9AE}" pid="3" name="math">
    <vt:lpwstr>mathjax</vt:lpwstr>
  </property>
  <property fmtid="{D5CDD505-2E9C-101B-9397-08002B2CF9AE}" pid="4" name="subtitle">
    <vt:lpwstr>Makoto.Yaugchi@motherson.com</vt:lpwstr>
  </property>
  <property fmtid="{D5CDD505-2E9C-101B-9397-08002B2CF9AE}" pid="5" name="theme">
    <vt:lpwstr>YPP_ver01</vt:lpwstr>
  </property>
</Properties>
</file>