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autoAdjust="0"/>
    <p:restoredTop sz="94660"/>
  </p:normalViewPr>
  <p:slideViewPr>
    <p:cSldViewPr snapToGrid="0">
      <p:cViewPr varScale="1">
        <p:scale>
          <a:sx n="202" d="100"/>
          <a:sy n="202" d="100"/>
        </p:scale>
        <p:origin x="50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nchor="b">
            <a:normAutofit/>
          </a:bodyPr>
          <a:lstStyle>
            <a:lvl1pPr algn="l">
              <a:defRPr sz="1800"/>
            </a:lvl1pPr>
          </a:lstStyle>
          <a:p>
            <a:r>
              <a:rPr kumimoji="1" lang="ja-JP" altLang="en-US"/>
              <a:t>マスター タイトルの書式設定</a:t>
            </a:r>
          </a:p>
        </p:txBody>
      </p:sp>
      <p:sp>
        <p:nvSpPr>
          <p:cNvPr id="3" name="サブタイトル 2"/>
          <p:cNvSpPr>
            <a:spLocks noGrp="1"/>
          </p:cNvSpPr>
          <p:nvPr>
            <p:ph type="subTitle" idx="1"/>
          </p:nvPr>
        </p:nvSpPr>
        <p:spPr>
          <a:xfrm>
            <a:off x="432000" y="4712400"/>
            <a:ext cx="4968000" cy="262800"/>
          </a:xfrm>
        </p:spPr>
        <p:txBody>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2B2B8E5B-BA50-464C-8D3B-041D669C55FB}"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a:t>
            </a:fld>
            <a:endParaRPr kumimoji="1" lang="ja-JP" altLang="en-US"/>
          </a:p>
        </p:txBody>
      </p:sp>
      <p:pic>
        <p:nvPicPr>
          <p:cNvPr id="7"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pic>
        <p:nvPicPr>
          <p:cNvPr id="8" name="Grafik 2">
            <a:extLst>
              <a:ext uri="{FF2B5EF4-FFF2-40B4-BE49-F238E27FC236}">
                <a16:creationId xmlns:a16="http://schemas.microsoft.com/office/drawing/2014/main" id="{A327EC02-4AE0-9F43-1C8F-173C02CF12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90927" y="4411645"/>
            <a:ext cx="2489787" cy="291689"/>
          </a:xfrm>
          <a:prstGeom prst="rect">
            <a:avLst/>
          </a:prstGeom>
        </p:spPr>
      </p:pic>
    </p:spTree>
    <p:extLst>
      <p:ext uri="{BB962C8B-B14F-4D97-AF65-F5344CB8AC3E}">
        <p14:creationId xmlns:p14="http://schemas.microsoft.com/office/powerpoint/2010/main" val="406925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lvl1pPr>
              <a:defRPr lang="ja-JP" altLang="en-US" smtClean="0">
                <a:latin typeface="ＭＳ Ｐゴシック" panose="020B0600070205080204" pitchFamily="50" charset="-128"/>
                <a:ea typeface="ＭＳ Ｐゴシック" panose="020B0600070205080204"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lvl="0" indent="0" eaLnBrk="0" fontAlgn="base" hangingPunct="0">
              <a:lnSpc>
                <a:spcPct val="100000"/>
              </a:lnSpc>
              <a:spcBef>
                <a:spcPts val="450"/>
              </a:spcBef>
              <a:spcAft>
                <a:spcPct val="0"/>
              </a:spcAft>
              <a:buNone/>
            </a:pPr>
            <a:r>
              <a:rPr kumimoji="1" lang="ja-JP" altLang="en-US"/>
              <a:t>マスター テキストの書式設定</a:t>
            </a:r>
          </a:p>
          <a:p>
            <a:pPr marL="133347" lvl="1" indent="-132157" eaLnBrk="0" fontAlgn="base" hangingPunct="0">
              <a:lnSpc>
                <a:spcPct val="100000"/>
              </a:lnSpc>
              <a:spcBef>
                <a:spcPts val="450"/>
              </a:spcBef>
              <a:spcAft>
                <a:spcPct val="0"/>
              </a:spcAft>
              <a:buClr>
                <a:srgbClr val="DA2131"/>
              </a:buClr>
            </a:pPr>
            <a:r>
              <a:rPr kumimoji="1" lang="ja-JP" altLang="en-US"/>
              <a:t>第 </a:t>
            </a:r>
            <a:r>
              <a:rPr kumimoji="1" lang="en-US" altLang="ja-JP"/>
              <a:t>2 </a:t>
            </a:r>
            <a:r>
              <a:rPr kumimoji="1" lang="ja-JP" altLang="en-US"/>
              <a:t>レベル</a:t>
            </a:r>
          </a:p>
          <a:p>
            <a:pPr marL="538150" lvl="2" indent="-111917" eaLnBrk="0" fontAlgn="base" hangingPunct="0">
              <a:lnSpc>
                <a:spcPct val="100000"/>
              </a:lnSpc>
              <a:spcBef>
                <a:spcPts val="450"/>
              </a:spcBef>
              <a:spcAft>
                <a:spcPct val="0"/>
              </a:spcAft>
              <a:buChar char="-"/>
            </a:pPr>
            <a:r>
              <a:rPr kumimoji="1" lang="ja-JP" altLang="en-US"/>
              <a:t>第 </a:t>
            </a:r>
            <a:r>
              <a:rPr kumimoji="1" lang="en-US" altLang="ja-JP"/>
              <a:t>3 </a:t>
            </a:r>
            <a:r>
              <a:rPr kumimoji="1" lang="ja-JP" altLang="en-US"/>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a:t>第 </a:t>
            </a:r>
            <a:r>
              <a:rPr kumimoji="1" lang="en-US" altLang="ja-JP"/>
              <a:t>4 </a:t>
            </a:r>
            <a:r>
              <a:rPr kumimoji="1" lang="ja-JP" altLang="en-US"/>
              <a:t>レベル</a:t>
            </a:r>
          </a:p>
          <a:p>
            <a:pPr marL="1752557" lvl="4" indent="-133347" eaLnBrk="0" fontAlgn="base" hangingPunct="0">
              <a:lnSpc>
                <a:spcPct val="100000"/>
              </a:lnSpc>
              <a:spcBef>
                <a:spcPts val="450"/>
              </a:spcBef>
              <a:spcAft>
                <a:spcPct val="0"/>
              </a:spcAft>
              <a:buClr>
                <a:srgbClr val="DA2131"/>
              </a:buClr>
            </a:pPr>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11061F0C-B02F-4B72-9330-B608A15BCE6C}"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848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2" name="タイトル 1"/>
          <p:cNvSpPr>
            <a:spLocks noGrp="1"/>
          </p:cNvSpPr>
          <p:nvPr>
            <p:ph type="title"/>
          </p:nvPr>
        </p:nvSpPr>
        <p:spPr>
          <a:xfrm>
            <a:off x="860400" y="1098000"/>
            <a:ext cx="3470400" cy="345600"/>
          </a:xfrm>
        </p:spPr>
        <p:txBody>
          <a:bodyPr anchor="b">
            <a:normAutofit/>
          </a:bodyPr>
          <a:lstStyle>
            <a:lvl1pPr>
              <a:defRPr sz="1800">
                <a:solidFill>
                  <a:schemeClr val="bg1"/>
                </a:solidFill>
                <a:latin typeface="Arial Black" panose="020B0A04020102020204" pitchFamily="34" charset="0"/>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60400" y="1476000"/>
            <a:ext cx="3470400" cy="619200"/>
          </a:xfrm>
        </p:spPr>
        <p:txBody>
          <a:bodyPr/>
          <a:lstStyle>
            <a:lvl1pPr marL="0" indent="0">
              <a:buNone/>
              <a:defRPr sz="9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A05C19A2-0374-4011-89C3-86AC619A716D}"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pic>
        <p:nvPicPr>
          <p:cNvPr id="8" name="Grafik 2">
            <a:extLst>
              <a:ext uri="{FF2B5EF4-FFF2-40B4-BE49-F238E27FC236}">
                <a16:creationId xmlns:a16="http://schemas.microsoft.com/office/drawing/2014/main" id="{E4B73CF0-AB45-3DB0-EE7B-AE0F96A32684}"/>
              </a:ext>
            </a:extLst>
          </p:cNvPr>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120110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277198" y="914400"/>
            <a:ext cx="545264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5729844" y="914400"/>
            <a:ext cx="327015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1DDF3888-BB9C-4A4D-8342-CBB04A01C890}" type="datetime1">
              <a:rPr kumimoji="1" lang="ja-JP" altLang="en-US" smtClean="0"/>
              <a:t>2024/8/5</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36417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7F8FF86-AA81-09B6-2EDE-DF1611077B2E}"/>
              </a:ext>
            </a:extLst>
          </p:cNvPr>
          <p:cNvSpPr>
            <a:spLocks noGrp="1"/>
          </p:cNvSpPr>
          <p:nvPr>
            <p:ph sz="half" idx="1"/>
          </p:nvPr>
        </p:nvSpPr>
        <p:spPr>
          <a:xfrm>
            <a:off x="277198" y="914400"/>
            <a:ext cx="545264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A145AA76-2892-B339-41AF-FA58B545EBC7}"/>
              </a:ext>
            </a:extLst>
          </p:cNvPr>
          <p:cNvSpPr>
            <a:spLocks noGrp="1"/>
          </p:cNvSpPr>
          <p:nvPr>
            <p:ph sz="half" idx="2"/>
          </p:nvPr>
        </p:nvSpPr>
        <p:spPr>
          <a:xfrm>
            <a:off x="5729844" y="914400"/>
            <a:ext cx="327015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0001" y="219600"/>
            <a:ext cx="8245350" cy="389010"/>
          </a:xfrm>
        </p:spPr>
        <p:txBody>
          <a:bodyPr vert="horz" lIns="0" tIns="0" rIns="0" bIns="0" rtlCol="0" anchor="b" anchorCtr="0">
            <a:normAutofit/>
          </a:bodyPr>
          <a:lstStyle>
            <a:lvl1pPr>
              <a:defRPr lang="ja-JP" altLang="en-US"/>
            </a:lvl1pPr>
          </a:lstStyle>
          <a:p>
            <a:pPr lvl="0"/>
            <a:r>
              <a:rPr kumimoji="1" lang="ja-JP" altLang="en-US" dirty="0"/>
              <a:t>マスター タイトルの書式設定</a:t>
            </a:r>
          </a:p>
        </p:txBody>
      </p:sp>
      <p:sp>
        <p:nvSpPr>
          <p:cNvPr id="7" name="日付プレースホルダー 6"/>
          <p:cNvSpPr>
            <a:spLocks noGrp="1"/>
          </p:cNvSpPr>
          <p:nvPr>
            <p:ph type="dt" sz="half" idx="10"/>
          </p:nvPr>
        </p:nvSpPr>
        <p:spPr>
          <a:xfrm>
            <a:off x="628650" y="4767263"/>
            <a:ext cx="2057400" cy="273844"/>
          </a:xfrm>
          <a:prstGeom prst="rect">
            <a:avLst/>
          </a:prstGeom>
        </p:spPr>
        <p:txBody>
          <a:bodyPr/>
          <a:lstStyle/>
          <a:p>
            <a:fld id="{BCF2E21D-B218-4D40-9138-FF292A323C33}" type="datetime1">
              <a:rPr kumimoji="1" lang="ja-JP" altLang="en-US" smtClean="0"/>
              <a:t>2024/8/5</a:t>
            </a:fld>
            <a:endParaRPr kumimoji="1" lang="ja-JP" altLang="en-US"/>
          </a:p>
        </p:txBody>
      </p:sp>
      <p:sp>
        <p:nvSpPr>
          <p:cNvPr id="8" name="フッター プレースホルダー 7"/>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3220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28650" y="4767263"/>
            <a:ext cx="2057400" cy="273844"/>
          </a:xfrm>
          <a:prstGeom prst="rect">
            <a:avLst/>
          </a:prstGeom>
        </p:spPr>
        <p:txBody>
          <a:bodyPr/>
          <a:lstStyle/>
          <a:p>
            <a:fld id="{D1D4E725-94A0-4555-8568-7C0B7ABB1E6B}" type="datetime1">
              <a:rPr kumimoji="1" lang="ja-JP" altLang="en-US" smtClean="0"/>
              <a:t>2024/8/5</a:t>
            </a:fld>
            <a:endParaRPr kumimoji="1" lang="ja-JP" altLang="en-US"/>
          </a:p>
        </p:txBody>
      </p:sp>
      <p:sp>
        <p:nvSpPr>
          <p:cNvPr id="3" name="フッター プレースホルダー 2"/>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25474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8158718A-D07A-23EA-9737-543596C4868F}"/>
              </a:ext>
            </a:extLst>
          </p:cNvPr>
          <p:cNvSpPr>
            <a:spLocks noGrp="1"/>
          </p:cNvSpPr>
          <p:nvPr>
            <p:ph sz="half" idx="14"/>
          </p:nvPr>
        </p:nvSpPr>
        <p:spPr>
          <a:xfrm>
            <a:off x="277198" y="914400"/>
            <a:ext cx="545264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コンテンツ プレースホルダー 2">
            <a:extLst>
              <a:ext uri="{FF2B5EF4-FFF2-40B4-BE49-F238E27FC236}">
                <a16:creationId xmlns:a16="http://schemas.microsoft.com/office/drawing/2014/main" id="{B0523F7F-113E-7303-E78E-8CB6F5D8B4A3}"/>
              </a:ext>
            </a:extLst>
          </p:cNvPr>
          <p:cNvSpPr>
            <a:spLocks noGrp="1"/>
          </p:cNvSpPr>
          <p:nvPr>
            <p:ph sz="half" idx="13"/>
          </p:nvPr>
        </p:nvSpPr>
        <p:spPr>
          <a:xfrm>
            <a:off x="277198" y="914400"/>
            <a:ext cx="4320000" cy="386280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図プレースホルダー 2"/>
          <p:cNvSpPr>
            <a:spLocks noGrp="1"/>
          </p:cNvSpPr>
          <p:nvPr>
            <p:ph type="pic" idx="1"/>
          </p:nvPr>
        </p:nvSpPr>
        <p:spPr>
          <a:xfrm>
            <a:off x="5729844" y="914400"/>
            <a:ext cx="2786696" cy="3862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dirty="0"/>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DC3D817D-5DEA-4CFB-8783-ED554CB28A22}" type="datetime1">
              <a:rPr kumimoji="1" lang="ja-JP" altLang="en-US" smtClean="0"/>
              <a:t>2024/8/5</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
        <p:nvSpPr>
          <p:cNvPr id="9" name="タイトル 1">
            <a:extLst>
              <a:ext uri="{FF2B5EF4-FFF2-40B4-BE49-F238E27FC236}">
                <a16:creationId xmlns:a16="http://schemas.microsoft.com/office/drawing/2014/main" id="{263224F2-6FF6-C0B9-47B3-270D6332FB8E}"/>
              </a:ext>
            </a:extLst>
          </p:cNvPr>
          <p:cNvSpPr txBox="1">
            <a:spLocks/>
          </p:cNvSpPr>
          <p:nvPr userDrawn="1"/>
        </p:nvSpPr>
        <p:spPr>
          <a:xfrm>
            <a:off x="270001" y="219600"/>
            <a:ext cx="8245350" cy="389010"/>
          </a:xfrm>
          <a:prstGeom prst="rect">
            <a:avLst/>
          </a:prstGeom>
        </p:spPr>
        <p:txBody>
          <a:bodyPr vert="horz" lIns="0" tIns="0" rIns="0" bIns="0" rtlCol="0" anchor="b" anchorCtr="0">
            <a:normAutofit/>
          </a:bodyPr>
          <a:lstStyle>
            <a:lvl1pPr algn="l" defTabSz="685800" rtl="0" eaLnBrk="1" latinLnBrk="0" hangingPunct="1">
              <a:lnSpc>
                <a:spcPct val="90000"/>
              </a:lnSpc>
              <a:spcBef>
                <a:spcPct val="0"/>
              </a:spcBef>
              <a:buNone/>
              <a:defRPr kumimoji="1" lang="ja-JP" altLang="en-US" sz="1600" kern="12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stStyle>
          <a:p>
            <a:r>
              <a:rPr lang="ja-JP" altLang="en-US"/>
              <a:t>マスター タイトルの書式設定</a:t>
            </a:r>
            <a:endParaRPr lang="ja-JP" altLang="en-US" dirty="0"/>
          </a:p>
        </p:txBody>
      </p:sp>
    </p:spTree>
    <p:extLst>
      <p:ext uri="{BB962C8B-B14F-4D97-AF65-F5344CB8AC3E}">
        <p14:creationId xmlns:p14="http://schemas.microsoft.com/office/powerpoint/2010/main" val="425005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0000" y="219600"/>
            <a:ext cx="7250400" cy="396000"/>
          </a:xfrm>
          <a:prstGeom prst="rect">
            <a:avLst/>
          </a:prstGeom>
        </p:spPr>
        <p:txBody>
          <a:bodyPr vert="horz" lIns="0" tIns="0" rIns="0" bIns="0" rtlCol="0" anchor="b" anchorCtr="0">
            <a:normAutofit/>
          </a:bodyPr>
          <a:lstStyle/>
          <a:p>
            <a:r>
              <a:rPr kumimoji="1" lang="ja-JP" altLang="en-US"/>
              <a:t>マスター タイトルの書式設定 </a:t>
            </a:r>
            <a:r>
              <a:rPr kumimoji="1" lang="en-US" altLang="ja-JP"/>
              <a:t>abc</a:t>
            </a:r>
            <a:endParaRPr kumimoji="1" lang="ja-JP" altLang="en-US"/>
          </a:p>
        </p:txBody>
      </p:sp>
      <p:sp>
        <p:nvSpPr>
          <p:cNvPr id="3" name="テキスト プレースホルダー 2"/>
          <p:cNvSpPr>
            <a:spLocks noGrp="1"/>
          </p:cNvSpPr>
          <p:nvPr>
            <p:ph type="body" idx="1"/>
          </p:nvPr>
        </p:nvSpPr>
        <p:spPr>
          <a:xfrm>
            <a:off x="277200" y="914400"/>
            <a:ext cx="8568000" cy="3862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0" indent="0" eaLnBrk="0" fontAlgn="base" hangingPunct="0">
              <a:lnSpc>
                <a:spcPct val="100000"/>
              </a:lnSpc>
              <a:spcBef>
                <a:spcPts val="450"/>
              </a:spcBef>
              <a:spcAft>
                <a:spcPct val="0"/>
              </a:spcAft>
              <a:buNone/>
            </a:pPr>
            <a:r>
              <a:rPr kumimoji="1" lang="ja-JP" altLang="en-US"/>
              <a:t>マスター テキストの書式設定 </a:t>
            </a:r>
            <a:r>
              <a:rPr kumimoji="1" lang="en-US" altLang="ja-JP"/>
              <a:t>abc</a:t>
            </a:r>
            <a:endParaRPr kumimoji="1" lang="ja-JP" altLang="en-US"/>
          </a:p>
          <a:p>
            <a:pPr marL="133347" lvl="1" indent="-132157" eaLnBrk="0" fontAlgn="base" hangingPunct="0">
              <a:lnSpc>
                <a:spcPct val="100000"/>
              </a:lnSpc>
              <a:spcBef>
                <a:spcPts val="450"/>
              </a:spcBef>
              <a:spcAft>
                <a:spcPct val="0"/>
              </a:spcAft>
              <a:buClr>
                <a:srgbClr val="DA2131"/>
              </a:buClr>
            </a:pPr>
            <a:r>
              <a:rPr kumimoji="1" lang="ja-JP" altLang="en-US"/>
              <a:t>第 </a:t>
            </a:r>
            <a:r>
              <a:rPr kumimoji="1" lang="en-US" altLang="ja-JP"/>
              <a:t>2 </a:t>
            </a:r>
            <a:r>
              <a:rPr kumimoji="1" lang="ja-JP" altLang="en-US"/>
              <a:t>レベル</a:t>
            </a:r>
          </a:p>
          <a:p>
            <a:pPr marL="538150" lvl="2" indent="-111917" eaLnBrk="0" fontAlgn="base" hangingPunct="0">
              <a:lnSpc>
                <a:spcPct val="100000"/>
              </a:lnSpc>
              <a:spcBef>
                <a:spcPts val="450"/>
              </a:spcBef>
              <a:spcAft>
                <a:spcPct val="0"/>
              </a:spcAft>
              <a:buChar char="-"/>
            </a:pPr>
            <a:r>
              <a:rPr kumimoji="1" lang="ja-JP" altLang="en-US"/>
              <a:t>第 </a:t>
            </a:r>
            <a:r>
              <a:rPr kumimoji="1" lang="en-US" altLang="ja-JP"/>
              <a:t>3 </a:t>
            </a:r>
            <a:r>
              <a:rPr kumimoji="1" lang="ja-JP" altLang="en-US"/>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a:t>第 </a:t>
            </a:r>
            <a:r>
              <a:rPr kumimoji="1" lang="en-US" altLang="ja-JP"/>
              <a:t>4 </a:t>
            </a:r>
            <a:r>
              <a:rPr kumimoji="1" lang="ja-JP" altLang="en-US"/>
              <a:t>レベル</a:t>
            </a:r>
          </a:p>
          <a:p>
            <a:pPr marL="1752557" lvl="4" indent="-133347" eaLnBrk="0" fontAlgn="base" hangingPunct="0">
              <a:lnSpc>
                <a:spcPct val="100000"/>
              </a:lnSpc>
              <a:spcBef>
                <a:spcPts val="450"/>
              </a:spcBef>
              <a:spcAft>
                <a:spcPct val="0"/>
              </a:spcAft>
              <a:buClr>
                <a:srgbClr val="DA2131"/>
              </a:buClr>
            </a:pPr>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91E97-2355-4C5F-BA98-15BCC4DBE61A}" type="slidenum">
              <a:rPr kumimoji="1" lang="ja-JP" altLang="en-US" smtClean="0"/>
              <a:t>‹#›</a:t>
            </a:fld>
            <a:endParaRPr kumimoji="1" lang="ja-JP" altLang="en-US"/>
          </a:p>
        </p:txBody>
      </p:sp>
      <p:pic>
        <p:nvPicPr>
          <p:cNvPr id="5" name="Grafik 2">
            <a:extLst>
              <a:ext uri="{FF2B5EF4-FFF2-40B4-BE49-F238E27FC236}">
                <a16:creationId xmlns:a16="http://schemas.microsoft.com/office/drawing/2014/main" id="{A67D95E5-C737-7E9E-884F-987AD91891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26451409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7" r:id="rId6"/>
    <p:sldLayoutId id="2147483699" r:id="rId7"/>
  </p:sldLayoutIdLst>
  <p:hf hdr="0" ftr="0" dt="0"/>
  <p:txStyles>
    <p:titleStyle>
      <a:lvl1pPr algn="l" defTabSz="685800" rtl="0" eaLnBrk="1" latinLnBrk="0" hangingPunct="1">
        <a:lnSpc>
          <a:spcPct val="90000"/>
        </a:lnSpc>
        <a:spcBef>
          <a:spcPct val="0"/>
        </a:spcBef>
        <a:buNone/>
        <a:defRPr kumimoji="1" sz="1600" kern="12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lang="ja-JP" altLang="en-US" sz="1200" kern="1200" smtClean="0">
          <a:solidFill>
            <a:schemeClr val="tx1"/>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200" kern="120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200" kern="120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200" kern="120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200" kern="12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lstStyle/>
          <a:p>
            <a:pPr marL="0" lvl="0" indent="0">
              <a:buNone/>
            </a:pPr>
            <a:r>
              <a:t>流体力学の基礎</a:t>
            </a:r>
          </a:p>
        </p:txBody>
      </p:sp>
      <p:sp>
        <p:nvSpPr>
          <p:cNvPr id="3" name="サブタイトル 2"/>
          <p:cNvSpPr>
            <a:spLocks noGrp="1"/>
          </p:cNvSpPr>
          <p:nvPr>
            <p:ph type="subTitle" idx="1"/>
          </p:nvPr>
        </p:nvSpPr>
        <p:spPr>
          <a:xfrm>
            <a:off x="432000" y="4712400"/>
            <a:ext cx="4968000" cy="262800"/>
          </a:xfrm>
        </p:spPr>
        <p:txBody>
          <a:bodyPr/>
          <a:lstStyle/>
          <a:p>
            <a:pPr marL="0" lvl="0" indent="0">
              <a:buNone/>
            </a:pPr>
            <a:br/>
            <a:br/>
            <a:endParaRPr/>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圧力分布 5</a:t>
            </a:r>
          </a:p>
        </p:txBody>
      </p:sp>
      <p:sp>
        <p:nvSpPr>
          <p:cNvPr id="3" name="コンテンツ プレースホルダー 2"/>
          <p:cNvSpPr>
            <a:spLocks noGrp="1"/>
          </p:cNvSpPr>
          <p:nvPr>
            <p:ph idx="1"/>
          </p:nvPr>
        </p:nvSpPr>
        <p:spPr/>
        <p:txBody>
          <a:bodyPr/>
          <a:lstStyle/>
          <a:p>
            <a:pPr lvl="0"/>
            <a:r>
              <a:t>気体の場合</a:t>
            </a:r>
          </a:p>
          <a:p>
            <a:pPr lvl="1"/>
            <a14:m xmlns:a14="http://schemas.microsoft.com/office/drawing/2010/main">
              <m:oMath xmlns:m="http://schemas.openxmlformats.org/officeDocument/2006/math">
                <m:r>
                  <a:rPr>
                    <a:latin typeface="Cambria Math" panose="02040503050406030204" pitchFamily="18" charset="0"/>
                  </a:rPr>
                  <m:t>𝜌</m:t>
                </m:r>
                <m:r>
                  <a:rPr>
                    <a:latin typeface="Cambria Math" panose="02040503050406030204" pitchFamily="18" charset="0"/>
                  </a:rPr>
                  <m:t>=</m:t>
                </m:r>
                <m:r>
                  <a:rPr>
                    <a:latin typeface="Cambria Math" panose="02040503050406030204" pitchFamily="18" charset="0"/>
                  </a:rPr>
                  <m:t>𝑐𝑜𝑛𝑠𝑡</m:t>
                </m:r>
              </m:oMath>
            </a14:m>
            <a:r>
              <a:t> は </a:t>
            </a:r>
            <a14:m xmlns:a14="http://schemas.microsoft.com/office/drawing/2010/main">
              <m:oMath xmlns:m="http://schemas.openxmlformats.org/officeDocument/2006/math">
                <m:r>
                  <a:rPr>
                    <a:latin typeface="Cambria Math" panose="02040503050406030204" pitchFamily="18" charset="0"/>
                  </a:rPr>
                  <m:t>𝑝</m:t>
                </m:r>
              </m:oMath>
            </a14:m>
            <a:r>
              <a:t> の関数となるので </a:t>
            </a:r>
            <a14:m xmlns:a14="http://schemas.microsoft.com/office/drawing/2010/main">
              <m:oMath xmlns:m="http://schemas.openxmlformats.org/officeDocument/2006/math">
                <m:r>
                  <a:rPr>
                    <a:latin typeface="Cambria Math" panose="02040503050406030204" pitchFamily="18" charset="0"/>
                  </a:rPr>
                  <m:t>𝜌</m:t>
                </m:r>
                <m:r>
                  <a:rPr>
                    <a:latin typeface="Cambria Math" panose="02040503050406030204" pitchFamily="18" charset="0"/>
                  </a:rPr>
                  <m:t>=</m:t>
                </m:r>
                <m:r>
                  <a:rPr>
                    <a:latin typeface="Cambria Math" panose="02040503050406030204" pitchFamily="18" charset="0"/>
                  </a:rPr>
                  <m:t>𝑐𝑜𝑛𝑠𝑡</m:t>
                </m:r>
              </m:oMath>
            </a14:m>
            <a:r>
              <a:t> として積分できない</a:t>
            </a:r>
          </a:p>
          <a:p>
            <a:pPr lvl="1"/>
            <a:r>
              <a:t>大気の圧力が高度によってどのように変化するかを考える場合は、高度による密度変化を考慮する必要がある</a:t>
            </a:r>
          </a:p>
          <a:p>
            <a:pPr lvl="2"/>
            <a:r>
              <a:t>地上の温度を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0</m:t>
                    </m:r>
                  </m:sub>
                </m:sSub>
              </m:oMath>
            </a14:m>
            <a:r>
              <a:t> とした場合、高度 </a:t>
            </a:r>
            <a14:m xmlns:a14="http://schemas.microsoft.com/office/drawing/2010/main">
              <m:oMath xmlns:m="http://schemas.openxmlformats.org/officeDocument/2006/math">
                <m:r>
                  <a:rPr>
                    <a:latin typeface="Cambria Math" panose="02040503050406030204" pitchFamily="18" charset="0"/>
                  </a:rPr>
                  <m:t>𝑧</m:t>
                </m:r>
                <m:d>
                  <m:dPr>
                    <m:begChr m:val="["/>
                    <m:endChr m:val="]"/>
                    <m:ctrlPr>
                      <a:rPr i="1">
                        <a:latin typeface="Cambria Math" panose="02040503050406030204" pitchFamily="18" charset="0"/>
                      </a:rPr>
                    </m:ctrlPr>
                  </m:dPr>
                  <m:e>
                    <m:r>
                      <a:rPr>
                        <a:latin typeface="Cambria Math" panose="02040503050406030204" pitchFamily="18" charset="0"/>
                      </a:rPr>
                      <m:t>𝑚</m:t>
                    </m:r>
                  </m:e>
                </m:d>
              </m:oMath>
            </a14:m>
            <a:r>
              <a:t> における温度 </a:t>
            </a:r>
            <a14:m xmlns:a14="http://schemas.microsoft.com/office/drawing/2010/main">
              <m:oMath xmlns:m="http://schemas.openxmlformats.org/officeDocument/2006/math">
                <m:r>
                  <a:rPr>
                    <a:latin typeface="Cambria Math" panose="02040503050406030204" pitchFamily="18" charset="0"/>
                  </a:rPr>
                  <m:t>𝑇</m:t>
                </m:r>
              </m:oMath>
            </a14:m>
            <a:r>
              <a:t> は近似的に</a:t>
            </a:r>
          </a:p>
          <a:p>
            <a:pPr lvl="2"/>
            <a14:m xmlns:a14="http://schemas.microsoft.com/office/drawing/2010/main">
              <m:oMath xmlns:m="http://schemas.openxmlformats.org/officeDocument/2006/math">
                <m:r>
                  <a:rPr>
                    <a:latin typeface="Cambria Math" panose="02040503050406030204" pitchFamily="18" charset="0"/>
                  </a:rPr>
                  <m:t>𝑇</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𝑐𝑧</m:t>
                </m:r>
              </m:oMath>
            </a14:m>
            <a:r>
              <a:t> となり、</a:t>
            </a:r>
            <a14:m xmlns:a14="http://schemas.microsoft.com/office/drawing/2010/main">
              <m:oMath xmlns:m="http://schemas.openxmlformats.org/officeDocument/2006/math">
                <m:r>
                  <a:rPr>
                    <a:latin typeface="Cambria Math" panose="02040503050406030204" pitchFamily="18" charset="0"/>
                  </a:rPr>
                  <m:t>𝑐</m:t>
                </m:r>
                <m:r>
                  <a:rPr>
                    <a:latin typeface="Cambria Math" panose="02040503050406030204" pitchFamily="18" charset="0"/>
                  </a:rPr>
                  <m:t>=6.5×</m:t>
                </m:r>
                <m:sSup>
                  <m:sSupPr>
                    <m:ctrlPr>
                      <a:rPr i="1">
                        <a:latin typeface="Cambria Math" panose="02040503050406030204" pitchFamily="18" charset="0"/>
                      </a:rPr>
                    </m:ctrlPr>
                  </m:sSupPr>
                  <m:e>
                    <m:r>
                      <a:rPr>
                        <a:latin typeface="Cambria Math" panose="02040503050406030204" pitchFamily="18" charset="0"/>
                      </a:rPr>
                      <m:t>10</m:t>
                    </m:r>
                  </m:e>
                  <m:sup>
                    <m:r>
                      <a:rPr>
                        <a:latin typeface="Cambria Math" panose="02040503050406030204" pitchFamily="18" charset="0"/>
                      </a:rPr>
                      <m:t>−</m:t>
                    </m:r>
                  </m:sup>
                </m:sSup>
                <m:r>
                  <a:rPr>
                    <a:latin typeface="Cambria Math" panose="02040503050406030204" pitchFamily="18" charset="0"/>
                  </a:rPr>
                  <m:t>3</m:t>
                </m:r>
                <m:d>
                  <m:dPr>
                    <m:begChr m:val="["/>
                    <m:endChr m:val="]"/>
                    <m:ctrlPr>
                      <a:rPr i="1">
                        <a:latin typeface="Cambria Math" panose="02040503050406030204" pitchFamily="18" charset="0"/>
                      </a:rPr>
                    </m:ctrlPr>
                  </m:dPr>
                  <m:e>
                    <m:r>
                      <a:rPr>
                        <a:latin typeface="Cambria Math" panose="02040503050406030204" pitchFamily="18" charset="0"/>
                      </a:rPr>
                      <m:t>𝐾</m:t>
                    </m:r>
                    <m:r>
                      <a:rPr>
                        <a:latin typeface="Cambria Math" panose="02040503050406030204" pitchFamily="18" charset="0"/>
                      </a:rPr>
                      <m:t>/</m:t>
                    </m:r>
                    <m:r>
                      <a:rPr>
                        <a:latin typeface="Cambria Math" panose="02040503050406030204" pitchFamily="18" charset="0"/>
                      </a:rPr>
                      <m:t>𝑚</m:t>
                    </m:r>
                  </m:e>
                </m:d>
              </m:oMath>
            </a14:m>
            <a:r>
              <a:t> であることが知られている</a:t>
            </a:r>
          </a:p>
          <a:p>
            <a:pPr lvl="2"/>
            <a:r>
              <a:t>完全気体の状態方程式より</a:t>
            </a:r>
          </a:p>
          <a:p>
            <a:pPr lvl="2"/>
            <a14:m xmlns:a14="http://schemas.microsoft.com/office/drawing/2010/main">
              <m:oMath xmlns:m="http://schemas.openxmlformats.org/officeDocument/2006/math">
                <m:r>
                  <a:rPr>
                    <a:latin typeface="Cambria Math" panose="02040503050406030204" pitchFamily="18" charset="0"/>
                  </a:rPr>
                  <m:t>𝜌</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num>
                  <m:den>
                    <m:r>
                      <a:rPr>
                        <a:latin typeface="Cambria Math" panose="02040503050406030204" pitchFamily="18" charset="0"/>
                      </a:rPr>
                      <m:t>𝑅𝑇</m:t>
                    </m:r>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num>
                  <m:den>
                    <m:r>
                      <a:rPr>
                        <a:latin typeface="Cambria Math" panose="02040503050406030204" pitchFamily="18" charset="0"/>
                      </a:rPr>
                      <m:t>𝑅</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𝑐𝑧</m:t>
                        </m:r>
                      </m:e>
                    </m:d>
                  </m:den>
                </m:f>
              </m:oMath>
            </a14:m>
            <a:endParaRPr/>
          </a:p>
          <a:p>
            <a:pPr lvl="2"/>
            <a14:m xmlns:a14="http://schemas.microsoft.com/office/drawing/2010/main">
              <m:oMath xmlns:m="http://schemas.openxmlformats.org/officeDocument/2006/math">
                <m:r>
                  <a:rPr>
                    <a:latin typeface="Cambria Math" panose="02040503050406030204" pitchFamily="18" charset="0"/>
                  </a:rPr>
                  <m:t>𝑅</m:t>
                </m:r>
              </m:oMath>
            </a14:m>
            <a:r>
              <a:t> は気体定数で、空気の場合 </a:t>
            </a:r>
            <a14:m xmlns:a14="http://schemas.microsoft.com/office/drawing/2010/main">
              <m:oMath xmlns:m="http://schemas.openxmlformats.org/officeDocument/2006/math">
                <m:r>
                  <a:rPr>
                    <a:latin typeface="Cambria Math" panose="02040503050406030204" pitchFamily="18" charset="0"/>
                  </a:rPr>
                  <m:t>𝑅</m:t>
                </m:r>
                <m:r>
                  <a:rPr>
                    <a:latin typeface="Cambria Math" panose="02040503050406030204" pitchFamily="18" charset="0"/>
                  </a:rPr>
                  <m:t>=287</m:t>
                </m:r>
                <m:d>
                  <m:dPr>
                    <m:begChr m:val="["/>
                    <m:endChr m:val="]"/>
                    <m:ctrlPr>
                      <a:rPr i="1">
                        <a:latin typeface="Cambria Math" panose="02040503050406030204" pitchFamily="18" charset="0"/>
                      </a:rPr>
                    </m:ctrlPr>
                  </m:dPr>
                  <m:e>
                    <m:r>
                      <a:rPr>
                        <a:latin typeface="Cambria Math" panose="02040503050406030204" pitchFamily="18" charset="0"/>
                      </a:rPr>
                      <m:t>𝐽</m:t>
                    </m:r>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𝑘𝑔</m:t>
                        </m:r>
                        <m:r>
                          <a:rPr>
                            <a:latin typeface="Cambria Math" panose="02040503050406030204" pitchFamily="18" charset="0"/>
                          </a:rPr>
                          <m:t>⋅</m:t>
                        </m:r>
                        <m:r>
                          <a:rPr>
                            <a:latin typeface="Cambria Math" panose="02040503050406030204" pitchFamily="18" charset="0"/>
                          </a:rPr>
                          <m:t>𝐾</m:t>
                        </m:r>
                      </m:e>
                    </m:d>
                  </m:e>
                </m:d>
              </m:oMath>
            </a14:m>
            <a:r>
              <a:t> となる</a:t>
            </a:r>
          </a:p>
          <a:p>
            <a:pPr lvl="2"/>
            <a:r>
              <a:t>この式を代入して積分をする</a:t>
            </a:r>
          </a:p>
          <a:p>
            <a:pPr lvl="2"/>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𝑎</m:t>
                    </m:r>
                  </m:sub>
                </m:sSub>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𝑐𝑧</m:t>
                    </m:r>
                  </m:num>
                  <m:den>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0</m:t>
                        </m:r>
                      </m:sub>
                    </m:sSub>
                  </m:den>
                </m:f>
                <m:sSup>
                  <m:sSupPr>
                    <m:ctrlPr>
                      <a:rPr i="1">
                        <a:latin typeface="Cambria Math" panose="02040503050406030204" pitchFamily="18" charset="0"/>
                      </a:rPr>
                    </m:ctrlPr>
                  </m:sSupPr>
                  <m:e>
                    <m:r>
                      <a:rPr>
                        <a:latin typeface="Cambria Math" panose="02040503050406030204" pitchFamily="18" charset="0"/>
                      </a:rPr>
                      <m:t>)</m:t>
                    </m:r>
                  </m:e>
                  <m:sup>
                    <m:f>
                      <m:fPr>
                        <m:ctrlPr>
                          <a:rPr i="1">
                            <a:latin typeface="Cambria Math" panose="02040503050406030204" pitchFamily="18" charset="0"/>
                          </a:rPr>
                        </m:ctrlPr>
                      </m:fPr>
                      <m:num>
                        <m:r>
                          <a:rPr>
                            <a:latin typeface="Cambria Math" panose="02040503050406030204" pitchFamily="18" charset="0"/>
                          </a:rPr>
                          <m:t>𝑔</m:t>
                        </m:r>
                      </m:num>
                      <m:den>
                        <m:r>
                          <a:rPr>
                            <a:latin typeface="Cambria Math" panose="02040503050406030204" pitchFamily="18" charset="0"/>
                          </a:rPr>
                          <m:t>𝑐𝑅</m:t>
                        </m:r>
                      </m:den>
                    </m:f>
                  </m:sup>
                </m:sSup>
              </m:oMath>
            </a14:m>
            <a:endParaRP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10</a:t>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液柱圧力計の原理 1</a:t>
            </a:r>
          </a:p>
        </p:txBody>
      </p:sp>
      <p:sp>
        <p:nvSpPr>
          <p:cNvPr id="3" name="コンテンツ プレースホルダー 2"/>
          <p:cNvSpPr>
            <a:spLocks noGrp="1"/>
          </p:cNvSpPr>
          <p:nvPr>
            <p:ph sz="half" idx="1"/>
          </p:nvPr>
        </p:nvSpPr>
        <p:spPr/>
        <p:txBody>
          <a:bodyPr/>
          <a:lstStyle/>
          <a:p>
            <a:pPr lvl="0"/>
            <a:r>
              <a:t>マノメータ(液柱圧力計)</a:t>
            </a:r>
          </a:p>
          <a:p>
            <a:pPr lvl="1"/>
            <a:r>
              <a:t>液柱の高さによって流体の圧力を測定する計器</a:t>
            </a:r>
          </a:p>
          <a:p>
            <a:pPr lvl="0"/>
            <a:r>
              <a:t>ピエゾメータ</a:t>
            </a:r>
          </a:p>
          <a:p>
            <a:pPr lvl="1"/>
            <a:r>
              <a:t>図の点 </a:t>
            </a:r>
            <a14:m xmlns:a14="http://schemas.microsoft.com/office/drawing/2010/main">
              <m:oMath xmlns:m="http://schemas.openxmlformats.org/officeDocument/2006/math">
                <m:r>
                  <a:rPr>
                    <a:latin typeface="Cambria Math" panose="02040503050406030204" pitchFamily="18" charset="0"/>
                  </a:rPr>
                  <m:t>𝑂</m:t>
                </m:r>
              </m:oMath>
            </a14:m>
            <a:r>
              <a:t> の圧力 </a:t>
            </a:r>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𝑎</m:t>
                    </m:r>
                  </m:sub>
                </m:sSub>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𝑔𝐻</m:t>
                </m:r>
              </m:oMath>
            </a14:m>
            <a:endParaRPr/>
          </a:p>
          <a:p>
            <a:pPr lvl="1"/>
            <a:r>
              <a:t>測定圧が大気圧以下の場合、流体が気体の場合、測定圧力が高く液柱が非常に長くなる場合は使用できない</a:t>
            </a:r>
          </a:p>
          <a:p>
            <a:pPr lvl="0"/>
            <a:r>
              <a:t>U字管マノメータ(例1)</a:t>
            </a:r>
          </a:p>
          <a:p>
            <a:pPr lvl="1"/>
            <a:r>
              <a:t>点 </a:t>
            </a:r>
            <a14:m xmlns:a14="http://schemas.microsoft.com/office/drawing/2010/main">
              <m:oMath xmlns:m="http://schemas.openxmlformats.org/officeDocument/2006/math">
                <m:r>
                  <a:rPr>
                    <a:latin typeface="Cambria Math" panose="02040503050406030204" pitchFamily="18" charset="0"/>
                  </a:rPr>
                  <m:t>𝐴</m:t>
                </m:r>
              </m:oMath>
            </a14:m>
            <a:r>
              <a:t> の圧力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𝐴</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𝑎</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1</m:t>
                    </m:r>
                  </m:sub>
                </m:sSub>
                <m:r>
                  <a:rPr>
                    <a:latin typeface="Cambria Math" panose="02040503050406030204" pitchFamily="18" charset="0"/>
                  </a:rPr>
                  <m:t>𝑔</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endParaRPr/>
          </a:p>
          <a:p>
            <a:pPr lvl="1"/>
            <a:r>
              <a:t>点 </a:t>
            </a:r>
            <a14:m xmlns:a14="http://schemas.microsoft.com/office/drawing/2010/main">
              <m:oMath xmlns:m="http://schemas.openxmlformats.org/officeDocument/2006/math">
                <m:r>
                  <a:rPr>
                    <a:latin typeface="Cambria Math" panose="02040503050406030204" pitchFamily="18" charset="0"/>
                  </a:rPr>
                  <m:t>𝐴</m:t>
                </m:r>
              </m:oMath>
            </a14:m>
            <a:r>
              <a:t> と同一高さの点 </a:t>
            </a:r>
            <a14:m xmlns:a14="http://schemas.microsoft.com/office/drawing/2010/main">
              <m:oMath xmlns:m="http://schemas.openxmlformats.org/officeDocument/2006/math">
                <m:r>
                  <a:rPr>
                    <a:latin typeface="Cambria Math" panose="02040503050406030204" pitchFamily="18" charset="0"/>
                  </a:rPr>
                  <m:t>𝐵</m:t>
                </m:r>
              </m:oMath>
            </a14:m>
            <a:r>
              <a:t> の圧力を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𝐵</m:t>
                    </m:r>
                  </m:sub>
                </m:sSub>
              </m:oMath>
            </a14:m>
            <a:r>
              <a:t> として </a:t>
            </a:r>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𝐵</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2</m:t>
                    </m:r>
                  </m:sub>
                </m:sSub>
                <m:r>
                  <a:rPr>
                    <a:latin typeface="Cambria Math" panose="02040503050406030204" pitchFamily="18" charset="0"/>
                  </a:rPr>
                  <m:t>𝑔</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2</m:t>
                    </m:r>
                  </m:sub>
                </m:sSub>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𝐴</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𝐵</m:t>
                    </m:r>
                  </m:sub>
                </m:sSub>
              </m:oMath>
            </a14:m>
            <a:r>
              <a:t> より </a:t>
            </a:r>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𝑎</m:t>
                    </m:r>
                  </m:sub>
                </m:sSub>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2</m:t>
                        </m:r>
                      </m:sub>
                    </m:sSub>
                  </m:e>
                </m:d>
              </m:oMath>
            </a14:m>
            <a:endParaRPr/>
          </a:p>
        </p:txBody>
      </p:sp>
      <p:pic>
        <p:nvPicPr>
          <p:cNvPr id="4" name="Picture 1" descr="Basics_of_Fluid_Mechanics/images/2-4.png"/>
          <p:cNvPicPr>
            <a:picLocks noGrp="1" noChangeAspect="1"/>
          </p:cNvPicPr>
          <p:nvPr/>
        </p:nvPicPr>
        <p:blipFill>
          <a:blip r:embed="rId2"/>
          <a:stretch>
            <a:fillRect/>
          </a:stretch>
        </p:blipFill>
        <p:spPr bwMode="auto">
          <a:xfrm>
            <a:off x="5727700" y="1663700"/>
            <a:ext cx="3263900" cy="1841500"/>
          </a:xfrm>
          <a:prstGeom prst="rect">
            <a:avLst/>
          </a:prstGeom>
          <a:noFill/>
          <a:ln w="9525">
            <a:noFill/>
            <a:headEnd/>
            <a:tailEnd/>
          </a:ln>
        </p:spPr>
      </p:pic>
      <p:sp>
        <p:nvSpPr>
          <p:cNvPr id="5" name="TextBox 3"/>
          <p:cNvSpPr txBox="1"/>
          <p:nvPr/>
        </p:nvSpPr>
        <p:spPr>
          <a:xfrm>
            <a:off x="5727700" y="4267200"/>
            <a:ext cx="3263900" cy="508000"/>
          </a:xfrm>
          <a:prstGeom prst="rect">
            <a:avLst/>
          </a:prstGeom>
          <a:noFill/>
        </p:spPr>
        <p:txBody>
          <a:bodyPr/>
          <a:lstStyle/>
          <a:p>
            <a:pPr marL="0" lvl="0" indent="0" algn="ctr">
              <a:buNone/>
            </a:pPr>
            <a:r>
              <a:t>2-4</a:t>
            </a:r>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液柱圧力計の原理 2</a:t>
            </a:r>
          </a:p>
        </p:txBody>
      </p:sp>
      <p:sp>
        <p:nvSpPr>
          <p:cNvPr id="3" name="コンテンツ プレースホルダー 2"/>
          <p:cNvSpPr>
            <a:spLocks noGrp="1"/>
          </p:cNvSpPr>
          <p:nvPr>
            <p:ph sz="half" idx="1"/>
          </p:nvPr>
        </p:nvSpPr>
        <p:spPr/>
        <p:txBody>
          <a:bodyPr/>
          <a:lstStyle/>
          <a:p>
            <a:pPr lvl="0"/>
            <a:r>
              <a:t>示差圧力計</a:t>
            </a:r>
          </a:p>
          <a:p>
            <a:pPr lvl="1"/>
            <a:r>
              <a:t>点 </a:t>
            </a:r>
            <a14:m xmlns:a14="http://schemas.microsoft.com/office/drawing/2010/main">
              <m:oMath xmlns:m="http://schemas.openxmlformats.org/officeDocument/2006/math">
                <m:r>
                  <a:rPr>
                    <a:latin typeface="Cambria Math" panose="02040503050406030204" pitchFamily="18" charset="0"/>
                  </a:rPr>
                  <m:t>𝐴</m:t>
                </m:r>
              </m:oMath>
            </a14:m>
            <a:r>
              <a:t> の圧力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𝐴</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1</m:t>
                    </m:r>
                  </m:sub>
                </m:sSub>
                <m:r>
                  <a:rPr>
                    <a:latin typeface="Cambria Math" panose="02040503050406030204" pitchFamily="18" charset="0"/>
                  </a:rPr>
                  <m:t>𝑔</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endParaRPr/>
          </a:p>
          <a:p>
            <a:pPr lvl="1"/>
            <a:r>
              <a:t>点 </a:t>
            </a:r>
            <a14:m xmlns:a14="http://schemas.microsoft.com/office/drawing/2010/main">
              <m:oMath xmlns:m="http://schemas.openxmlformats.org/officeDocument/2006/math">
                <m:r>
                  <a:rPr>
                    <a:latin typeface="Cambria Math" panose="02040503050406030204" pitchFamily="18" charset="0"/>
                  </a:rPr>
                  <m:t>𝐵</m:t>
                </m:r>
              </m:oMath>
            </a14:m>
            <a:r>
              <a:t> の圧力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𝐵</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𝐴</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2</m:t>
                    </m:r>
                  </m:sub>
                </m:sSub>
                <m:r>
                  <a:rPr>
                    <a:latin typeface="Cambria Math" panose="02040503050406030204" pitchFamily="18" charset="0"/>
                  </a:rPr>
                  <m:t>𝑔</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2</m:t>
                    </m:r>
                  </m:sub>
                </m:sSub>
              </m:oMath>
            </a14:m>
            <a:endParaRPr/>
          </a:p>
          <a:p>
            <a:pPr lvl="1"/>
            <a:r>
              <a:t>点 </a:t>
            </a:r>
            <a14:m xmlns:a14="http://schemas.microsoft.com/office/drawing/2010/main">
              <m:oMath xmlns:m="http://schemas.openxmlformats.org/officeDocument/2006/math">
                <m:r>
                  <a:rPr>
                    <a:latin typeface="Cambria Math" panose="02040503050406030204" pitchFamily="18" charset="0"/>
                  </a:rPr>
                  <m:t>𝑂</m:t>
                </m:r>
              </m:oMath>
            </a14:m>
            <a:r>
              <a:t> の圧力</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𝐵</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3</m:t>
                    </m:r>
                  </m:sub>
                </m:sSub>
                <m:r>
                  <a:rPr>
                    <a:latin typeface="Cambria Math" panose="02040503050406030204" pitchFamily="18" charset="0"/>
                  </a:rPr>
                  <m:t>𝑔</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𝐴</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2</m:t>
                    </m:r>
                  </m:sub>
                </m:sSub>
                <m:r>
                  <a:rPr>
                    <a:latin typeface="Cambria Math" panose="02040503050406030204" pitchFamily="18" charset="0"/>
                  </a:rPr>
                  <m:t>𝑔</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3</m:t>
                    </m:r>
                  </m:sub>
                </m:sSub>
                <m:r>
                  <a:rPr>
                    <a:latin typeface="Cambria Math" panose="02040503050406030204" pitchFamily="18" charset="0"/>
                  </a:rPr>
                  <m:t>𝑔</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3</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3</m:t>
                        </m:r>
                      </m:sub>
                    </m:sSub>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3</m:t>
                        </m:r>
                      </m:sub>
                    </m:sSub>
                  </m:e>
                </m:d>
              </m:oMath>
            </a14:m>
            <a:endParaRP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3</m:t>
                        </m:r>
                      </m:sub>
                    </m:sSub>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3</m:t>
                        </m:r>
                      </m:sub>
                    </m:sSub>
                  </m:e>
                </m:d>
              </m:oMath>
            </a14:m>
            <a:endParaRPr/>
          </a:p>
        </p:txBody>
      </p:sp>
      <p:pic>
        <p:nvPicPr>
          <p:cNvPr id="4" name="Picture 1" descr="Basics_of_Fluid_Mechanics/images/2-5.png"/>
          <p:cNvPicPr>
            <a:picLocks noGrp="1" noChangeAspect="1"/>
          </p:cNvPicPr>
          <p:nvPr/>
        </p:nvPicPr>
        <p:blipFill>
          <a:blip r:embed="rId2"/>
          <a:stretch>
            <a:fillRect/>
          </a:stretch>
        </p:blipFill>
        <p:spPr bwMode="auto">
          <a:xfrm>
            <a:off x="5727700" y="965200"/>
            <a:ext cx="3263900" cy="3251200"/>
          </a:xfrm>
          <a:prstGeom prst="rect">
            <a:avLst/>
          </a:prstGeom>
          <a:noFill/>
          <a:ln w="9525">
            <a:noFill/>
            <a:headEnd/>
            <a:tailEnd/>
          </a:ln>
        </p:spPr>
      </p:pic>
      <p:sp>
        <p:nvSpPr>
          <p:cNvPr id="5" name="TextBox 3"/>
          <p:cNvSpPr txBox="1"/>
          <p:nvPr/>
        </p:nvSpPr>
        <p:spPr>
          <a:xfrm>
            <a:off x="5727700" y="4267200"/>
            <a:ext cx="3263900" cy="508000"/>
          </a:xfrm>
          <a:prstGeom prst="rect">
            <a:avLst/>
          </a:prstGeom>
          <a:noFill/>
        </p:spPr>
        <p:txBody>
          <a:bodyPr/>
          <a:lstStyle/>
          <a:p>
            <a:pPr marL="0" lvl="0" indent="0" algn="ctr">
              <a:buNone/>
            </a:pPr>
            <a:r>
              <a:t>2-5</a:t>
            </a:r>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12</a:t>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静止流体中の壁面に働く力 1</a:t>
            </a:r>
          </a:p>
        </p:txBody>
      </p:sp>
      <p:sp>
        <p:nvSpPr>
          <p:cNvPr id="3" name="コンテンツ プレースホルダー 2"/>
          <p:cNvSpPr>
            <a:spLocks noGrp="1"/>
          </p:cNvSpPr>
          <p:nvPr>
            <p:ph sz="half" idx="1"/>
          </p:nvPr>
        </p:nvSpPr>
        <p:spPr/>
        <p:txBody>
          <a:bodyPr/>
          <a:lstStyle/>
          <a:p>
            <a:pPr marL="0" lvl="0" indent="0">
              <a:buNone/>
            </a:pPr>
            <a:r>
              <a:t>流体と接する壁面は常に何らかの流体力を受けているが、静止している場合は圧力のみが作用するので 液体や気体の貯蔵タンク、ダム、船舶などを設計する場合には、圧力によって壁面が受ける力(全圧力)を知ることが重要</a:t>
            </a:r>
          </a:p>
          <a:p>
            <a:pPr lvl="0"/>
            <a:r>
              <a:t>平面壁に働く力</a:t>
            </a:r>
          </a:p>
          <a:p>
            <a:pPr lvl="1"/>
            <a:r>
              <a:t>任意の形状をした面積 </a:t>
            </a:r>
            <a14:m xmlns:a14="http://schemas.microsoft.com/office/drawing/2010/main">
              <m:oMath xmlns:m="http://schemas.openxmlformats.org/officeDocument/2006/math">
                <m:r>
                  <a:rPr>
                    <a:latin typeface="Cambria Math" panose="02040503050406030204" pitchFamily="18" charset="0"/>
                  </a:rPr>
                  <m:t>𝐴</m:t>
                </m:r>
              </m:oMath>
            </a14:m>
            <a:r>
              <a:t> の平板が、液面と </a:t>
            </a:r>
            <a14:m xmlns:a14="http://schemas.microsoft.com/office/drawing/2010/main">
              <m:oMath xmlns:m="http://schemas.openxmlformats.org/officeDocument/2006/math">
                <m:r>
                  <a:rPr>
                    <a:latin typeface="Cambria Math" panose="02040503050406030204" pitchFamily="18" charset="0"/>
                  </a:rPr>
                  <m:t>𝜃</m:t>
                </m:r>
              </m:oMath>
            </a14:m>
            <a:r>
              <a:t> の傾斜平面壁に働く全圧力を考える</a:t>
            </a:r>
          </a:p>
          <a:p>
            <a:pPr lvl="1"/>
            <a:r>
              <a:t>平板の微小面積に働く全圧力 </a:t>
            </a:r>
            <a14:m xmlns:a14="http://schemas.microsoft.com/office/drawing/2010/main">
              <m:oMath xmlns:m="http://schemas.openxmlformats.org/officeDocument/2006/math">
                <m:r>
                  <a:rPr>
                    <a:latin typeface="Cambria Math" panose="02040503050406030204" pitchFamily="18" charset="0"/>
                  </a:rPr>
                  <m:t>𝑑𝐹</m:t>
                </m:r>
                <m:r>
                  <a:rPr>
                    <a:latin typeface="Cambria Math" panose="02040503050406030204" pitchFamily="18" charset="0"/>
                  </a:rPr>
                  <m:t>=</m:t>
                </m:r>
                <m:r>
                  <a:rPr>
                    <a:latin typeface="Cambria Math" panose="02040503050406030204" pitchFamily="18" charset="0"/>
                  </a:rPr>
                  <m:t>𝑝𝑑𝐴</m:t>
                </m:r>
              </m:oMath>
            </a14:m>
            <a:endParaRPr/>
          </a:p>
          <a:p>
            <a:pPr lvl="1"/>
            <a:r>
              <a:t>平板全体に働く全圧力</a:t>
            </a:r>
          </a:p>
          <a:p>
            <a:pPr lvl="1"/>
            <a14:m xmlns:a14="http://schemas.microsoft.com/office/drawing/2010/main">
              <m:oMath xmlns:m="http://schemas.openxmlformats.org/officeDocument/2006/math">
                <m:r>
                  <a:rPr>
                    <a:latin typeface="Cambria Math" panose="02040503050406030204" pitchFamily="18" charset="0"/>
                  </a:rPr>
                  <m:t>𝐹</m:t>
                </m:r>
                <m:r>
                  <a:rPr>
                    <a:latin typeface="Cambria Math" panose="02040503050406030204" pitchFamily="18" charset="0"/>
                  </a:rPr>
                  <m:t>=</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𝑑</m:t>
                    </m:r>
                  </m:e>
                </m:nary>
                <m:r>
                  <a:rPr>
                    <a:latin typeface="Cambria Math" panose="02040503050406030204" pitchFamily="18" charset="0"/>
                  </a:rPr>
                  <m:t>𝐹</m:t>
                </m:r>
                <m:r>
                  <a:rPr>
                    <a:latin typeface="Cambria Math" panose="02040503050406030204" pitchFamily="18" charset="0"/>
                  </a:rPr>
                  <m:t>=</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𝑝</m:t>
                    </m:r>
                  </m:e>
                </m:nary>
                <m:r>
                  <a:rPr>
                    <a:latin typeface="Cambria Math" panose="02040503050406030204" pitchFamily="18" charset="0"/>
                  </a:rPr>
                  <m:t> </m:t>
                </m:r>
                <m:r>
                  <a:rPr>
                    <a:latin typeface="Cambria Math" panose="02040503050406030204" pitchFamily="18" charset="0"/>
                  </a:rPr>
                  <m:t>𝑑𝐴</m:t>
                </m:r>
                <m:r>
                  <a:rPr>
                    <a:latin typeface="Cambria Math" panose="02040503050406030204" pitchFamily="18" charset="0"/>
                  </a:rPr>
                  <m:t>=</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𝜌</m:t>
                    </m:r>
                  </m:e>
                </m:nary>
                <m:r>
                  <a:rPr>
                    <a:latin typeface="Cambria Math" panose="02040503050406030204" pitchFamily="18" charset="0"/>
                  </a:rPr>
                  <m:t>𝑔𝑧</m:t>
                </m:r>
                <m:r>
                  <m:rPr>
                    <m:sty m:val="p"/>
                  </m:rPr>
                  <a:rPr>
                    <a:latin typeface="Cambria Math" panose="02040503050406030204" pitchFamily="18" charset="0"/>
                  </a:rPr>
                  <m:t>sin</m:t>
                </m:r>
                <m:r>
                  <a:rPr>
                    <a:latin typeface="Cambria Math" panose="02040503050406030204" pitchFamily="18" charset="0"/>
                  </a:rPr>
                  <m:t>𝜃</m:t>
                </m:r>
                <m:r>
                  <a:rPr>
                    <a:latin typeface="Cambria Math" panose="02040503050406030204" pitchFamily="18" charset="0"/>
                  </a:rPr>
                  <m:t> </m:t>
                </m:r>
                <m:r>
                  <a:rPr>
                    <a:latin typeface="Cambria Math" panose="02040503050406030204" pitchFamily="18" charset="0"/>
                  </a:rPr>
                  <m:t>𝑑𝐴</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m:t>
                </m:r>
                <m:r>
                  <m:rPr>
                    <m:sty m:val="p"/>
                  </m:rPr>
                  <a:rPr>
                    <a:latin typeface="Cambria Math" panose="02040503050406030204" pitchFamily="18" charset="0"/>
                  </a:rPr>
                  <m:t>sin</m:t>
                </m:r>
                <m:r>
                  <a:rPr>
                    <a:latin typeface="Cambria Math" panose="02040503050406030204" pitchFamily="18" charset="0"/>
                  </a:rPr>
                  <m:t>𝜃</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𝑧</m:t>
                    </m:r>
                  </m:e>
                </m:nary>
                <m:r>
                  <a:rPr>
                    <a:latin typeface="Cambria Math" panose="02040503050406030204" pitchFamily="18" charset="0"/>
                  </a:rPr>
                  <m:t> </m:t>
                </m:r>
                <m:r>
                  <a:rPr>
                    <a:latin typeface="Cambria Math" panose="02040503050406030204" pitchFamily="18" charset="0"/>
                  </a:rPr>
                  <m:t>𝑑𝐴</m:t>
                </m:r>
              </m:oMath>
            </a14:m>
            <a:endParaRPr/>
          </a:p>
          <a:p>
            <a:pPr lvl="1"/>
            <a:r>
              <a:t>平板の形を表す図形の図心 </a:t>
            </a:r>
            <a14:m xmlns:a14="http://schemas.microsoft.com/office/drawing/2010/main">
              <m:oMath xmlns:m="http://schemas.openxmlformats.org/officeDocument/2006/math">
                <m:r>
                  <a:rPr>
                    <a:latin typeface="Cambria Math" panose="02040503050406030204" pitchFamily="18" charset="0"/>
                  </a:rPr>
                  <m:t>𝐺</m:t>
                </m:r>
              </m:oMath>
            </a14:m>
            <a:r>
              <a:t> の </a:t>
            </a:r>
            <a14:m xmlns:a14="http://schemas.microsoft.com/office/drawing/2010/main">
              <m:oMath xmlns:m="http://schemas.openxmlformats.org/officeDocument/2006/math">
                <m:r>
                  <a:rPr>
                    <a:latin typeface="Cambria Math" panose="02040503050406030204" pitchFamily="18" charset="0"/>
                  </a:rPr>
                  <m:t>𝑧</m:t>
                </m:r>
              </m:oMath>
            </a14:m>
            <a:r>
              <a:t> 座標を </a:t>
            </a:r>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𝑧</m:t>
                    </m:r>
                  </m:e>
                </m:acc>
              </m:oMath>
            </a14:m>
            <a:r>
              <a:t> とすると、図心の定義 </a:t>
            </a:r>
            <a14:m xmlns:a14="http://schemas.microsoft.com/office/drawing/2010/main">
              <m:oMath xmlns:m="http://schemas.openxmlformats.org/officeDocument/2006/math">
                <m:nary>
                  <m:naryPr>
                    <m:chr m:val="∬"/>
                    <m:limLoc m:val="subSup"/>
                    <m:ctrlPr>
                      <a:rPr>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𝑧</m:t>
                    </m:r>
                  </m:e>
                </m:nary>
                <m:r>
                  <a:rPr>
                    <a:latin typeface="Cambria Math" panose="02040503050406030204" pitchFamily="18" charset="0"/>
                  </a:rPr>
                  <m:t> </m:t>
                </m:r>
                <m:r>
                  <a:rPr>
                    <a:latin typeface="Cambria Math" panose="02040503050406030204" pitchFamily="18" charset="0"/>
                  </a:rPr>
                  <m:t>𝑑𝐴</m:t>
                </m:r>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𝑧</m:t>
                    </m:r>
                  </m:e>
                </m:acc>
                <m:r>
                  <a:rPr>
                    <a:latin typeface="Cambria Math" panose="02040503050406030204" pitchFamily="18" charset="0"/>
                  </a:rPr>
                  <m:t>𝐴</m:t>
                </m:r>
              </m:oMath>
            </a14:m>
            <a:r>
              <a:t> より </a:t>
            </a:r>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𝑝</m:t>
                    </m:r>
                  </m:e>
                </m:acc>
              </m:oMath>
            </a14:m>
            <a:r>
              <a:t> を図心の圧力として</a:t>
            </a:r>
          </a:p>
          <a:p>
            <a:pPr lvl="1"/>
            <a14:m xmlns:a14="http://schemas.microsoft.com/office/drawing/2010/main">
              <m:oMath xmlns:m="http://schemas.openxmlformats.org/officeDocument/2006/math">
                <m:r>
                  <a:rPr>
                    <a:latin typeface="Cambria Math" panose="02040503050406030204" pitchFamily="18" charset="0"/>
                  </a:rPr>
                  <m:t>𝐹</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m:t>
                </m:r>
                <m:acc>
                  <m:accPr>
                    <m:chr m:val="‾"/>
                    <m:ctrlPr>
                      <a:rPr i="1">
                        <a:latin typeface="Cambria Math" panose="02040503050406030204" pitchFamily="18" charset="0"/>
                      </a:rPr>
                    </m:ctrlPr>
                  </m:accPr>
                  <m:e>
                    <m:r>
                      <a:rPr>
                        <a:latin typeface="Cambria Math" panose="02040503050406030204" pitchFamily="18" charset="0"/>
                      </a:rPr>
                      <m:t>𝑧</m:t>
                    </m:r>
                  </m:e>
                </m:acc>
                <m:r>
                  <m:rPr>
                    <m:sty m:val="p"/>
                  </m:rPr>
                  <a:rPr>
                    <a:latin typeface="Cambria Math" panose="02040503050406030204" pitchFamily="18" charset="0"/>
                  </a:rPr>
                  <m:t>sin</m:t>
                </m:r>
                <m:r>
                  <a:rPr>
                    <a:latin typeface="Cambria Math" panose="02040503050406030204" pitchFamily="18" charset="0"/>
                  </a:rPr>
                  <m:t>𝜃</m:t>
                </m:r>
                <m:r>
                  <a:rPr>
                    <a:latin typeface="Cambria Math" panose="02040503050406030204" pitchFamily="18" charset="0"/>
                  </a:rPr>
                  <m:t>𝐴</m:t>
                </m:r>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𝑝</m:t>
                    </m:r>
                  </m:e>
                </m:acc>
                <m:r>
                  <a:rPr>
                    <a:latin typeface="Cambria Math" panose="02040503050406030204" pitchFamily="18" charset="0"/>
                  </a:rPr>
                  <m:t>𝐴</m:t>
                </m:r>
              </m:oMath>
            </a14:m>
            <a:endParaRPr/>
          </a:p>
          <a:p>
            <a:pPr lvl="1"/>
            <a:r>
              <a:t>平板に働く全圧力は、図心におけるゲージ圧に平板の面積をかけることにより求まる</a:t>
            </a:r>
          </a:p>
        </p:txBody>
      </p:sp>
      <p:pic>
        <p:nvPicPr>
          <p:cNvPr id="4" name="Picture 1" descr="Basics_of_Fluid_Mechanics/images/2-6.png"/>
          <p:cNvPicPr>
            <a:picLocks noGrp="1" noChangeAspect="1"/>
          </p:cNvPicPr>
          <p:nvPr/>
        </p:nvPicPr>
        <p:blipFill>
          <a:blip r:embed="rId2"/>
          <a:stretch>
            <a:fillRect/>
          </a:stretch>
        </p:blipFill>
        <p:spPr bwMode="auto">
          <a:xfrm>
            <a:off x="5727700" y="1460500"/>
            <a:ext cx="3263900" cy="2260600"/>
          </a:xfrm>
          <a:prstGeom prst="rect">
            <a:avLst/>
          </a:prstGeom>
          <a:noFill/>
          <a:ln w="9525">
            <a:noFill/>
            <a:headEnd/>
            <a:tailEnd/>
          </a:ln>
        </p:spPr>
      </p:pic>
      <p:sp>
        <p:nvSpPr>
          <p:cNvPr id="5" name="TextBox 3"/>
          <p:cNvSpPr txBox="1"/>
          <p:nvPr/>
        </p:nvSpPr>
        <p:spPr>
          <a:xfrm>
            <a:off x="5727700" y="4267200"/>
            <a:ext cx="3263900" cy="508000"/>
          </a:xfrm>
          <a:prstGeom prst="rect">
            <a:avLst/>
          </a:prstGeom>
          <a:noFill/>
        </p:spPr>
        <p:txBody>
          <a:bodyPr/>
          <a:lstStyle/>
          <a:p>
            <a:pPr marL="0" lvl="0" indent="0" algn="ctr">
              <a:buNone/>
            </a:pPr>
            <a:r>
              <a:t>2-6</a:t>
            </a:r>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13</a:t>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静止流体中の壁面に働く力 2</a:t>
            </a:r>
          </a:p>
        </p:txBody>
      </p:sp>
      <p:sp>
        <p:nvSpPr>
          <p:cNvPr id="3" name="コンテンツ プレースホルダー 2"/>
          <p:cNvSpPr>
            <a:spLocks noGrp="1"/>
          </p:cNvSpPr>
          <p:nvPr>
            <p:ph idx="1"/>
          </p:nvPr>
        </p:nvSpPr>
        <p:spPr/>
        <p:txBody>
          <a:bodyPr/>
          <a:lstStyle/>
          <a:p>
            <a:pPr lvl="0"/>
            <a:r>
              <a:t>全圧力の着力点(圧力の中心) </a:t>
            </a:r>
            <a14:m xmlns:a14="http://schemas.microsoft.com/office/drawing/2010/main">
              <m:oMath xmlns:m="http://schemas.openxmlformats.org/officeDocument/2006/math">
                <m:r>
                  <a:rPr>
                    <a:latin typeface="Cambria Math" panose="02040503050406030204" pitchFamily="18" charset="0"/>
                  </a:rPr>
                  <m:t>𝐶</m:t>
                </m:r>
              </m:oMath>
            </a14:m>
            <a:endParaRPr/>
          </a:p>
          <a:p>
            <a:pPr lvl="1"/>
            <a:r>
              <a:t>平板の微小部分に作用する全圧力の </a:t>
            </a:r>
            <a14:m xmlns:a14="http://schemas.microsoft.com/office/drawing/2010/main">
              <m:oMath xmlns:m="http://schemas.openxmlformats.org/officeDocument/2006/math">
                <m:r>
                  <a:rPr>
                    <a:latin typeface="Cambria Math" panose="02040503050406030204" pitchFamily="18" charset="0"/>
                  </a:rPr>
                  <m:t>𝑥</m:t>
                </m:r>
              </m:oMath>
            </a14:m>
            <a:r>
              <a:t> 軸周りのモーメントは </a:t>
            </a:r>
            <a14:m xmlns:a14="http://schemas.microsoft.com/office/drawing/2010/main">
              <m:oMath xmlns:m="http://schemas.openxmlformats.org/officeDocument/2006/math">
                <m:r>
                  <a:rPr>
                    <a:latin typeface="Cambria Math" panose="02040503050406030204" pitchFamily="18" charset="0"/>
                  </a:rPr>
                  <m:t>𝑧𝑑𝐹</m:t>
                </m:r>
              </m:oMath>
            </a14:m>
            <a:r>
              <a:t> であり、平板全体に作用する全圧力は</a:t>
            </a:r>
          </a:p>
          <a:p>
            <a:pPr lvl="1"/>
            <a14:m xmlns:a14="http://schemas.microsoft.com/office/drawing/2010/main">
              <m:oMath xmlns:m="http://schemas.openxmlformats.org/officeDocument/2006/math">
                <m:nary>
                  <m:naryPr>
                    <m:chr m:val="∬"/>
                    <m:limLoc m:val="subSup"/>
                    <m:ctrlPr>
                      <a:rPr>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𝑧</m:t>
                    </m:r>
                  </m:e>
                </m:nary>
                <m:r>
                  <a:rPr>
                    <a:latin typeface="Cambria Math" panose="02040503050406030204" pitchFamily="18" charset="0"/>
                  </a:rPr>
                  <m:t> </m:t>
                </m:r>
                <m:r>
                  <a:rPr>
                    <a:latin typeface="Cambria Math" panose="02040503050406030204" pitchFamily="18" charset="0"/>
                  </a:rPr>
                  <m:t>𝑑𝐹</m:t>
                </m:r>
                <m:r>
                  <a:rPr>
                    <a:latin typeface="Cambria Math" panose="02040503050406030204" pitchFamily="18" charset="0"/>
                  </a:rPr>
                  <m:t>=</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𝑧</m:t>
                    </m:r>
                  </m:e>
                </m:nary>
                <m:r>
                  <a:rPr>
                    <a:latin typeface="Cambria Math" panose="02040503050406030204" pitchFamily="18" charset="0"/>
                  </a:rPr>
                  <m:t>𝑝</m:t>
                </m:r>
                <m:r>
                  <a:rPr>
                    <a:latin typeface="Cambria Math" panose="02040503050406030204" pitchFamily="18" charset="0"/>
                  </a:rPr>
                  <m:t> </m:t>
                </m:r>
                <m:r>
                  <a:rPr>
                    <a:latin typeface="Cambria Math" panose="02040503050406030204" pitchFamily="18" charset="0"/>
                  </a:rPr>
                  <m:t>𝑑𝐴</m:t>
                </m:r>
                <m:r>
                  <a:rPr>
                    <a:latin typeface="Cambria Math" panose="02040503050406030204" pitchFamily="18" charset="0"/>
                  </a:rPr>
                  <m:t>=</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𝜌</m:t>
                    </m:r>
                  </m:e>
                </m:nary>
                <m:r>
                  <a:rPr>
                    <a:latin typeface="Cambria Math" panose="02040503050406030204" pitchFamily="18" charset="0"/>
                  </a:rPr>
                  <m:t>𝑔</m:t>
                </m:r>
                <m:sSup>
                  <m:sSupPr>
                    <m:ctrlPr>
                      <a:rPr i="1">
                        <a:latin typeface="Cambria Math" panose="02040503050406030204" pitchFamily="18" charset="0"/>
                      </a:rPr>
                    </m:ctrlPr>
                  </m:sSupPr>
                  <m:e>
                    <m:r>
                      <a:rPr>
                        <a:latin typeface="Cambria Math" panose="02040503050406030204" pitchFamily="18" charset="0"/>
                      </a:rPr>
                      <m:t>𝑧</m:t>
                    </m:r>
                  </m:e>
                  <m:sup>
                    <m:r>
                      <a:rPr>
                        <a:latin typeface="Cambria Math" panose="02040503050406030204" pitchFamily="18" charset="0"/>
                      </a:rPr>
                      <m:t>2</m:t>
                    </m:r>
                  </m:sup>
                </m:sSup>
                <m:r>
                  <m:rPr>
                    <m:sty m:val="p"/>
                  </m:rPr>
                  <a:rPr>
                    <a:latin typeface="Cambria Math" panose="02040503050406030204" pitchFamily="18" charset="0"/>
                  </a:rPr>
                  <m:t>sin</m:t>
                </m:r>
                <m:r>
                  <a:rPr>
                    <a:latin typeface="Cambria Math" panose="02040503050406030204" pitchFamily="18" charset="0"/>
                  </a:rPr>
                  <m:t>𝜃</m:t>
                </m:r>
                <m:r>
                  <a:rPr>
                    <a:latin typeface="Cambria Math" panose="02040503050406030204" pitchFamily="18" charset="0"/>
                  </a:rPr>
                  <m:t> </m:t>
                </m:r>
                <m:r>
                  <a:rPr>
                    <a:latin typeface="Cambria Math" panose="02040503050406030204" pitchFamily="18" charset="0"/>
                  </a:rPr>
                  <m:t>𝑑𝐴</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m:t>
                </m:r>
                <m:r>
                  <m:rPr>
                    <m:sty m:val="p"/>
                  </m:rPr>
                  <a:rPr>
                    <a:latin typeface="Cambria Math" panose="02040503050406030204" pitchFamily="18" charset="0"/>
                  </a:rPr>
                  <m:t>sin</m:t>
                </m:r>
                <m:r>
                  <a:rPr>
                    <a:latin typeface="Cambria Math" panose="02040503050406030204" pitchFamily="18" charset="0"/>
                  </a:rPr>
                  <m:t>𝜃</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sSup>
                      <m:sSupPr>
                        <m:ctrlPr>
                          <a:rPr i="1">
                            <a:latin typeface="Cambria Math" panose="02040503050406030204" pitchFamily="18" charset="0"/>
                          </a:rPr>
                        </m:ctrlPr>
                      </m:sSupPr>
                      <m:e>
                        <m:r>
                          <a:rPr>
                            <a:latin typeface="Cambria Math" panose="02040503050406030204" pitchFamily="18" charset="0"/>
                          </a:rPr>
                          <m:t>𝑧</m:t>
                        </m:r>
                      </m:e>
                      <m:sup>
                        <m:r>
                          <a:rPr>
                            <a:latin typeface="Cambria Math" panose="02040503050406030204" pitchFamily="18" charset="0"/>
                          </a:rPr>
                          <m:t>2</m:t>
                        </m:r>
                      </m:sup>
                    </m:sSup>
                  </m:e>
                </m:nary>
                <m:r>
                  <a:rPr>
                    <a:latin typeface="Cambria Math" panose="02040503050406030204" pitchFamily="18" charset="0"/>
                  </a:rPr>
                  <m:t> </m:t>
                </m:r>
                <m:r>
                  <a:rPr>
                    <a:latin typeface="Cambria Math" panose="02040503050406030204" pitchFamily="18" charset="0"/>
                  </a:rPr>
                  <m:t>𝑑𝐴</m:t>
                </m:r>
              </m:oMath>
            </a14:m>
            <a:endParaRPr/>
          </a:p>
          <a:p>
            <a:pPr lvl="1"/>
            <a:r>
              <a:t>圧力中心の </a:t>
            </a:r>
            <a14:m xmlns:a14="http://schemas.microsoft.com/office/drawing/2010/main">
              <m:oMath xmlns:m="http://schemas.openxmlformats.org/officeDocument/2006/math">
                <m:r>
                  <a:rPr>
                    <a:latin typeface="Cambria Math" panose="02040503050406030204" pitchFamily="18" charset="0"/>
                  </a:rPr>
                  <m:t>𝑧</m:t>
                </m:r>
              </m:oMath>
            </a14:m>
            <a:r>
              <a:t> 座標を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𝑧</m:t>
                    </m:r>
                  </m:e>
                  <m:sub>
                    <m:r>
                      <a:rPr>
                        <a:latin typeface="Cambria Math" panose="02040503050406030204" pitchFamily="18" charset="0"/>
                      </a:rPr>
                      <m:t>𝑐</m:t>
                    </m:r>
                  </m:sub>
                </m:sSub>
              </m:oMath>
            </a14:m>
            <a:r>
              <a:t> とすれば</a:t>
            </a:r>
          </a:p>
          <a:p>
            <a:pPr lvl="2"/>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𝑧</m:t>
                    </m:r>
                  </m:e>
                  <m:sub>
                    <m:r>
                      <a:rPr>
                        <a:latin typeface="Cambria Math" panose="02040503050406030204" pitchFamily="18" charset="0"/>
                      </a:rPr>
                      <m:t>𝑐</m:t>
                    </m:r>
                  </m:sub>
                </m:sSub>
                <m:r>
                  <a:rPr>
                    <a:latin typeface="Cambria Math" panose="02040503050406030204" pitchFamily="18" charset="0"/>
                  </a:rPr>
                  <m:t>𝐹</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m:t>
                </m:r>
                <m:r>
                  <m:rPr>
                    <m:sty m:val="p"/>
                  </m:rPr>
                  <a:rPr>
                    <a:latin typeface="Cambria Math" panose="02040503050406030204" pitchFamily="18" charset="0"/>
                  </a:rPr>
                  <m:t>sin</m:t>
                </m:r>
                <m:r>
                  <a:rPr>
                    <a:latin typeface="Cambria Math" panose="02040503050406030204" pitchFamily="18" charset="0"/>
                  </a:rPr>
                  <m:t>𝜃</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sSup>
                      <m:sSupPr>
                        <m:ctrlPr>
                          <a:rPr i="1">
                            <a:latin typeface="Cambria Math" panose="02040503050406030204" pitchFamily="18" charset="0"/>
                          </a:rPr>
                        </m:ctrlPr>
                      </m:sSupPr>
                      <m:e>
                        <m:r>
                          <a:rPr>
                            <a:latin typeface="Cambria Math" panose="02040503050406030204" pitchFamily="18" charset="0"/>
                          </a:rPr>
                          <m:t>𝑧</m:t>
                        </m:r>
                      </m:e>
                      <m:sup>
                        <m:r>
                          <a:rPr>
                            <a:latin typeface="Cambria Math" panose="02040503050406030204" pitchFamily="18" charset="0"/>
                          </a:rPr>
                          <m:t>2</m:t>
                        </m:r>
                      </m:sup>
                    </m:sSup>
                  </m:e>
                </m:nary>
                <m:r>
                  <a:rPr>
                    <a:latin typeface="Cambria Math" panose="02040503050406030204" pitchFamily="18" charset="0"/>
                  </a:rPr>
                  <m:t> </m:t>
                </m:r>
                <m:r>
                  <a:rPr>
                    <a:latin typeface="Cambria Math" panose="02040503050406030204" pitchFamily="18" charset="0"/>
                  </a:rPr>
                  <m:t>𝑑𝐴</m:t>
                </m:r>
              </m:oMath>
            </a14:m>
            <a:endParaRPr/>
          </a:p>
          <a:p>
            <a:pPr lvl="2"/>
            <a:r>
              <a:t>ここで </a:t>
            </a:r>
            <a14:m xmlns:a14="http://schemas.microsoft.com/office/drawing/2010/main">
              <m:oMath xmlns:m="http://schemas.openxmlformats.org/officeDocument/2006/math">
                <m:nary>
                  <m:naryPr>
                    <m:chr m:val="∬"/>
                    <m:limLoc m:val="subSup"/>
                    <m:ctrlPr>
                      <a:rPr>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sSup>
                      <m:sSupPr>
                        <m:ctrlPr>
                          <a:rPr i="1">
                            <a:latin typeface="Cambria Math" panose="02040503050406030204" pitchFamily="18" charset="0"/>
                          </a:rPr>
                        </m:ctrlPr>
                      </m:sSupPr>
                      <m:e>
                        <m:r>
                          <a:rPr>
                            <a:latin typeface="Cambria Math" panose="02040503050406030204" pitchFamily="18" charset="0"/>
                          </a:rPr>
                          <m:t>𝑧</m:t>
                        </m:r>
                      </m:e>
                      <m:sup>
                        <m:r>
                          <a:rPr>
                            <a:latin typeface="Cambria Math" panose="02040503050406030204" pitchFamily="18" charset="0"/>
                          </a:rPr>
                          <m:t>2</m:t>
                        </m:r>
                      </m:sup>
                    </m:sSup>
                  </m:e>
                </m:nary>
                <m:r>
                  <a:rPr>
                    <a:latin typeface="Cambria Math" panose="02040503050406030204" pitchFamily="18" charset="0"/>
                  </a:rPr>
                  <m:t> </m:t>
                </m:r>
                <m:r>
                  <a:rPr>
                    <a:latin typeface="Cambria Math" panose="02040503050406030204" pitchFamily="18" charset="0"/>
                  </a:rPr>
                  <m:t>𝑑𝐴</m:t>
                </m:r>
              </m:oMath>
            </a14:m>
            <a:r>
              <a:t>$ は図形の </a:t>
            </a:r>
            <a14:m xmlns:a14="http://schemas.microsoft.com/office/drawing/2010/main">
              <m:oMath xmlns:m="http://schemas.openxmlformats.org/officeDocument/2006/math">
                <m:r>
                  <a:rPr>
                    <a:latin typeface="Cambria Math" panose="02040503050406030204" pitchFamily="18" charset="0"/>
                  </a:rPr>
                  <m:t>𝑥</m:t>
                </m:r>
              </m:oMath>
            </a14:m>
            <a:r>
              <a:t> 軸周りの断面2次モーメントなので</a:t>
            </a:r>
          </a:p>
          <a:p>
            <a:pPr lvl="2"/>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𝑧</m:t>
                    </m:r>
                  </m:e>
                  <m:sub>
                    <m:r>
                      <a:rPr>
                        <a:latin typeface="Cambria Math" panose="02040503050406030204" pitchFamily="18" charset="0"/>
                      </a:rPr>
                      <m:t>𝑐</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𝜌</m:t>
                    </m:r>
                    <m:r>
                      <a:rPr>
                        <a:latin typeface="Cambria Math" panose="02040503050406030204" pitchFamily="18" charset="0"/>
                      </a:rPr>
                      <m:t>𝑔</m:t>
                    </m:r>
                    <m:r>
                      <m:rPr>
                        <m:sty m:val="p"/>
                      </m:rPr>
                      <a:rPr>
                        <a:latin typeface="Cambria Math" panose="02040503050406030204" pitchFamily="18" charset="0"/>
                      </a:rPr>
                      <m:t>sin</m:t>
                    </m:r>
                    <m:r>
                      <a:rPr>
                        <a:latin typeface="Cambria Math" panose="02040503050406030204" pitchFamily="18" charset="0"/>
                      </a:rPr>
                      <m:t>𝜃</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𝑥</m:t>
                        </m:r>
                      </m:sub>
                    </m:sSub>
                  </m:num>
                  <m:den>
                    <m:r>
                      <a:rPr>
                        <a:latin typeface="Cambria Math" panose="02040503050406030204" pitchFamily="18" charset="0"/>
                      </a:rPr>
                      <m:t>𝐹</m:t>
                    </m:r>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𝜌</m:t>
                    </m:r>
                    <m:r>
                      <a:rPr>
                        <a:latin typeface="Cambria Math" panose="02040503050406030204" pitchFamily="18" charset="0"/>
                      </a:rPr>
                      <m:t>𝑔</m:t>
                    </m:r>
                    <m:r>
                      <m:rPr>
                        <m:sty m:val="p"/>
                      </m:rPr>
                      <a:rPr>
                        <a:latin typeface="Cambria Math" panose="02040503050406030204" pitchFamily="18" charset="0"/>
                      </a:rPr>
                      <m:t>sin</m:t>
                    </m:r>
                    <m:r>
                      <a:rPr>
                        <a:latin typeface="Cambria Math" panose="02040503050406030204" pitchFamily="18" charset="0"/>
                      </a:rPr>
                      <m:t>𝜃</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𝑥</m:t>
                        </m:r>
                      </m:sub>
                    </m:sSub>
                  </m:num>
                  <m:den>
                    <m:r>
                      <a:rPr>
                        <a:latin typeface="Cambria Math" panose="02040503050406030204" pitchFamily="18" charset="0"/>
                      </a:rPr>
                      <m:t>𝜌</m:t>
                    </m:r>
                    <m:r>
                      <a:rPr>
                        <a:latin typeface="Cambria Math" panose="02040503050406030204" pitchFamily="18" charset="0"/>
                      </a:rPr>
                      <m:t>𝑔</m:t>
                    </m:r>
                    <m:acc>
                      <m:accPr>
                        <m:chr m:val="‾"/>
                        <m:ctrlPr>
                          <a:rPr i="1">
                            <a:latin typeface="Cambria Math" panose="02040503050406030204" pitchFamily="18" charset="0"/>
                          </a:rPr>
                        </m:ctrlPr>
                      </m:accPr>
                      <m:e>
                        <m:r>
                          <a:rPr>
                            <a:latin typeface="Cambria Math" panose="02040503050406030204" pitchFamily="18" charset="0"/>
                          </a:rPr>
                          <m:t>𝑧</m:t>
                        </m:r>
                      </m:e>
                    </m:acc>
                    <m:r>
                      <m:rPr>
                        <m:sty m:val="p"/>
                      </m:rPr>
                      <a:rPr>
                        <a:latin typeface="Cambria Math" panose="02040503050406030204" pitchFamily="18" charset="0"/>
                      </a:rPr>
                      <m:t>sin</m:t>
                    </m:r>
                    <m:r>
                      <a:rPr>
                        <a:latin typeface="Cambria Math" panose="02040503050406030204" pitchFamily="18" charset="0"/>
                      </a:rPr>
                      <m:t>𝜃</m:t>
                    </m:r>
                    <m:r>
                      <a:rPr>
                        <a:latin typeface="Cambria Math" panose="02040503050406030204" pitchFamily="18" charset="0"/>
                      </a:rPr>
                      <m:t>𝐴</m:t>
                    </m:r>
                  </m:den>
                </m:f>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𝑥</m:t>
                        </m:r>
                      </m:sub>
                    </m:sSub>
                  </m:num>
                  <m:den>
                    <m:acc>
                      <m:accPr>
                        <m:chr m:val="‾"/>
                        <m:ctrlPr>
                          <a:rPr i="1">
                            <a:latin typeface="Cambria Math" panose="02040503050406030204" pitchFamily="18" charset="0"/>
                          </a:rPr>
                        </m:ctrlPr>
                      </m:accPr>
                      <m:e>
                        <m:r>
                          <a:rPr>
                            <a:latin typeface="Cambria Math" panose="02040503050406030204" pitchFamily="18" charset="0"/>
                          </a:rPr>
                          <m:t>𝑧</m:t>
                        </m:r>
                      </m:e>
                    </m:acc>
                    <m:r>
                      <a:rPr>
                        <a:latin typeface="Cambria Math" panose="02040503050406030204" pitchFamily="18" charset="0"/>
                      </a:rPr>
                      <m:t>𝐴</m:t>
                    </m:r>
                  </m:den>
                </m:f>
              </m:oMath>
            </a14:m>
            <a:endParaRPr/>
          </a:p>
          <a:p>
            <a:pPr lvl="2"/>
            <a:r>
              <a:t>さらに、図心 </a:t>
            </a:r>
            <a14:m xmlns:a14="http://schemas.microsoft.com/office/drawing/2010/main">
              <m:oMath xmlns:m="http://schemas.openxmlformats.org/officeDocument/2006/math">
                <m:r>
                  <a:rPr>
                    <a:latin typeface="Cambria Math" panose="02040503050406030204" pitchFamily="18" charset="0"/>
                  </a:rPr>
                  <m:t>𝐺</m:t>
                </m:r>
              </m:oMath>
            </a14:m>
            <a:r>
              <a:t> を通り </a:t>
            </a:r>
            <a14:m xmlns:a14="http://schemas.microsoft.com/office/drawing/2010/main">
              <m:oMath xmlns:m="http://schemas.openxmlformats.org/officeDocument/2006/math">
                <m:r>
                  <a:rPr>
                    <a:latin typeface="Cambria Math" panose="02040503050406030204" pitchFamily="18" charset="0"/>
                  </a:rPr>
                  <m:t>𝑥</m:t>
                </m:r>
              </m:oMath>
            </a14:m>
            <a:r>
              <a:t> 軸に平行な軸周りの断面2次モーメントを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𝑔</m:t>
                    </m:r>
                  </m:sub>
                </m:sSub>
              </m:oMath>
            </a14:m>
            <a:r>
              <a:t> とすると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𝑥</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𝑔</m:t>
                    </m:r>
                  </m:sub>
                </m:sSub>
                <m:r>
                  <a:rPr>
                    <a:latin typeface="Cambria Math" panose="02040503050406030204" pitchFamily="18" charset="0"/>
                  </a:rPr>
                  <m:t>+</m:t>
                </m:r>
                <m:acc>
                  <m:accPr>
                    <m:chr m:val="‾"/>
                    <m:ctrlPr>
                      <a:rPr i="1">
                        <a:latin typeface="Cambria Math" panose="02040503050406030204" pitchFamily="18" charset="0"/>
                      </a:rPr>
                    </m:ctrlPr>
                  </m:accPr>
                  <m:e>
                    <m:sSup>
                      <m:sSupPr>
                        <m:ctrlPr>
                          <a:rPr i="1">
                            <a:latin typeface="Cambria Math" panose="02040503050406030204" pitchFamily="18" charset="0"/>
                          </a:rPr>
                        </m:ctrlPr>
                      </m:sSupPr>
                      <m:e>
                        <m:r>
                          <a:rPr>
                            <a:latin typeface="Cambria Math" panose="02040503050406030204" pitchFamily="18" charset="0"/>
                          </a:rPr>
                          <m:t>𝑥</m:t>
                        </m:r>
                      </m:e>
                      <m:sup>
                        <m:r>
                          <a:rPr>
                            <a:latin typeface="Cambria Math" panose="02040503050406030204" pitchFamily="18" charset="0"/>
                          </a:rPr>
                          <m:t>2</m:t>
                        </m:r>
                      </m:sup>
                    </m:sSup>
                  </m:e>
                </m:acc>
                <m:r>
                  <a:rPr>
                    <a:latin typeface="Cambria Math" panose="02040503050406030204" pitchFamily="18" charset="0"/>
                  </a:rPr>
                  <m:t>𝐴</m:t>
                </m:r>
              </m:oMath>
            </a14:m>
            <a:r>
              <a:t> の関係より</a:t>
            </a:r>
          </a:p>
          <a:p>
            <a:pPr lvl="2"/>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𝑐</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𝑧</m:t>
                    </m:r>
                  </m:e>
                </m:acc>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𝑔</m:t>
                        </m:r>
                      </m:sub>
                    </m:sSub>
                  </m:num>
                  <m:den>
                    <m:acc>
                      <m:accPr>
                        <m:chr m:val="‾"/>
                        <m:ctrlPr>
                          <a:rPr i="1">
                            <a:latin typeface="Cambria Math" panose="02040503050406030204" pitchFamily="18" charset="0"/>
                          </a:rPr>
                        </m:ctrlPr>
                      </m:accPr>
                      <m:e>
                        <m:r>
                          <a:rPr>
                            <a:latin typeface="Cambria Math" panose="02040503050406030204" pitchFamily="18" charset="0"/>
                          </a:rPr>
                          <m:t>𝑧</m:t>
                        </m:r>
                      </m:e>
                    </m:acc>
                    <m:r>
                      <a:rPr>
                        <a:latin typeface="Cambria Math" panose="02040503050406030204" pitchFamily="18" charset="0"/>
                      </a:rPr>
                      <m:t>𝐴</m:t>
                    </m:r>
                  </m:den>
                </m:f>
              </m:oMath>
            </a14:m>
            <a:endParaRPr/>
          </a:p>
          <a:p>
            <a:pPr lvl="2"/>
            <a:r>
              <a:t>これは圧力の中心は、図心 </a:t>
            </a:r>
            <a14:m xmlns:a14="http://schemas.microsoft.com/office/drawing/2010/main">
              <m:oMath xmlns:m="http://schemas.openxmlformats.org/officeDocument/2006/math">
                <m:r>
                  <a:rPr>
                    <a:latin typeface="Cambria Math" panose="02040503050406030204" pitchFamily="18" charset="0"/>
                  </a:rPr>
                  <m:t>𝐺</m:t>
                </m:r>
              </m:oMath>
            </a14:m>
            <a:r>
              <a:t> から </a:t>
            </a:r>
            <a14:m xmlns:a14="http://schemas.microsoft.com/office/drawing/2010/main">
              <m:oMath xmlns:m="http://schemas.openxmlformats.org/officeDocument/2006/math">
                <m:r>
                  <a:rPr>
                    <a:latin typeface="Cambria Math" panose="02040503050406030204" pitchFamily="18" charset="0"/>
                  </a:rPr>
                  <m:t>𝑧</m:t>
                </m:r>
              </m:oMath>
            </a14:m>
            <a:r>
              <a:t> 方向に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𝑔</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𝑧</m:t>
                    </m:r>
                  </m:e>
                </m:acc>
                <m:r>
                  <a:rPr>
                    <a:latin typeface="Cambria Math" panose="02040503050406030204" pitchFamily="18" charset="0"/>
                  </a:rPr>
                  <m:t>𝐴</m:t>
                </m:r>
              </m:oMath>
            </a14:m>
            <a:r>
              <a:t> だけ深い位置にあることを示している</a:t>
            </a:r>
          </a:p>
          <a:p>
            <a:pPr lvl="1"/>
            <a:r>
              <a:t>圧力中心の </a:t>
            </a:r>
            <a14:m xmlns:a14="http://schemas.microsoft.com/office/drawing/2010/main">
              <m:oMath xmlns:m="http://schemas.openxmlformats.org/officeDocument/2006/math">
                <m:r>
                  <a:rPr>
                    <a:latin typeface="Cambria Math" panose="02040503050406030204" pitchFamily="18" charset="0"/>
                  </a:rPr>
                  <m:t>𝑥</m:t>
                </m:r>
              </m:oMath>
            </a14:m>
            <a:r>
              <a:t> 座標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𝑐</m:t>
                    </m:r>
                  </m:sub>
                </m:sSub>
              </m:oMath>
            </a14:m>
            <a:r>
              <a:t> は、</a:t>
            </a:r>
            <a14:m xmlns:a14="http://schemas.microsoft.com/office/drawing/2010/main">
              <m:oMath xmlns:m="http://schemas.openxmlformats.org/officeDocument/2006/math">
                <m:r>
                  <a:rPr>
                    <a:latin typeface="Cambria Math" panose="02040503050406030204" pitchFamily="18" charset="0"/>
                  </a:rPr>
                  <m:t>𝑧</m:t>
                </m:r>
              </m:oMath>
            </a14:m>
            <a:r>
              <a:t> 軸周りのモーメントを考える</a:t>
            </a:r>
          </a:p>
          <a:p>
            <a:pPr lvl="2"/>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𝑐</m:t>
                    </m:r>
                  </m:sub>
                </m:sSub>
                <m:r>
                  <a:rPr>
                    <a:latin typeface="Cambria Math" panose="02040503050406030204" pitchFamily="18" charset="0"/>
                  </a:rPr>
                  <m:t>𝐹</m:t>
                </m:r>
                <m:r>
                  <a:rPr>
                    <a:latin typeface="Cambria Math" panose="02040503050406030204" pitchFamily="18" charset="0"/>
                  </a:rPr>
                  <m:t>=</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𝑥</m:t>
                    </m:r>
                  </m:e>
                </m:nary>
                <m:r>
                  <a:rPr>
                    <a:latin typeface="Cambria Math" panose="02040503050406030204" pitchFamily="18" charset="0"/>
                  </a:rPr>
                  <m:t> </m:t>
                </m:r>
                <m:r>
                  <a:rPr>
                    <a:latin typeface="Cambria Math" panose="02040503050406030204" pitchFamily="18" charset="0"/>
                  </a:rPr>
                  <m:t>𝑑𝐹</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m:t>
                </m:r>
                <m:r>
                  <m:rPr>
                    <m:sty m:val="p"/>
                  </m:rPr>
                  <a:rPr>
                    <a:latin typeface="Cambria Math" panose="02040503050406030204" pitchFamily="18" charset="0"/>
                  </a:rPr>
                  <m:t>sin</m:t>
                </m:r>
                <m:r>
                  <a:rPr>
                    <a:latin typeface="Cambria Math" panose="02040503050406030204" pitchFamily="18" charset="0"/>
                  </a:rPr>
                  <m:t>𝜃</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𝑥</m:t>
                    </m:r>
                  </m:e>
                </m:nary>
                <m:r>
                  <a:rPr>
                    <a:latin typeface="Cambria Math" panose="02040503050406030204" pitchFamily="18" charset="0"/>
                  </a:rPr>
                  <m:t>𝑧</m:t>
                </m:r>
                <m:r>
                  <a:rPr>
                    <a:latin typeface="Cambria Math" panose="02040503050406030204" pitchFamily="18" charset="0"/>
                  </a:rPr>
                  <m:t> </m:t>
                </m:r>
                <m:r>
                  <a:rPr>
                    <a:latin typeface="Cambria Math" panose="02040503050406030204" pitchFamily="18" charset="0"/>
                  </a:rPr>
                  <m:t>𝑑𝐴</m:t>
                </m:r>
              </m:oMath>
            </a14:m>
            <a:endParaRPr/>
          </a:p>
          <a:p>
            <a:pPr lvl="2"/>
            <a:r>
              <a:t>$ I_xz = _A xz  dA $ は断面相乗モーメントとして表す</a:t>
            </a:r>
          </a:p>
          <a:p>
            <a:pPr lvl="2"/>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𝑧</m:t>
                    </m:r>
                  </m:e>
                  <m:sub>
                    <m:r>
                      <a:rPr>
                        <a:latin typeface="Cambria Math" panose="02040503050406030204" pitchFamily="18" charset="0"/>
                      </a:rPr>
                      <m:t>𝑐</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𝜌</m:t>
                    </m:r>
                    <m:r>
                      <a:rPr>
                        <a:latin typeface="Cambria Math" panose="02040503050406030204" pitchFamily="18" charset="0"/>
                      </a:rPr>
                      <m:t>𝑔</m:t>
                    </m:r>
                    <m:r>
                      <m:rPr>
                        <m:sty m:val="p"/>
                      </m:rPr>
                      <a:rPr>
                        <a:latin typeface="Cambria Math" panose="02040503050406030204" pitchFamily="18" charset="0"/>
                      </a:rPr>
                      <m:t>sin</m:t>
                    </m:r>
                    <m:r>
                      <a:rPr>
                        <a:latin typeface="Cambria Math" panose="02040503050406030204" pitchFamily="18" charset="0"/>
                      </a:rPr>
                      <m:t>𝜃</m:t>
                    </m:r>
                  </m:num>
                  <m:den>
                    <m:r>
                      <a:rPr>
                        <a:latin typeface="Cambria Math" panose="02040503050406030204" pitchFamily="18" charset="0"/>
                      </a:rPr>
                      <m:t>𝐹</m:t>
                    </m:r>
                  </m:den>
                </m:f>
                <m:r>
                  <a:rPr>
                    <a:latin typeface="Cambria Math" panose="02040503050406030204" pitchFamily="18" charset="0"/>
                  </a:rPr>
                  <m:t>=</m:t>
                </m:r>
                <m:nary>
                  <m:naryPr>
                    <m:chr m:val="∬"/>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𝑥</m:t>
                    </m:r>
                  </m:e>
                </m:nary>
                <m:r>
                  <a:rPr>
                    <a:latin typeface="Cambria Math" panose="02040503050406030204" pitchFamily="18" charset="0"/>
                  </a:rPr>
                  <m:t>𝑧</m:t>
                </m:r>
                <m:r>
                  <a:rPr>
                    <a:latin typeface="Cambria Math" panose="02040503050406030204" pitchFamily="18" charset="0"/>
                  </a:rPr>
                  <m:t> </m:t>
                </m:r>
                <m:r>
                  <a:rPr>
                    <a:latin typeface="Cambria Math" panose="02040503050406030204" pitchFamily="18" charset="0"/>
                  </a:rPr>
                  <m:t>𝑑𝐴</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𝜌</m:t>
                    </m:r>
                    <m:r>
                      <a:rPr>
                        <a:latin typeface="Cambria Math" panose="02040503050406030204" pitchFamily="18" charset="0"/>
                      </a:rPr>
                      <m:t>𝑔</m:t>
                    </m:r>
                    <m:r>
                      <m:rPr>
                        <m:sty m:val="p"/>
                      </m:rPr>
                      <a:rPr>
                        <a:latin typeface="Cambria Math" panose="02040503050406030204" pitchFamily="18" charset="0"/>
                      </a:rPr>
                      <m:t>sin</m:t>
                    </m:r>
                    <m:r>
                      <a:rPr>
                        <a:latin typeface="Cambria Math" panose="02040503050406030204" pitchFamily="18" charset="0"/>
                      </a:rPr>
                      <m:t>𝜃</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𝑥𝑧</m:t>
                        </m:r>
                      </m:sub>
                    </m:sSub>
                  </m:num>
                  <m:den>
                    <m:r>
                      <a:rPr>
                        <a:latin typeface="Cambria Math" panose="02040503050406030204" pitchFamily="18" charset="0"/>
                      </a:rPr>
                      <m:t>𝜌</m:t>
                    </m:r>
                    <m:r>
                      <a:rPr>
                        <a:latin typeface="Cambria Math" panose="02040503050406030204" pitchFamily="18" charset="0"/>
                      </a:rPr>
                      <m:t>𝑔</m:t>
                    </m:r>
                    <m:acc>
                      <m:accPr>
                        <m:chr m:val="‾"/>
                        <m:ctrlPr>
                          <a:rPr i="1">
                            <a:latin typeface="Cambria Math" panose="02040503050406030204" pitchFamily="18" charset="0"/>
                          </a:rPr>
                        </m:ctrlPr>
                      </m:accPr>
                      <m:e>
                        <m:r>
                          <a:rPr>
                            <a:latin typeface="Cambria Math" panose="02040503050406030204" pitchFamily="18" charset="0"/>
                          </a:rPr>
                          <m:t>𝑧</m:t>
                        </m:r>
                      </m:e>
                    </m:acc>
                    <m:r>
                      <m:rPr>
                        <m:sty m:val="p"/>
                      </m:rPr>
                      <a:rPr>
                        <a:latin typeface="Cambria Math" panose="02040503050406030204" pitchFamily="18" charset="0"/>
                      </a:rPr>
                      <m:t>sin</m:t>
                    </m:r>
                    <m:r>
                      <a:rPr>
                        <a:latin typeface="Cambria Math" panose="02040503050406030204" pitchFamily="18" charset="0"/>
                      </a:rPr>
                      <m:t>𝜃</m:t>
                    </m:r>
                    <m:r>
                      <a:rPr>
                        <a:latin typeface="Cambria Math" panose="02040503050406030204" pitchFamily="18" charset="0"/>
                      </a:rPr>
                      <m:t>𝐴</m:t>
                    </m:r>
                  </m:den>
                </m:f>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𝑥</m:t>
                        </m:r>
                      </m:sub>
                    </m:sSub>
                    <m:r>
                      <a:rPr>
                        <a:latin typeface="Cambria Math" panose="02040503050406030204" pitchFamily="18" charset="0"/>
                      </a:rPr>
                      <m:t>𝑧</m:t>
                    </m:r>
                  </m:num>
                  <m:den>
                    <m:acc>
                      <m:accPr>
                        <m:chr m:val="‾"/>
                        <m:ctrlPr>
                          <a:rPr i="1">
                            <a:latin typeface="Cambria Math" panose="02040503050406030204" pitchFamily="18" charset="0"/>
                          </a:rPr>
                        </m:ctrlPr>
                      </m:accPr>
                      <m:e>
                        <m:r>
                          <a:rPr>
                            <a:latin typeface="Cambria Math" panose="02040503050406030204" pitchFamily="18" charset="0"/>
                          </a:rPr>
                          <m:t>𝑧</m:t>
                        </m:r>
                      </m:e>
                    </m:acc>
                    <m:r>
                      <a:rPr>
                        <a:latin typeface="Cambria Math" panose="02040503050406030204" pitchFamily="18" charset="0"/>
                      </a:rPr>
                      <m:t>𝐴</m:t>
                    </m:r>
                  </m:den>
                </m:f>
              </m:oMath>
            </a14:m>
            <a:endParaRP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静止流体中の壁面に働く力 3</a:t>
            </a:r>
          </a:p>
        </p:txBody>
      </p:sp>
      <p:sp>
        <p:nvSpPr>
          <p:cNvPr id="3" name="コンテンツ プレースホルダー 2"/>
          <p:cNvSpPr>
            <a:spLocks noGrp="1"/>
          </p:cNvSpPr>
          <p:nvPr>
            <p:ph sz="half" idx="1"/>
          </p:nvPr>
        </p:nvSpPr>
        <p:spPr/>
        <p:txBody>
          <a:bodyPr/>
          <a:lstStyle/>
          <a:p>
            <a:pPr lvl="0"/>
            <a:r>
              <a:t>曲面壁に働く力</a:t>
            </a:r>
          </a:p>
          <a:p>
            <a:pPr lvl="1"/>
            <a:r>
              <a:t>任意の曲面壁に作用する全圧力は各軸方向成分で考えられる</a:t>
            </a:r>
          </a:p>
          <a:p>
            <a:pPr lvl="1"/>
            <a:r>
              <a:t>微小部分に働く全圧力成分 </a:t>
            </a:r>
            <a14:m xmlns:a14="http://schemas.microsoft.com/office/drawing/2010/main">
              <m:oMath xmlns:m="http://schemas.openxmlformats.org/officeDocument/2006/math">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𝐹</m:t>
                    </m:r>
                  </m:e>
                  <m:sub>
                    <m:r>
                      <a:rPr>
                        <a:latin typeface="Cambria Math" panose="02040503050406030204" pitchFamily="18" charset="0"/>
                      </a:rPr>
                      <m:t>𝑦</m:t>
                    </m:r>
                  </m:sub>
                </m:sSub>
              </m:oMath>
            </a14:m>
            <a:endParaRPr/>
          </a:p>
          <a:p>
            <a:pPr lvl="1"/>
            <a14:m xmlns:a14="http://schemas.microsoft.com/office/drawing/2010/main">
              <m:oMath xmlns:m="http://schemas.openxmlformats.org/officeDocument/2006/math">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𝐹</m:t>
                    </m:r>
                  </m:e>
                  <m:sub>
                    <m:r>
                      <a:rPr>
                        <a:latin typeface="Cambria Math" panose="02040503050406030204" pitchFamily="18" charset="0"/>
                      </a:rPr>
                      <m:t>𝑦</m:t>
                    </m:r>
                  </m:sub>
                </m:sSub>
                <m:r>
                  <a:rPr>
                    <a:latin typeface="Cambria Math" panose="02040503050406030204" pitchFamily="18" charset="0"/>
                  </a:rPr>
                  <m:t>=</m:t>
                </m:r>
                <m:r>
                  <a:rPr>
                    <a:latin typeface="Cambria Math" panose="02040503050406030204" pitchFamily="18" charset="0"/>
                  </a:rPr>
                  <m:t>𝑝𝑑𝐴</m:t>
                </m:r>
                <m:r>
                  <m:rPr>
                    <m:sty m:val="p"/>
                  </m:rPr>
                  <a:rPr>
                    <a:latin typeface="Cambria Math" panose="02040503050406030204" pitchFamily="18" charset="0"/>
                  </a:rPr>
                  <m:t>cos</m:t>
                </m:r>
                <m:r>
                  <a:rPr>
                    <a:latin typeface="Cambria Math" panose="02040503050406030204" pitchFamily="18" charset="0"/>
                  </a:rPr>
                  <m:t>𝜃</m:t>
                </m:r>
                <m:r>
                  <a:rPr>
                    <a:latin typeface="Cambria Math" panose="02040503050406030204" pitchFamily="18" charset="0"/>
                  </a:rPr>
                  <m:t>=</m:t>
                </m:r>
                <m:r>
                  <a:rPr>
                    <a:latin typeface="Cambria Math" panose="02040503050406030204" pitchFamily="18" charset="0"/>
                  </a:rPr>
                  <m:t>𝑝𝑑</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𝑦</m:t>
                    </m:r>
                  </m:sub>
                </m:sSub>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𝑔𝑧𝑑</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𝑦</m:t>
                    </m:r>
                  </m:sub>
                </m:sSub>
              </m:oMath>
            </a14:m>
            <a:endParaRPr/>
          </a:p>
          <a:p>
            <a:pPr lvl="1"/>
            <a:r>
              <a:t>全圧力の成分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𝐹</m:t>
                    </m:r>
                  </m:e>
                  <m:sub>
                    <m:r>
                      <a:rPr>
                        <a:latin typeface="Cambria Math" panose="02040503050406030204" pitchFamily="18" charset="0"/>
                      </a:rPr>
                      <m:t>𝑦</m:t>
                    </m:r>
                  </m:sub>
                </m:sSub>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𝐹</m:t>
                    </m:r>
                  </m:e>
                  <m:sub>
                    <m:r>
                      <a:rPr>
                        <a:latin typeface="Cambria Math" panose="02040503050406030204" pitchFamily="18" charset="0"/>
                      </a:rPr>
                      <m:t>𝑦</m:t>
                    </m:r>
                  </m:sub>
                </m:sSub>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m:t>
                </m:r>
                <m:nary>
                  <m:naryPr>
                    <m:chr m:val="∬"/>
                    <m:limLoc m:val="subSup"/>
                    <m:ctrlPr>
                      <a:rPr i="1">
                        <a:latin typeface="Cambria Math" panose="02040503050406030204" pitchFamily="18" charset="0"/>
                      </a:rPr>
                    </m:ctrlPr>
                  </m:naryPr>
                  <m:sub>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𝑦</m:t>
                        </m:r>
                      </m:sub>
                    </m:sSub>
                  </m:sub>
                  <m:sup>
                    <m:r>
                      <a:rPr>
                        <a:latin typeface="Cambria Math" panose="02040503050406030204" pitchFamily="18" charset="0"/>
                      </a:rPr>
                      <m:t>​</m:t>
                    </m:r>
                  </m:sup>
                  <m:e>
                    <m:r>
                      <a:rPr>
                        <a:latin typeface="Cambria Math" panose="02040503050406030204" pitchFamily="18" charset="0"/>
                      </a:rPr>
                      <m:t>𝑧</m:t>
                    </m:r>
                  </m:e>
                </m:nary>
                <m:r>
                  <a:rPr>
                    <a:latin typeface="Cambria Math" panose="02040503050406030204" pitchFamily="18" charset="0"/>
                  </a:rPr>
                  <m:t> </m:t>
                </m:r>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𝑦</m:t>
                    </m:r>
                  </m:sub>
                </m:sSub>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m:t>
                </m:r>
                <m:acc>
                  <m:accPr>
                    <m:chr m:val="‾"/>
                    <m:ctrlPr>
                      <a:rPr i="1">
                        <a:latin typeface="Cambria Math" panose="02040503050406030204" pitchFamily="18" charset="0"/>
                      </a:rPr>
                    </m:ctrlPr>
                  </m:accPr>
                  <m:e>
                    <m:r>
                      <a:rPr>
                        <a:latin typeface="Cambria Math" panose="02040503050406030204" pitchFamily="18" charset="0"/>
                      </a:rPr>
                      <m:t>𝑧</m:t>
                    </m:r>
                  </m:e>
                </m:acc>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𝑦</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𝜌</m:t>
                    </m:r>
                  </m:e>
                </m:acc>
              </m:oMath>
            </a14:m>
            <a:endParaRPr/>
          </a:p>
          <a:p>
            <a:pPr lvl="1"/>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𝑧</m:t>
                    </m:r>
                  </m:e>
                </m:acc>
              </m:oMath>
            </a14:m>
            <a:r>
              <a:t> は投影面積 </a:t>
            </a:r>
            <a14:m xmlns:a14="http://schemas.microsoft.com/office/drawing/2010/main">
              <m:oMath xmlns:m="http://schemas.openxmlformats.org/officeDocument/2006/math">
                <m:r>
                  <a:rPr>
                    <a:latin typeface="Cambria Math" panose="02040503050406030204" pitchFamily="18" charset="0"/>
                  </a:rPr>
                  <m:t>𝑎</m:t>
                </m:r>
                <m:r>
                  <a:rPr>
                    <a:latin typeface="Cambria Math" panose="02040503050406030204" pitchFamily="18" charset="0"/>
                  </a:rPr>
                  <m:t>′</m:t>
                </m:r>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𝑐</m:t>
                </m:r>
                <m:r>
                  <a:rPr>
                    <a:latin typeface="Cambria Math" panose="02040503050406030204" pitchFamily="18" charset="0"/>
                  </a:rPr>
                  <m:t>′</m:t>
                </m:r>
                <m:r>
                  <a:rPr>
                    <a:latin typeface="Cambria Math" panose="02040503050406030204" pitchFamily="18" charset="0"/>
                  </a:rPr>
                  <m:t>𝑑</m:t>
                </m:r>
                <m:r>
                  <a:rPr>
                    <a:latin typeface="Cambria Math" panose="02040503050406030204" pitchFamily="18" charset="0"/>
                  </a:rPr>
                  <m:t>′</m:t>
                </m:r>
              </m:oMath>
            </a14:m>
            <a:r>
              <a:t> の図心 </a:t>
            </a:r>
            <a14:m xmlns:a14="http://schemas.microsoft.com/office/drawing/2010/main">
              <m:oMath xmlns:m="http://schemas.openxmlformats.org/officeDocument/2006/math">
                <m:r>
                  <a:rPr>
                    <a:latin typeface="Cambria Math" panose="02040503050406030204" pitchFamily="18" charset="0"/>
                  </a:rPr>
                  <m:t>𝐺</m:t>
                </m:r>
              </m:oMath>
            </a14:m>
            <a:r>
              <a:t> の </a:t>
            </a:r>
            <a14:m xmlns:a14="http://schemas.microsoft.com/office/drawing/2010/main">
              <m:oMath xmlns:m="http://schemas.openxmlformats.org/officeDocument/2006/math">
                <m:r>
                  <a:rPr>
                    <a:latin typeface="Cambria Math" panose="02040503050406030204" pitchFamily="18" charset="0"/>
                  </a:rPr>
                  <m:t>𝑧</m:t>
                </m:r>
              </m:oMath>
            </a14:m>
            <a:r>
              <a:t> 座標、</a:t>
            </a:r>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𝑝</m:t>
                    </m:r>
                  </m:e>
                </m:acc>
              </m:oMath>
            </a14:m>
            <a:r>
              <a:t> は深さ </a:t>
            </a:r>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𝑧</m:t>
                    </m:r>
                  </m:e>
                </m:acc>
              </m:oMath>
            </a14:m>
            <a:r>
              <a:t> における圧力を表す</a:t>
            </a:r>
          </a:p>
        </p:txBody>
      </p:sp>
      <p:pic>
        <p:nvPicPr>
          <p:cNvPr id="4" name="Picture 1" descr="Basics_of_Fluid_Mechanics/images/2-7.png"/>
          <p:cNvPicPr>
            <a:picLocks noGrp="1" noChangeAspect="1"/>
          </p:cNvPicPr>
          <p:nvPr/>
        </p:nvPicPr>
        <p:blipFill>
          <a:blip r:embed="rId2"/>
          <a:stretch>
            <a:fillRect/>
          </a:stretch>
        </p:blipFill>
        <p:spPr bwMode="auto">
          <a:xfrm>
            <a:off x="5727700" y="1651000"/>
            <a:ext cx="3263900" cy="1879600"/>
          </a:xfrm>
          <a:prstGeom prst="rect">
            <a:avLst/>
          </a:prstGeom>
          <a:noFill/>
          <a:ln w="9525">
            <a:noFill/>
            <a:headEnd/>
            <a:tailEnd/>
          </a:ln>
        </p:spPr>
      </p:pic>
      <p:sp>
        <p:nvSpPr>
          <p:cNvPr id="5" name="TextBox 3"/>
          <p:cNvSpPr txBox="1"/>
          <p:nvPr/>
        </p:nvSpPr>
        <p:spPr>
          <a:xfrm>
            <a:off x="5727700" y="4267200"/>
            <a:ext cx="3263900" cy="508000"/>
          </a:xfrm>
          <a:prstGeom prst="rect">
            <a:avLst/>
          </a:prstGeom>
          <a:noFill/>
        </p:spPr>
        <p:txBody>
          <a:bodyPr/>
          <a:lstStyle/>
          <a:p>
            <a:pPr marL="0" lvl="0" indent="0" algn="ctr">
              <a:buNone/>
            </a:pPr>
            <a:r>
              <a:t>2-7</a:t>
            </a:r>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 静止流体中の壁面に働く力 4</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16</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marL="0" lvl="0" indent="0">
              <a:buNone/>
            </a:pPr>
            <a:r>
              <a:t>流体力学の基礎</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2</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Table of Contents</a:t>
            </a:r>
          </a:p>
        </p:txBody>
      </p:sp>
      <p:sp>
        <p:nvSpPr>
          <p:cNvPr id="3" name="コンテンツ プレースホルダー 2"/>
          <p:cNvSpPr>
            <a:spLocks noGrp="1"/>
          </p:cNvSpPr>
          <p:nvPr>
            <p:ph idx="1"/>
          </p:nvPr>
        </p:nvSpPr>
        <p:spPr/>
        <p:txBody>
          <a:bodyPr/>
          <a:lstStyle/>
          <a:p>
            <a:pPr marL="342900" lvl="0" indent="-342900">
              <a:buAutoNum type="arabicPeriod"/>
            </a:pPr>
            <a:r>
              <a:t>流体の諸性質</a:t>
            </a:r>
          </a:p>
          <a:p>
            <a:pPr marL="342900" lvl="0" indent="-342900">
              <a:buAutoNum type="arabicPeriod"/>
            </a:pPr>
            <a:r>
              <a:t>静止流体の力学</a:t>
            </a:r>
          </a:p>
          <a:p>
            <a:pPr marL="342900" lvl="0" indent="-342900">
              <a:buAutoNum type="arabicPeriod"/>
            </a:pPr>
            <a:r>
              <a:t>定常1次流れ</a:t>
            </a:r>
          </a:p>
          <a:p>
            <a:pPr marL="342900" lvl="0" indent="-342900">
              <a:buAutoNum type="arabicPeriod"/>
            </a:pPr>
            <a:r>
              <a:t>流量・流速測定の原理</a:t>
            </a:r>
          </a:p>
          <a:p>
            <a:pPr marL="342900" lvl="0" indent="-342900">
              <a:buAutoNum type="arabicPeriod"/>
            </a:pPr>
            <a:r>
              <a:t>運動量理論</a:t>
            </a:r>
          </a:p>
          <a:p>
            <a:pPr marL="342900" lvl="0" indent="-342900">
              <a:buAutoNum type="arabicPeriod"/>
            </a:pPr>
            <a:r>
              <a:t>次元解析と相似則</a:t>
            </a:r>
          </a:p>
          <a:p>
            <a:pPr marL="342900" lvl="0" indent="-342900">
              <a:buAutoNum type="arabicPeriod"/>
            </a:pPr>
            <a:r>
              <a:t>管路の流れ</a:t>
            </a:r>
          </a:p>
          <a:p>
            <a:pPr marL="342900" lvl="0" indent="-342900">
              <a:buAutoNum type="arabicPeriod"/>
            </a:pPr>
            <a:r>
              <a:t>流体力学の基礎式</a:t>
            </a:r>
          </a:p>
          <a:p>
            <a:pPr marL="342900" lvl="0" indent="-342900">
              <a:buAutoNum type="arabicPeriod"/>
            </a:pPr>
            <a:r>
              <a:t>層流の理論的解析</a:t>
            </a:r>
          </a:p>
          <a:p>
            <a:pPr marL="342900" lvl="0" indent="-342900">
              <a:buAutoNum type="arabicPeriod"/>
            </a:pPr>
            <a:r>
              <a:t>2次元ポテンシャル流の基礎</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marL="0" lvl="0" indent="0">
              <a:buNone/>
            </a:pPr>
            <a:r>
              <a:t>静止流体の力学</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4</a:t>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圧力の等方性 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342900" lvl="0" indent="-342900">
                  <a:buAutoNum type="arabicPeriod"/>
                </a:pPr>
                <a:r>
                  <a:rPr dirty="0"/>
                  <a:t>圧力の等方性</a:t>
                </a:r>
              </a:p>
              <a:p>
                <a:pPr lvl="0"/>
                <a:r>
                  <a:rPr dirty="0"/>
                  <a:t>静止流体中では任意の1点における圧力はあらゆる方向に等しい</a:t>
                </a:r>
              </a:p>
              <a:p>
                <a:pPr lvl="1"/>
                <a:r>
                  <a:rPr dirty="0"/>
                  <a:t>流体中の1点を通る微小平面 </a:t>
                </a:r>
                <a14:m>
                  <m:oMath xmlns:m="http://schemas.openxmlformats.org/officeDocument/2006/math">
                    <m:r>
                      <a:rPr>
                        <a:latin typeface="Cambria Math" panose="02040503050406030204" pitchFamily="18" charset="0"/>
                      </a:rPr>
                      <m:t>𝛥</m:t>
                    </m:r>
                    <m:r>
                      <a:rPr>
                        <a:latin typeface="Cambria Math" panose="02040503050406030204" pitchFamily="18" charset="0"/>
                      </a:rPr>
                      <m:t>𝐴</m:t>
                    </m:r>
                  </m:oMath>
                </a14:m>
                <a:r>
                  <a:rPr dirty="0"/>
                  <a:t> の圧力は以下の式で定義される</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𝑝</m:t>
                      </m:r>
                      <m:r>
                        <a:rPr>
                          <a:latin typeface="Cambria Math" panose="02040503050406030204" pitchFamily="18" charset="0"/>
                        </a:rPr>
                        <m:t>≡</m:t>
                      </m:r>
                      <m:limLow>
                        <m:limLowPr>
                          <m:ctrlPr>
                            <a:rPr i="1">
                              <a:latin typeface="Cambria Math" panose="02040503050406030204" pitchFamily="18" charset="0"/>
                            </a:rPr>
                          </m:ctrlPr>
                        </m:limLowPr>
                        <m:e>
                          <m:r>
                            <m:rPr>
                              <m:sty m:val="p"/>
                            </m:rPr>
                            <a:rPr>
                              <a:latin typeface="Cambria Math" panose="02040503050406030204" pitchFamily="18" charset="0"/>
                            </a:rPr>
                            <m:t>lim</m:t>
                          </m:r>
                        </m:e>
                        <m:lim>
                          <m:r>
                            <a:rPr>
                              <a:latin typeface="Cambria Math" panose="02040503050406030204" pitchFamily="18" charset="0"/>
                            </a:rPr>
                            <m:t>𝛥</m:t>
                          </m:r>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0</m:t>
                          </m:r>
                        </m:lim>
                      </m:limLow>
                      <m:f>
                        <m:fPr>
                          <m:ctrlPr>
                            <a:rPr i="1">
                              <a:latin typeface="Cambria Math" panose="02040503050406030204" pitchFamily="18" charset="0"/>
                            </a:rPr>
                          </m:ctrlPr>
                        </m:fPr>
                        <m:num>
                          <m:r>
                            <a:rPr>
                              <a:latin typeface="Cambria Math" panose="02040503050406030204" pitchFamily="18" charset="0"/>
                            </a:rPr>
                            <m:t>𝛥</m:t>
                          </m:r>
                          <m:r>
                            <a:rPr>
                              <a:latin typeface="Cambria Math" panose="02040503050406030204" pitchFamily="18" charset="0"/>
                            </a:rPr>
                            <m:t>𝐹</m:t>
                          </m:r>
                        </m:num>
                        <m:den>
                          <m:r>
                            <a:rPr>
                              <a:latin typeface="Cambria Math" panose="02040503050406030204" pitchFamily="18" charset="0"/>
                            </a:rPr>
                            <m:t>𝛥</m:t>
                          </m:r>
                          <m:r>
                            <a:rPr>
                              <a:latin typeface="Cambria Math" panose="02040503050406030204" pitchFamily="18" charset="0"/>
                            </a:rPr>
                            <m:t>𝐴</m:t>
                          </m:r>
                        </m:den>
                      </m:f>
                    </m:oMath>
                  </m:oMathPara>
                </a14:m>
                <a:endParaRPr dirty="0"/>
              </a:p>
              <a:p>
                <a:pPr lvl="1"/>
                <a:r>
                  <a:rPr dirty="0"/>
                  <a:t>圧力の単位</a:t>
                </a:r>
              </a:p>
              <a:p>
                <a:pPr lvl="2"/>
                <a14:m>
                  <m:oMath xmlns:m="http://schemas.openxmlformats.org/officeDocument/2006/math">
                    <m:d>
                      <m:dPr>
                        <m:begChr m:val="["/>
                        <m:endChr m:val="]"/>
                        <m:ctrlPr>
                          <a:rPr>
                            <a:latin typeface="Cambria Math" panose="02040503050406030204" pitchFamily="18" charset="0"/>
                          </a:rPr>
                        </m:ctrlPr>
                      </m:dPr>
                      <m:e>
                        <m:r>
                          <a:rPr>
                            <a:latin typeface="Cambria Math" panose="02040503050406030204" pitchFamily="18" charset="0"/>
                          </a:rPr>
                          <m:t>𝑁</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𝑚</m:t>
                            </m:r>
                          </m:e>
                          <m:sup>
                            <m:r>
                              <a:rPr>
                                <a:latin typeface="Cambria Math" panose="02040503050406030204" pitchFamily="18" charset="0"/>
                              </a:rPr>
                              <m:t>2</m:t>
                            </m:r>
                          </m:sup>
                        </m:sSup>
                      </m:e>
                    </m:d>
                    <m:r>
                      <a:rPr>
                        <a:latin typeface="Cambria Math" panose="02040503050406030204" pitchFamily="18" charset="0"/>
                      </a:rPr>
                      <m:t>=</m:t>
                    </m:r>
                    <m:d>
                      <m:dPr>
                        <m:begChr m:val="["/>
                        <m:endChr m:val="]"/>
                        <m:ctrlPr>
                          <a:rPr i="1">
                            <a:latin typeface="Cambria Math" panose="02040503050406030204" pitchFamily="18" charset="0"/>
                          </a:rPr>
                        </m:ctrlPr>
                      </m:dPr>
                      <m:e>
                        <m:r>
                          <a:rPr>
                            <a:latin typeface="Cambria Math" panose="02040503050406030204" pitchFamily="18" charset="0"/>
                          </a:rPr>
                          <m:t>𝑃𝑎</m:t>
                        </m:r>
                      </m:e>
                    </m:d>
                  </m:oMath>
                </a14:m>
                <a:endParaRPr dirty="0"/>
              </a:p>
              <a:p>
                <a:pPr lvl="2"/>
                <a14:m>
                  <m:oMath xmlns:m="http://schemas.openxmlformats.org/officeDocument/2006/math">
                    <m:d>
                      <m:dPr>
                        <m:begChr m:val="["/>
                        <m:endChr m:val="]"/>
                        <m:ctrlPr>
                          <a:rPr>
                            <a:latin typeface="Cambria Math" panose="02040503050406030204" pitchFamily="18" charset="0"/>
                          </a:rPr>
                        </m:ctrlPr>
                      </m:dPr>
                      <m:e>
                        <m:r>
                          <a:rPr>
                            <a:latin typeface="Cambria Math" panose="02040503050406030204" pitchFamily="18" charset="0"/>
                          </a:rPr>
                          <m:t>𝑘𝑔𝑓</m:t>
                        </m:r>
                        <m:r>
                          <a:rPr>
                            <a:latin typeface="Cambria Math" panose="02040503050406030204" pitchFamily="18" charset="0"/>
                          </a:rPr>
                          <m:t>/</m:t>
                        </m:r>
                        <m:r>
                          <a:rPr>
                            <a:latin typeface="Cambria Math" panose="02040503050406030204" pitchFamily="18" charset="0"/>
                          </a:rPr>
                          <m:t>𝑐</m:t>
                        </m:r>
                        <m:sSup>
                          <m:sSupPr>
                            <m:ctrlPr>
                              <a:rPr i="1">
                                <a:latin typeface="Cambria Math" panose="02040503050406030204" pitchFamily="18" charset="0"/>
                              </a:rPr>
                            </m:ctrlPr>
                          </m:sSupPr>
                          <m:e>
                            <m:r>
                              <a:rPr>
                                <a:latin typeface="Cambria Math" panose="02040503050406030204" pitchFamily="18" charset="0"/>
                              </a:rPr>
                              <m:t>𝑚</m:t>
                            </m:r>
                          </m:e>
                          <m:sup>
                            <m:r>
                              <a:rPr>
                                <a:latin typeface="Cambria Math" panose="02040503050406030204" pitchFamily="18" charset="0"/>
                              </a:rPr>
                              <m:t>2</m:t>
                            </m:r>
                          </m:sup>
                        </m:sSup>
                      </m:e>
                    </m:d>
                    <m:r>
                      <a:rPr>
                        <a:latin typeface="Cambria Math" panose="02040503050406030204" pitchFamily="18" charset="0"/>
                      </a:rPr>
                      <m:t>,</m:t>
                    </m:r>
                    <m:d>
                      <m:dPr>
                        <m:begChr m:val="["/>
                        <m:endChr m:val="]"/>
                        <m:ctrlPr>
                          <a:rPr i="1">
                            <a:latin typeface="Cambria Math" panose="02040503050406030204" pitchFamily="18" charset="0"/>
                          </a:rPr>
                        </m:ctrlPr>
                      </m:dPr>
                      <m:e>
                        <m:r>
                          <a:rPr>
                            <a:latin typeface="Cambria Math" panose="02040503050406030204" pitchFamily="18" charset="0"/>
                          </a:rPr>
                          <m:t>𝑚𝑚𝐴𝑔</m:t>
                        </m:r>
                      </m:e>
                    </m:d>
                    <m:r>
                      <a:rPr>
                        <a:latin typeface="Cambria Math" panose="02040503050406030204" pitchFamily="18" charset="0"/>
                      </a:rPr>
                      <m:t>,</m:t>
                    </m:r>
                    <m:d>
                      <m:dPr>
                        <m:begChr m:val="["/>
                        <m:endChr m:val="]"/>
                        <m:ctrlPr>
                          <a:rPr i="1">
                            <a:latin typeface="Cambria Math" panose="02040503050406030204" pitchFamily="18" charset="0"/>
                          </a:rPr>
                        </m:ctrlPr>
                      </m:dPr>
                      <m:e>
                        <m:r>
                          <a:rPr>
                            <a:latin typeface="Cambria Math" panose="02040503050406030204" pitchFamily="18" charset="0"/>
                          </a:rPr>
                          <m:t>𝑚𝑚𝐻𝑔</m:t>
                        </m:r>
                      </m:e>
                    </m:d>
                    <m:r>
                      <a:rPr>
                        <a:latin typeface="Cambria Math" panose="02040503050406030204" pitchFamily="18" charset="0"/>
                      </a:rPr>
                      <m:t>,</m:t>
                    </m:r>
                    <m:d>
                      <m:dPr>
                        <m:begChr m:val="["/>
                        <m:endChr m:val="]"/>
                        <m:ctrlPr>
                          <a:rPr i="1">
                            <a:latin typeface="Cambria Math" panose="02040503050406030204" pitchFamily="18" charset="0"/>
                          </a:rPr>
                        </m:ctrlPr>
                      </m:dPr>
                      <m:e>
                        <m:r>
                          <a:rPr>
                            <a:latin typeface="Cambria Math" panose="02040503050406030204" pitchFamily="18" charset="0"/>
                          </a:rPr>
                          <m:t>𝑏𝑎𝑟</m:t>
                        </m:r>
                      </m:e>
                    </m:d>
                  </m:oMath>
                </a14:m>
                <a:endParaRPr dirty="0"/>
              </a:p>
              <a:p>
                <a:pPr lvl="1"/>
                <a:endParaRPr lang="en-US" dirty="0"/>
              </a:p>
              <a:p>
                <a:pPr lvl="1"/>
                <a:r>
                  <a:rPr dirty="0"/>
                  <a:t>圧力の表し方</a:t>
                </a:r>
              </a:p>
              <a:p>
                <a:pPr lvl="2"/>
                <a:r>
                  <a:rPr dirty="0"/>
                  <a:t>絶対圧 : 絶対真空（完全真空）を基準として表した圧力</a:t>
                </a:r>
              </a:p>
              <a:p>
                <a:pPr lvl="2"/>
                <a:r>
                  <a:rPr dirty="0"/>
                  <a:t>ゲージ圧 : 周囲の圧力を基準として表し、通常大気圧が基準で </a:t>
                </a:r>
                <a14:m>
                  <m:oMath xmlns:m="http://schemas.openxmlformats.org/officeDocument/2006/math">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013</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10</m:t>
                        </m:r>
                      </m:e>
                      <m:sup>
                        <m:r>
                          <a:rPr>
                            <a:latin typeface="Cambria Math" panose="02040503050406030204" pitchFamily="18" charset="0"/>
                          </a:rPr>
                          <m:t>5</m:t>
                        </m:r>
                      </m:sup>
                    </m:sSup>
                  </m:oMath>
                </a14:m>
                <a:endParaRPr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96" t="-1577"/>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5</a:t>
            </a:fld>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圧力分布 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half" idx="1"/>
              </p:nvPr>
            </p:nvSpPr>
            <p:spPr/>
            <p:txBody>
              <a:bodyPr/>
              <a:lstStyle/>
              <a:p>
                <a:pPr lvl="0"/>
                <a:r>
                  <a:rPr lang="ja-JP" altLang="en-US" dirty="0"/>
                  <a:t>密度 </a:t>
                </a:r>
                <a14:m>
                  <m:oMath xmlns:m="http://schemas.openxmlformats.org/officeDocument/2006/math">
                    <m:r>
                      <a:rPr lang="ja-JP" altLang="en-US">
                        <a:latin typeface="Cambria Math" panose="02040503050406030204" pitchFamily="18" charset="0"/>
                      </a:rPr>
                      <m:t>𝜌</m:t>
                    </m:r>
                  </m:oMath>
                </a14:m>
                <a:r>
                  <a:rPr lang="ja-JP" altLang="en-US" dirty="0"/>
                  <a:t> の流体中に微小四面体 </a:t>
                </a:r>
                <a14:m>
                  <m:oMath xmlns:m="http://schemas.openxmlformats.org/officeDocument/2006/math">
                    <m:r>
                      <a:rPr lang="ja-JP" altLang="en-US">
                        <a:latin typeface="Cambria Math" panose="02040503050406030204" pitchFamily="18" charset="0"/>
                      </a:rPr>
                      <m:t>𝑂𝐴𝐵𝐶</m:t>
                    </m:r>
                  </m:oMath>
                </a14:m>
                <a:r>
                  <a:rPr lang="ja-JP" altLang="en-US" dirty="0"/>
                  <a:t> を考える</a:t>
                </a:r>
              </a:p>
              <a:p>
                <a:pPr lvl="1"/>
                <a:r>
                  <a:rPr lang="ja-JP" altLang="en-US" dirty="0"/>
                  <a:t>斜面 </a:t>
                </a:r>
                <a14:m>
                  <m:oMath xmlns:m="http://schemas.openxmlformats.org/officeDocument/2006/math">
                    <m:r>
                      <a:rPr lang="ja-JP" altLang="en-US">
                        <a:latin typeface="Cambria Math" panose="02040503050406030204" pitchFamily="18" charset="0"/>
                      </a:rPr>
                      <m:t>𝐴𝐵𝐶</m:t>
                    </m:r>
                  </m:oMath>
                </a14:m>
                <a:r>
                  <a:rPr lang="ja-JP" altLang="en-US" dirty="0"/>
                  <a:t> の法制が </a:t>
                </a:r>
                <a14:m>
                  <m:oMath xmlns:m="http://schemas.openxmlformats.org/officeDocument/2006/math">
                    <m:r>
                      <a:rPr lang="ja-JP" altLang="en-US">
                        <a:latin typeface="Cambria Math" panose="02040503050406030204" pitchFamily="18" charset="0"/>
                      </a:rPr>
                      <m:t>𝑥</m:t>
                    </m:r>
                    <m:r>
                      <a:rPr lang="en-US" altLang="ja-JP">
                        <a:latin typeface="Cambria Math" panose="02040503050406030204" pitchFamily="18" charset="0"/>
                      </a:rPr>
                      <m:t>,</m:t>
                    </m:r>
                    <m:r>
                      <a:rPr lang="ja-JP" altLang="en-US">
                        <a:latin typeface="Cambria Math" panose="02040503050406030204" pitchFamily="18" charset="0"/>
                      </a:rPr>
                      <m:t>𝑦</m:t>
                    </m:r>
                    <m:r>
                      <a:rPr lang="en-US" altLang="ja-JP">
                        <a:latin typeface="Cambria Math" panose="02040503050406030204" pitchFamily="18" charset="0"/>
                      </a:rPr>
                      <m:t>,</m:t>
                    </m:r>
                    <m:r>
                      <a:rPr lang="ja-JP" altLang="en-US">
                        <a:latin typeface="Cambria Math" panose="02040503050406030204" pitchFamily="18" charset="0"/>
                      </a:rPr>
                      <m:t>𝑧</m:t>
                    </m:r>
                  </m:oMath>
                </a14:m>
                <a:r>
                  <a:rPr lang="ja-JP" altLang="en-US" dirty="0"/>
                  <a:t> 軸となす角度を </a:t>
                </a:r>
                <a14:m>
                  <m:oMath xmlns:m="http://schemas.openxmlformats.org/officeDocument/2006/math">
                    <m:r>
                      <a:rPr lang="ja-JP" altLang="en-US">
                        <a:latin typeface="Cambria Math" panose="02040503050406030204" pitchFamily="18" charset="0"/>
                      </a:rPr>
                      <m:t>𝛼</m:t>
                    </m:r>
                    <m:r>
                      <a:rPr lang="en-US" altLang="ja-JP">
                        <a:latin typeface="Cambria Math" panose="02040503050406030204" pitchFamily="18" charset="0"/>
                      </a:rPr>
                      <m:t>,</m:t>
                    </m:r>
                    <m:r>
                      <a:rPr lang="ja-JP" altLang="en-US">
                        <a:latin typeface="Cambria Math" panose="02040503050406030204" pitchFamily="18" charset="0"/>
                      </a:rPr>
                      <m:t>𝛽</m:t>
                    </m:r>
                    <m:r>
                      <a:rPr lang="en-US" altLang="ja-JP">
                        <a:latin typeface="Cambria Math" panose="02040503050406030204" pitchFamily="18" charset="0"/>
                      </a:rPr>
                      <m:t>,</m:t>
                    </m:r>
                    <m:r>
                      <a:rPr lang="ja-JP" altLang="en-US">
                        <a:latin typeface="Cambria Math" panose="02040503050406030204" pitchFamily="18" charset="0"/>
                      </a:rPr>
                      <m:t>𝛾</m:t>
                    </m:r>
                  </m:oMath>
                </a14:m>
                <a:r>
                  <a:rPr lang="ja-JP" altLang="en-US" dirty="0"/>
                  <a:t>、</a:t>
                </a:r>
                <a14:m>
                  <m:oMath xmlns:m="http://schemas.openxmlformats.org/officeDocument/2006/math">
                    <m:r>
                      <a:rPr lang="ja-JP" altLang="en-US">
                        <a:latin typeface="Cambria Math" panose="02040503050406030204" pitchFamily="18" charset="0"/>
                      </a:rPr>
                      <m:t>△</m:t>
                    </m:r>
                    <m:r>
                      <a:rPr lang="ja-JP" altLang="en-US">
                        <a:latin typeface="Cambria Math" panose="02040503050406030204" pitchFamily="18" charset="0"/>
                      </a:rPr>
                      <m:t>𝐴𝐵𝐶</m:t>
                    </m:r>
                  </m:oMath>
                </a14:m>
                <a:r>
                  <a:rPr lang="ja-JP" altLang="en-US" dirty="0"/>
                  <a:t> の面積を </a:t>
                </a:r>
                <a14:m>
                  <m:oMath xmlns:m="http://schemas.openxmlformats.org/officeDocument/2006/math">
                    <m:r>
                      <a:rPr lang="ja-JP" altLang="en-US">
                        <a:latin typeface="Cambria Math" panose="02040503050406030204" pitchFamily="18" charset="0"/>
                      </a:rPr>
                      <m:t>𝑑𝐴</m:t>
                    </m:r>
                  </m:oMath>
                </a14:m>
                <a:r>
                  <a:rPr lang="ja-JP" altLang="en-US" dirty="0"/>
                  <a:t> とする</a:t>
                </a:r>
              </a:p>
              <a:p>
                <a:pPr marL="342900" lvl="1" indent="0">
                  <a:buNone/>
                </a:pPr>
                <a14:m>
                  <m:oMathPara xmlns:m="http://schemas.openxmlformats.org/officeDocument/2006/math">
                    <m:oMathParaPr>
                      <m:jc m:val="center"/>
                    </m:oMathParaPr>
                    <m:oMath xmlns:m="http://schemas.openxmlformats.org/officeDocument/2006/math">
                      <m:r>
                        <a:rPr lang="ja-JP" altLang="en-US">
                          <a:latin typeface="Cambria Math" panose="02040503050406030204" pitchFamily="18" charset="0"/>
                        </a:rPr>
                        <m:t>△</m:t>
                      </m:r>
                      <m:r>
                        <a:rPr lang="ja-JP" altLang="en-US">
                          <a:latin typeface="Cambria Math" panose="02040503050406030204" pitchFamily="18" charset="0"/>
                        </a:rPr>
                        <m:t>𝑂𝐵𝐶</m:t>
                      </m:r>
                      <m:r>
                        <a:rPr lang="en-US" altLang="ja-JP">
                          <a:latin typeface="Cambria Math" panose="02040503050406030204" pitchFamily="18" charset="0"/>
                        </a:rPr>
                        <m:t>=</m:t>
                      </m:r>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2</m:t>
                          </m:r>
                        </m:den>
                      </m:f>
                      <m:r>
                        <a:rPr lang="ar-AE">
                          <a:latin typeface="Cambria Math" panose="02040503050406030204" pitchFamily="18" charset="0"/>
                        </a:rPr>
                        <m:t>𝑑𝑦𝑑𝑧</m:t>
                      </m:r>
                      <m:r>
                        <a:rPr lang="ar-AE">
                          <a:latin typeface="Cambria Math" panose="02040503050406030204" pitchFamily="18" charset="0"/>
                        </a:rPr>
                        <m:t>=</m:t>
                      </m:r>
                      <m:r>
                        <a:rPr lang="ar-AE">
                          <a:latin typeface="Cambria Math" panose="02040503050406030204" pitchFamily="18" charset="0"/>
                        </a:rPr>
                        <m:t>𝑑𝐴</m:t>
                      </m:r>
                      <m:r>
                        <m:rPr>
                          <m:sty m:val="p"/>
                        </m:rPr>
                        <a:rPr lang="en-US">
                          <a:latin typeface="Cambria Math" panose="02040503050406030204" pitchFamily="18" charset="0"/>
                        </a:rPr>
                        <m:t>cos</m:t>
                      </m:r>
                      <m:r>
                        <a:rPr lang="en-US">
                          <a:latin typeface="Cambria Math" panose="02040503050406030204" pitchFamily="18" charset="0"/>
                        </a:rPr>
                        <m:t>𝛼</m:t>
                      </m:r>
                    </m:oMath>
                  </m:oMathPara>
                </a14:m>
                <a:endParaRPr lang="en-US" dirty="0">
                  <a:latin typeface="Cambria Math" panose="02040503050406030204" pitchFamily="18" charset="0"/>
                </a:endParaRPr>
              </a:p>
              <a:p>
                <a:pPr marL="342900" lvl="1"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m:t>
                      </m:r>
                      <m:r>
                        <a:rPr lang="en-US">
                          <a:latin typeface="Cambria Math" panose="02040503050406030204" pitchFamily="18" charset="0"/>
                        </a:rPr>
                        <m:t>𝑂𝐴𝐶</m:t>
                      </m:r>
                      <m:r>
                        <a:rPr lang="en-US">
                          <a:latin typeface="Cambria Math" panose="02040503050406030204" pitchFamily="18" charset="0"/>
                        </a:rPr>
                        <m:t>=</m:t>
                      </m:r>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2</m:t>
                          </m:r>
                        </m:den>
                      </m:f>
                      <m:r>
                        <a:rPr lang="ar-AE">
                          <a:latin typeface="Cambria Math" panose="02040503050406030204" pitchFamily="18" charset="0"/>
                        </a:rPr>
                        <m:t>𝑑𝑥𝑑𝑧</m:t>
                      </m:r>
                      <m:r>
                        <a:rPr lang="ar-AE">
                          <a:latin typeface="Cambria Math" panose="02040503050406030204" pitchFamily="18" charset="0"/>
                        </a:rPr>
                        <m:t>=</m:t>
                      </m:r>
                      <m:r>
                        <a:rPr lang="ar-AE">
                          <a:latin typeface="Cambria Math" panose="02040503050406030204" pitchFamily="18" charset="0"/>
                        </a:rPr>
                        <m:t>𝑑𝐴</m:t>
                      </m:r>
                      <m:r>
                        <m:rPr>
                          <m:sty m:val="p"/>
                        </m:rPr>
                        <a:rPr lang="en-US">
                          <a:latin typeface="Cambria Math" panose="02040503050406030204" pitchFamily="18" charset="0"/>
                        </a:rPr>
                        <m:t>cos</m:t>
                      </m:r>
                      <m:r>
                        <a:rPr lang="en-US">
                          <a:latin typeface="Cambria Math" panose="02040503050406030204" pitchFamily="18" charset="0"/>
                        </a:rPr>
                        <m:t>𝛽</m:t>
                      </m:r>
                    </m:oMath>
                  </m:oMathPara>
                </a14:m>
                <a:endParaRPr lang="en-US" dirty="0"/>
              </a:p>
              <a:p>
                <a:pPr marL="342900" lvl="1"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m:t>
                      </m:r>
                      <m:r>
                        <a:rPr lang="en-US">
                          <a:latin typeface="Cambria Math" panose="02040503050406030204" pitchFamily="18" charset="0"/>
                        </a:rPr>
                        <m:t>𝑂𝐴𝐵</m:t>
                      </m:r>
                      <m:r>
                        <a:rPr lang="en-US">
                          <a:latin typeface="Cambria Math" panose="02040503050406030204" pitchFamily="18" charset="0"/>
                        </a:rPr>
                        <m:t>=</m:t>
                      </m:r>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2</m:t>
                          </m:r>
                        </m:den>
                      </m:f>
                      <m:r>
                        <a:rPr lang="ar-AE">
                          <a:latin typeface="Cambria Math" panose="02040503050406030204" pitchFamily="18" charset="0"/>
                        </a:rPr>
                        <m:t>𝑑𝑥𝑑𝑦</m:t>
                      </m:r>
                      <m:r>
                        <a:rPr lang="ar-AE">
                          <a:latin typeface="Cambria Math" panose="02040503050406030204" pitchFamily="18" charset="0"/>
                        </a:rPr>
                        <m:t>=</m:t>
                      </m:r>
                      <m:r>
                        <a:rPr lang="ar-AE">
                          <a:latin typeface="Cambria Math" panose="02040503050406030204" pitchFamily="18" charset="0"/>
                        </a:rPr>
                        <m:t>𝑑𝐴</m:t>
                      </m:r>
                      <m:r>
                        <m:rPr>
                          <m:sty m:val="p"/>
                        </m:rPr>
                        <a:rPr lang="en-US">
                          <a:latin typeface="Cambria Math" panose="02040503050406030204" pitchFamily="18" charset="0"/>
                        </a:rPr>
                        <m:t>cos</m:t>
                      </m:r>
                      <m:r>
                        <a:rPr lang="en-US">
                          <a:latin typeface="Cambria Math" panose="02040503050406030204" pitchFamily="18" charset="0"/>
                        </a:rPr>
                        <m:t>𝛾</m:t>
                      </m:r>
                    </m:oMath>
                  </m:oMathPara>
                </a14:m>
                <a:endParaRPr lang="en-US" dirty="0"/>
              </a:p>
              <a:p>
                <a:pPr lvl="1"/>
                <a14:m>
                  <m:oMath xmlns:m="http://schemas.openxmlformats.org/officeDocument/2006/math">
                    <m:r>
                      <a:rPr lang="en-US">
                        <a:latin typeface="Cambria Math" panose="02040503050406030204" pitchFamily="18" charset="0"/>
                      </a:rPr>
                      <m:t>𝑥</m:t>
                    </m:r>
                    <m:r>
                      <a:rPr lang="en-US">
                        <a:latin typeface="Cambria Math" panose="02040503050406030204" pitchFamily="18" charset="0"/>
                      </a:rPr>
                      <m:t>,</m:t>
                    </m:r>
                    <m:r>
                      <a:rPr lang="en-US">
                        <a:latin typeface="Cambria Math" panose="02040503050406030204" pitchFamily="18" charset="0"/>
                      </a:rPr>
                      <m:t>𝑦</m:t>
                    </m:r>
                  </m:oMath>
                </a14:m>
                <a:r>
                  <a:rPr lang="en-US" dirty="0"/>
                  <a:t> </a:t>
                </a:r>
                <a:r>
                  <a:rPr lang="ja-JP" altLang="en-US" dirty="0"/>
                  <a:t>方向の力のつり合いより</a:t>
                </a:r>
              </a:p>
              <a:p>
                <a:pPr marL="342900" lvl="1" indent="0">
                  <a:buNone/>
                </a:pPr>
                <a14:m>
                  <m:oMathPara xmlns:m="http://schemas.openxmlformats.org/officeDocument/2006/math">
                    <m:oMathParaPr>
                      <m:jc m:val="center"/>
                    </m:oMathParaPr>
                    <m:oMath xmlns:m="http://schemas.openxmlformats.org/officeDocument/2006/math">
                      <m:sSub>
                        <m:sSubPr>
                          <m:ctrlPr>
                            <a:rPr lang="ar-AE">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𝑥</m:t>
                          </m:r>
                        </m:sub>
                      </m:sSub>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2</m:t>
                          </m:r>
                        </m:den>
                      </m:f>
                      <m:r>
                        <a:rPr lang="ar-AE">
                          <a:latin typeface="Cambria Math" panose="02040503050406030204" pitchFamily="18" charset="0"/>
                        </a:rPr>
                        <m:t>𝑑𝑦𝑑𝑧</m:t>
                      </m:r>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𝑛</m:t>
                          </m:r>
                        </m:sub>
                      </m:sSub>
                      <m:r>
                        <a:rPr lang="ar-AE">
                          <a:latin typeface="Cambria Math" panose="02040503050406030204" pitchFamily="18" charset="0"/>
                        </a:rPr>
                        <m:t>𝑑𝐴</m:t>
                      </m:r>
                      <m:r>
                        <m:rPr>
                          <m:sty m:val="p"/>
                        </m:rPr>
                        <a:rPr lang="en-US">
                          <a:latin typeface="Cambria Math" panose="02040503050406030204" pitchFamily="18" charset="0"/>
                        </a:rPr>
                        <m:t>cos</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0</m:t>
                      </m:r>
                      <m:r>
                        <a:rPr lang="en-US">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𝑥</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𝑛</m:t>
                          </m:r>
                        </m:sub>
                      </m:sSub>
                    </m:oMath>
                  </m:oMathPara>
                </a14:m>
                <a:endParaRPr lang="ar-AE" dirty="0"/>
              </a:p>
              <a:p>
                <a:pPr marL="342900" lvl="1" indent="0">
                  <a:buNone/>
                </a:pPr>
                <a14:m>
                  <m:oMathPara xmlns:m="http://schemas.openxmlformats.org/officeDocument/2006/math">
                    <m:oMathParaPr>
                      <m:jc m:val="center"/>
                    </m:oMathParaPr>
                    <m:oMath xmlns:m="http://schemas.openxmlformats.org/officeDocument/2006/math">
                      <m:sSub>
                        <m:sSubPr>
                          <m:ctrlPr>
                            <a:rPr lang="ar-AE">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𝑥</m:t>
                          </m:r>
                        </m:sub>
                      </m:sSub>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2</m:t>
                          </m:r>
                        </m:den>
                      </m:f>
                      <m:r>
                        <a:rPr lang="ar-AE">
                          <a:latin typeface="Cambria Math" panose="02040503050406030204" pitchFamily="18" charset="0"/>
                        </a:rPr>
                        <m:t>𝑑𝑥𝑑𝑧</m:t>
                      </m:r>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𝑛</m:t>
                          </m:r>
                        </m:sub>
                      </m:sSub>
                      <m:r>
                        <a:rPr lang="ar-AE">
                          <a:latin typeface="Cambria Math" panose="02040503050406030204" pitchFamily="18" charset="0"/>
                        </a:rPr>
                        <m:t>𝑑𝐴</m:t>
                      </m:r>
                      <m:r>
                        <m:rPr>
                          <m:sty m:val="p"/>
                        </m:rPr>
                        <a:rPr lang="en-US">
                          <a:latin typeface="Cambria Math" panose="02040503050406030204" pitchFamily="18" charset="0"/>
                        </a:rPr>
                        <m:t>cos</m:t>
                      </m:r>
                      <m:r>
                        <a:rPr lang="en-US">
                          <a:latin typeface="Cambria Math" panose="02040503050406030204" pitchFamily="18" charset="0"/>
                        </a:rPr>
                        <m:t>𝛽</m:t>
                      </m:r>
                      <m:r>
                        <a:rPr lang="en-US">
                          <a:latin typeface="Cambria Math" panose="02040503050406030204" pitchFamily="18" charset="0"/>
                        </a:rPr>
                        <m:t>=</m:t>
                      </m:r>
                      <m:r>
                        <a:rPr lang="en-US">
                          <a:latin typeface="Cambria Math" panose="02040503050406030204" pitchFamily="18" charset="0"/>
                        </a:rPr>
                        <m:t>0</m:t>
                      </m:r>
                      <m:r>
                        <a:rPr lang="en-US">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𝑦</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𝑛</m:t>
                          </m:r>
                        </m:sub>
                      </m:sSub>
                    </m:oMath>
                  </m:oMathPara>
                </a14:m>
                <a:endParaRPr lang="ar-AE" dirty="0"/>
              </a:p>
              <a:p>
                <a:pPr lvl="1"/>
                <a14:m>
                  <m:oMath xmlns:m="http://schemas.openxmlformats.org/officeDocument/2006/math">
                    <m:r>
                      <a:rPr lang="ar-AE">
                        <a:latin typeface="Cambria Math" panose="02040503050406030204" pitchFamily="18" charset="0"/>
                      </a:rPr>
                      <m:t>𝑧</m:t>
                    </m:r>
                  </m:oMath>
                </a14:m>
                <a:r>
                  <a:rPr lang="ar-AE" dirty="0"/>
                  <a:t> </a:t>
                </a:r>
                <a:r>
                  <a:rPr lang="ja-JP" altLang="en-US" dirty="0"/>
                  <a:t>方向は流体の自重を考慮する</a:t>
                </a:r>
              </a:p>
              <a:p>
                <a:pPr marL="342900" lvl="1" indent="0">
                  <a:buNone/>
                </a:pPr>
                <a14:m>
                  <m:oMathPara xmlns:m="http://schemas.openxmlformats.org/officeDocument/2006/math">
                    <m:oMathParaPr>
                      <m:jc m:val="center"/>
                    </m:oMathParaPr>
                    <m:oMath xmlns:m="http://schemas.openxmlformats.org/officeDocument/2006/math">
                      <m:sSub>
                        <m:sSubPr>
                          <m:ctrlPr>
                            <a:rPr lang="ar-AE">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𝑥</m:t>
                          </m:r>
                        </m:sub>
                      </m:sSub>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2</m:t>
                          </m:r>
                        </m:den>
                      </m:f>
                      <m:r>
                        <a:rPr lang="ar-AE">
                          <a:latin typeface="Cambria Math" panose="02040503050406030204" pitchFamily="18" charset="0"/>
                        </a:rPr>
                        <m:t>𝑑𝑥𝑑𝑦</m:t>
                      </m:r>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𝑛</m:t>
                          </m:r>
                        </m:sub>
                      </m:sSub>
                      <m:r>
                        <a:rPr lang="ar-AE">
                          <a:latin typeface="Cambria Math" panose="02040503050406030204" pitchFamily="18" charset="0"/>
                        </a:rPr>
                        <m:t>𝑑𝐴</m:t>
                      </m:r>
                      <m:r>
                        <m:rPr>
                          <m:sty m:val="p"/>
                        </m:rPr>
                        <a:rPr lang="en-US">
                          <a:latin typeface="Cambria Math" panose="02040503050406030204" pitchFamily="18" charset="0"/>
                        </a:rPr>
                        <m:t>cos</m:t>
                      </m:r>
                      <m:r>
                        <a:rPr lang="en-US">
                          <a:latin typeface="Cambria Math" panose="02040503050406030204" pitchFamily="18" charset="0"/>
                        </a:rPr>
                        <m:t>𝛾</m:t>
                      </m:r>
                      <m:r>
                        <a:rPr lang="en-US">
                          <a:latin typeface="Cambria Math" panose="02040503050406030204" pitchFamily="18" charset="0"/>
                        </a:rPr>
                        <m:t>−</m:t>
                      </m:r>
                      <m:r>
                        <a:rPr lang="en-US">
                          <a:latin typeface="Cambria Math" panose="02040503050406030204" pitchFamily="18" charset="0"/>
                        </a:rPr>
                        <m:t>𝜌</m:t>
                      </m:r>
                      <m:r>
                        <a:rPr lang="en-US">
                          <a:latin typeface="Cambria Math" panose="02040503050406030204" pitchFamily="18" charset="0"/>
                        </a:rPr>
                        <m:t>𝑔</m:t>
                      </m:r>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6</m:t>
                          </m:r>
                        </m:den>
                      </m:f>
                      <m:r>
                        <a:rPr lang="ar-AE">
                          <a:latin typeface="Cambria Math" panose="02040503050406030204" pitchFamily="18" charset="0"/>
                        </a:rPr>
                        <m:t>𝑑𝑥𝑑𝑦𝑑𝑧</m:t>
                      </m:r>
                      <m:r>
                        <a:rPr lang="ar-AE">
                          <a:latin typeface="Cambria Math" panose="02040503050406030204" pitchFamily="18" charset="0"/>
                        </a:rPr>
                        <m:t>=</m:t>
                      </m:r>
                      <m:r>
                        <a:rPr lang="ar-AE">
                          <a:latin typeface="Cambria Math" panose="02040503050406030204" pitchFamily="18" charset="0"/>
                        </a:rPr>
                        <m:t>0</m:t>
                      </m:r>
                    </m:oMath>
                  </m:oMathPara>
                </a14:m>
                <a:endParaRPr lang="ar-AE" dirty="0">
                  <a:latin typeface="Cambria Math" panose="02040503050406030204" pitchFamily="18" charset="0"/>
                </a:endParaRPr>
              </a:p>
              <a:p>
                <a:pPr marL="342900" lvl="1" indent="0">
                  <a:buNone/>
                </a:pPr>
                <a14:m>
                  <m:oMathPara xmlns:m="http://schemas.openxmlformats.org/officeDocument/2006/math">
                    <m:oMathParaPr>
                      <m:jc m:val="center"/>
                    </m:oMathParaPr>
                    <m:oMath xmlns:m="http://schemas.openxmlformats.org/officeDocument/2006/math">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𝑧</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𝑛</m:t>
                          </m:r>
                        </m:sub>
                      </m:sSub>
                      <m:r>
                        <a:rPr lang="ar-AE">
                          <a:latin typeface="Cambria Math" panose="02040503050406030204" pitchFamily="18" charset="0"/>
                        </a:rPr>
                        <m:t>+</m:t>
                      </m:r>
                      <m:r>
                        <a:rPr lang="ar-AE">
                          <a:latin typeface="Cambria Math" panose="02040503050406030204" pitchFamily="18" charset="0"/>
                        </a:rPr>
                        <m:t>𝜌</m:t>
                      </m:r>
                      <m:r>
                        <a:rPr lang="ar-AE">
                          <a:latin typeface="Cambria Math" panose="02040503050406030204" pitchFamily="18" charset="0"/>
                        </a:rPr>
                        <m:t>𝑔</m:t>
                      </m:r>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3</m:t>
                          </m:r>
                        </m:den>
                      </m:f>
                      <m:r>
                        <a:rPr lang="ar-AE">
                          <a:latin typeface="Cambria Math" panose="02040503050406030204" pitchFamily="18" charset="0"/>
                        </a:rPr>
                        <m:t>𝑑𝑧</m:t>
                      </m:r>
                    </m:oMath>
                  </m:oMathPara>
                </a14:m>
                <a:endParaRPr lang="ar-AE" dirty="0"/>
              </a:p>
              <a:p>
                <a:pPr lvl="1"/>
                <a14:m>
                  <m:oMath xmlns:m="http://schemas.openxmlformats.org/officeDocument/2006/math">
                    <m:r>
                      <a:rPr lang="ar-AE">
                        <a:latin typeface="Cambria Math" panose="02040503050406030204" pitchFamily="18" charset="0"/>
                      </a:rPr>
                      <m:t>𝑑𝑧</m:t>
                    </m:r>
                    <m:r>
                      <a:rPr lang="ar-AE">
                        <a:latin typeface="Cambria Math" panose="02040503050406030204" pitchFamily="18" charset="0"/>
                      </a:rPr>
                      <m:t>→</m:t>
                    </m:r>
                    <m:r>
                      <a:rPr lang="ar-AE">
                        <a:latin typeface="Cambria Math" panose="02040503050406030204" pitchFamily="18" charset="0"/>
                      </a:rPr>
                      <m:t>0</m:t>
                    </m:r>
                  </m:oMath>
                </a14:m>
                <a:r>
                  <a:rPr lang="ar-AE" dirty="0"/>
                  <a:t> </a:t>
                </a:r>
                <a:r>
                  <a:rPr lang="ja-JP" altLang="en-US" dirty="0"/>
                  <a:t>では </a:t>
                </a:r>
                <a14:m>
                  <m:oMath xmlns:m="http://schemas.openxmlformats.org/officeDocument/2006/math">
                    <m:sSub>
                      <m:sSubPr>
                        <m:ctrlPr>
                          <a:rPr lang="ar-AE">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𝑧</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𝑛</m:t>
                        </m:r>
                      </m:sub>
                    </m:sSub>
                  </m:oMath>
                </a14:m>
                <a:r>
                  <a:rPr lang="ar-AE" dirty="0"/>
                  <a:t> </a:t>
                </a:r>
                <a:r>
                  <a:rPr lang="ja-JP" altLang="en-US" dirty="0"/>
                  <a:t>より </a:t>
                </a:r>
                <a:endParaRPr lang="en-US" altLang="ja-JP" dirty="0"/>
              </a:p>
              <a:p>
                <a:pPr marL="342900" lvl="1" indent="0">
                  <a:buNone/>
                </a:pPr>
                <a14:m>
                  <m:oMathPara xmlns:m="http://schemas.openxmlformats.org/officeDocument/2006/math">
                    <m:oMathParaPr>
                      <m:jc m:val="centerGroup"/>
                    </m:oMathParaPr>
                    <m:oMath xmlns:m="http://schemas.openxmlformats.org/officeDocument/2006/math">
                      <m:sSub>
                        <m:sSubPr>
                          <m:ctrlPr>
                            <a:rPr lang="ar-AE">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𝑥</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𝑦</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𝑧</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𝑛</m:t>
                          </m:r>
                        </m:sub>
                      </m:sSub>
                    </m:oMath>
                  </m:oMathPara>
                </a14:m>
                <a:endParaRPr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half" idx="1"/>
              </p:nvPr>
            </p:nvSpPr>
            <p:spPr>
              <a:blipFill>
                <a:blip r:embed="rId2"/>
                <a:stretch>
                  <a:fillRect l="-1676" t="-1735" r="-894"/>
                </a:stretch>
              </a:blipFill>
            </p:spPr>
            <p:txBody>
              <a:bodyPr/>
              <a:lstStyle/>
              <a:p>
                <a:r>
                  <a:rPr lang="ja-JP" altLang="en-US">
                    <a:noFill/>
                  </a:rPr>
                  <a:t> </a:t>
                </a:r>
              </a:p>
            </p:txBody>
          </p:sp>
        </mc:Fallback>
      </mc:AlternateContent>
      <p:pic>
        <p:nvPicPr>
          <p:cNvPr id="4" name="Picture 1" descr="Basics_of_Fluid_Mechanics/images/2-1.png"/>
          <p:cNvPicPr>
            <a:picLocks noGrp="1" noChangeAspect="1"/>
          </p:cNvPicPr>
          <p:nvPr/>
        </p:nvPicPr>
        <p:blipFill>
          <a:blip r:embed="rId3"/>
          <a:stretch>
            <a:fillRect/>
          </a:stretch>
        </p:blipFill>
        <p:spPr bwMode="auto">
          <a:xfrm>
            <a:off x="5753100" y="914400"/>
            <a:ext cx="3225800" cy="3352800"/>
          </a:xfrm>
          <a:prstGeom prst="rect">
            <a:avLst/>
          </a:prstGeom>
          <a:noFill/>
          <a:ln w="9525">
            <a:noFill/>
            <a:headEnd/>
            <a:tailEnd/>
          </a:ln>
        </p:spPr>
      </p:pic>
      <p:sp>
        <p:nvSpPr>
          <p:cNvPr id="5" name="TextBox 3"/>
          <p:cNvSpPr txBox="1"/>
          <p:nvPr/>
        </p:nvSpPr>
        <p:spPr>
          <a:xfrm>
            <a:off x="5727700" y="4267200"/>
            <a:ext cx="3263900" cy="508000"/>
          </a:xfrm>
          <a:prstGeom prst="rect">
            <a:avLst/>
          </a:prstGeom>
          <a:noFill/>
        </p:spPr>
        <p:txBody>
          <a:bodyPr/>
          <a:lstStyle/>
          <a:p>
            <a:pPr marL="0" lvl="0" indent="0" algn="ctr">
              <a:buNone/>
            </a:pPr>
            <a:r>
              <a:t>2-1</a:t>
            </a:r>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圧力分布 2</a:t>
            </a:r>
          </a:p>
        </p:txBody>
      </p:sp>
      <p:sp>
        <p:nvSpPr>
          <p:cNvPr id="3" name="コンテンツ プレースホルダー 2"/>
          <p:cNvSpPr>
            <a:spLocks noGrp="1"/>
          </p:cNvSpPr>
          <p:nvPr>
            <p:ph sz="half" idx="1"/>
          </p:nvPr>
        </p:nvSpPr>
        <p:spPr/>
        <p:txBody>
          <a:bodyPr/>
          <a:lstStyle/>
          <a:p>
            <a:pPr marL="342900" lvl="0" indent="-342900">
              <a:buAutoNum type="arabicPeriod"/>
            </a:pPr>
            <a:r>
              <a:t>圧力分布</a:t>
            </a:r>
          </a:p>
          <a:p>
            <a:pPr lvl="0"/>
            <a:r>
              <a:t>有限体積の流体に作用する外力</a:t>
            </a:r>
          </a:p>
          <a:p>
            <a:pPr lvl="1"/>
            <a:r>
              <a:t>表面力 : 流体部分の表面に働く外力</a:t>
            </a:r>
          </a:p>
          <a:p>
            <a:pPr lvl="1"/>
            <a:r>
              <a:t>体積力 : 重力や電磁気力などの流体の実質部分に直接作用する外力</a:t>
            </a:r>
          </a:p>
          <a:p>
            <a:pPr lvl="0"/>
            <a:r>
              <a:t>流体中に一辺が </a:t>
            </a:r>
            <a14:m xmlns:a14="http://schemas.microsoft.com/office/drawing/2010/main">
              <m:oMath xmlns:m="http://schemas.openxmlformats.org/officeDocument/2006/math">
                <m:r>
                  <a:rPr>
                    <a:latin typeface="Cambria Math" panose="02040503050406030204" pitchFamily="18" charset="0"/>
                  </a:rPr>
                  <m:t>𝑑𝑥</m:t>
                </m:r>
                <m:r>
                  <a:rPr>
                    <a:latin typeface="Cambria Math" panose="02040503050406030204" pitchFamily="18" charset="0"/>
                  </a:rPr>
                  <m:t>,</m:t>
                </m:r>
                <m:r>
                  <a:rPr>
                    <a:latin typeface="Cambria Math" panose="02040503050406030204" pitchFamily="18" charset="0"/>
                  </a:rPr>
                  <m:t>𝑑𝑦</m:t>
                </m:r>
                <m:r>
                  <a:rPr>
                    <a:latin typeface="Cambria Math" panose="02040503050406030204" pitchFamily="18" charset="0"/>
                  </a:rPr>
                  <m:t>,</m:t>
                </m:r>
                <m:r>
                  <a:rPr>
                    <a:latin typeface="Cambria Math" panose="02040503050406030204" pitchFamily="18" charset="0"/>
                  </a:rPr>
                  <m:t>𝑑𝑧</m:t>
                </m:r>
              </m:oMath>
            </a14:m>
            <a:r>
              <a:t> の微小直六面体の要素を考える</a:t>
            </a:r>
          </a:p>
        </p:txBody>
      </p:sp>
      <p:pic>
        <p:nvPicPr>
          <p:cNvPr id="4" name="Picture 1" descr="Basics_of_Fluid_Mechanics/images/2-2.png"/>
          <p:cNvPicPr>
            <a:picLocks noGrp="1" noChangeAspect="1"/>
          </p:cNvPicPr>
          <p:nvPr/>
        </p:nvPicPr>
        <p:blipFill>
          <a:blip r:embed="rId2"/>
          <a:stretch>
            <a:fillRect/>
          </a:stretch>
        </p:blipFill>
        <p:spPr bwMode="auto">
          <a:xfrm>
            <a:off x="5727700" y="1016000"/>
            <a:ext cx="3263900" cy="3149600"/>
          </a:xfrm>
          <a:prstGeom prst="rect">
            <a:avLst/>
          </a:prstGeom>
          <a:noFill/>
          <a:ln w="9525">
            <a:noFill/>
            <a:headEnd/>
            <a:tailEnd/>
          </a:ln>
        </p:spPr>
      </p:pic>
      <p:sp>
        <p:nvSpPr>
          <p:cNvPr id="5" name="TextBox 3"/>
          <p:cNvSpPr txBox="1"/>
          <p:nvPr/>
        </p:nvSpPr>
        <p:spPr>
          <a:xfrm>
            <a:off x="5727700" y="4267200"/>
            <a:ext cx="3263900" cy="508000"/>
          </a:xfrm>
          <a:prstGeom prst="rect">
            <a:avLst/>
          </a:prstGeom>
          <a:noFill/>
        </p:spPr>
        <p:txBody>
          <a:bodyPr/>
          <a:lstStyle/>
          <a:p>
            <a:pPr marL="0" lvl="0" indent="0" algn="ctr">
              <a:buNone/>
            </a:pPr>
            <a:r>
              <a:t>2-2</a:t>
            </a:r>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7</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圧力分布 3</a:t>
            </a:r>
          </a:p>
        </p:txBody>
      </p:sp>
      <p:sp>
        <p:nvSpPr>
          <p:cNvPr id="3" name="コンテンツ プレースホルダー 2"/>
          <p:cNvSpPr>
            <a:spLocks noGrp="1"/>
          </p:cNvSpPr>
          <p:nvPr>
            <p:ph idx="1"/>
          </p:nvPr>
        </p:nvSpPr>
        <p:spPr/>
        <p:txBody>
          <a:bodyPr/>
          <a:lstStyle/>
          <a:p>
            <a:pPr lvl="0"/>
            <a:r>
              <a:t>これに働く単位質量当たりの体積力 </a:t>
            </a:r>
            <a14:m xmlns:a14="http://schemas.microsoft.com/office/drawing/2010/main">
              <m:oMath xmlns:m="http://schemas.openxmlformats.org/officeDocument/2006/math">
                <m:r>
                  <a:rPr>
                    <a:latin typeface="Cambria Math" panose="02040503050406030204" pitchFamily="18" charset="0"/>
                  </a:rPr>
                  <m:t>𝐹</m:t>
                </m:r>
                <m:r>
                  <a:rPr>
                    <a:latin typeface="Cambria Math" panose="02040503050406030204" pitchFamily="18" charset="0"/>
                  </a:rPr>
                  <m:t>=</m:t>
                </m:r>
                <m:r>
                  <a:rPr>
                    <a:latin typeface="Cambria Math" panose="02040503050406030204" pitchFamily="18" charset="0"/>
                  </a:rPr>
                  <m:t>𝑖𝑋</m:t>
                </m:r>
                <m:r>
                  <a:rPr>
                    <a:latin typeface="Cambria Math" panose="02040503050406030204" pitchFamily="18" charset="0"/>
                  </a:rPr>
                  <m:t>+</m:t>
                </m:r>
                <m:r>
                  <a:rPr>
                    <a:latin typeface="Cambria Math" panose="02040503050406030204" pitchFamily="18" charset="0"/>
                  </a:rPr>
                  <m:t>𝑗𝑌</m:t>
                </m:r>
                <m:r>
                  <a:rPr>
                    <a:latin typeface="Cambria Math" panose="02040503050406030204" pitchFamily="18" charset="0"/>
                  </a:rPr>
                  <m:t>+</m:t>
                </m:r>
                <m:r>
                  <a:rPr>
                    <a:latin typeface="Cambria Math" panose="02040503050406030204" pitchFamily="18" charset="0"/>
                  </a:rPr>
                  <m:t>𝑘𝑋</m:t>
                </m:r>
              </m:oMath>
            </a14:m>
            <a:r>
              <a:t> とする</a:t>
            </a:r>
          </a:p>
          <a:p>
            <a:pPr lvl="1"/>
            <a14:m xmlns:a14="http://schemas.microsoft.com/office/drawing/2010/main">
              <m:oMath xmlns:m="http://schemas.openxmlformats.org/officeDocument/2006/math">
                <m:r>
                  <a:rPr>
                    <a:latin typeface="Cambria Math" panose="02040503050406030204" pitchFamily="18" charset="0"/>
                  </a:rPr>
                  <m:t>𝑥</m:t>
                </m:r>
              </m:oMath>
            </a14:m>
            <a:r>
              <a:t> 方向の力のつり合いは</a:t>
            </a:r>
          </a:p>
          <a:p>
            <a:pPr lvl="1"/>
            <a14:m xmlns:a14="http://schemas.microsoft.com/office/drawing/2010/main">
              <m:oMath xmlns:m="http://schemas.openxmlformats.org/officeDocument/2006/math">
                <m:r>
                  <a:rPr>
                    <a:latin typeface="Cambria Math" panose="02040503050406030204" pitchFamily="18" charset="0"/>
                  </a:rPr>
                  <m:t>𝑝𝑑𝑦𝑑𝑧</m:t>
                </m:r>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𝑝</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m:t>
                        </m:r>
                        <m:r>
                          <a:rPr>
                            <a:latin typeface="Cambria Math" panose="02040503050406030204" pitchFamily="18" charset="0"/>
                          </a:rPr>
                          <m:t>𝑝</m:t>
                        </m:r>
                      </m:num>
                      <m:den>
                        <m:r>
                          <a:rPr>
                            <a:latin typeface="Cambria Math" panose="02040503050406030204" pitchFamily="18" charset="0"/>
                          </a:rPr>
                          <m:t>∂</m:t>
                        </m:r>
                        <m:r>
                          <a:rPr>
                            <a:latin typeface="Cambria Math" panose="02040503050406030204" pitchFamily="18" charset="0"/>
                          </a:rPr>
                          <m:t>𝑥</m:t>
                        </m:r>
                      </m:den>
                    </m:f>
                    <m:r>
                      <a:rPr>
                        <a:latin typeface="Cambria Math" panose="02040503050406030204" pitchFamily="18" charset="0"/>
                      </a:rPr>
                      <m:t>𝑑𝑥</m:t>
                    </m:r>
                  </m:e>
                </m:d>
                <m:r>
                  <a:rPr>
                    <a:latin typeface="Cambria Math" panose="02040503050406030204" pitchFamily="18" charset="0"/>
                  </a:rPr>
                  <m:t>𝑑𝑦𝑑𝑧</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𝑑𝑥𝑑𝑦𝑑𝑧𝑋</m:t>
                </m:r>
                <m:r>
                  <a:rPr>
                    <a:latin typeface="Cambria Math" panose="02040503050406030204" pitchFamily="18" charset="0"/>
                  </a:rPr>
                  <m:t>=</m:t>
                </m:r>
                <m:r>
                  <a:rPr>
                    <a:latin typeface="Cambria Math" panose="02040503050406030204" pitchFamily="18" charset="0"/>
                  </a:rPr>
                  <m:t>0</m:t>
                </m:r>
              </m:oMath>
            </a14:m>
            <a:endParaRPr/>
          </a:p>
          <a:p>
            <a:pPr lvl="1"/>
            <a:r>
              <a:t>これより以下の関係を得る</a:t>
            </a:r>
          </a:p>
          <a:p>
            <a:pPr lvl="1"/>
            <a14:m xmlns:a14="http://schemas.microsoft.com/office/drawing/2010/main">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m:t>
                    </m:r>
                    <m:r>
                      <a:rPr>
                        <a:latin typeface="Cambria Math" panose="02040503050406030204" pitchFamily="18" charset="0"/>
                      </a:rPr>
                      <m:t>𝑝</m:t>
                    </m:r>
                  </m:num>
                  <m:den>
                    <m:r>
                      <a:rPr>
                        <a:latin typeface="Cambria Math" panose="02040503050406030204" pitchFamily="18" charset="0"/>
                      </a:rPr>
                      <m:t>∂</m:t>
                    </m:r>
                    <m:r>
                      <a:rPr>
                        <a:latin typeface="Cambria Math" panose="02040503050406030204" pitchFamily="18" charset="0"/>
                      </a:rPr>
                      <m:t>𝑥</m:t>
                    </m:r>
                  </m:den>
                </m:f>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𝑋</m:t>
                </m:r>
                <m:r>
                  <a:rPr>
                    <a:latin typeface="Cambria Math" panose="02040503050406030204" pitchFamily="18" charset="0"/>
                  </a:rPr>
                  <m:t>, </m:t>
                </m:r>
                <m:f>
                  <m:fPr>
                    <m:ctrlPr>
                      <a:rPr i="1">
                        <a:latin typeface="Cambria Math" panose="02040503050406030204" pitchFamily="18" charset="0"/>
                      </a:rPr>
                    </m:ctrlPr>
                  </m:fPr>
                  <m:num>
                    <m:r>
                      <a:rPr>
                        <a:latin typeface="Cambria Math" panose="02040503050406030204" pitchFamily="18" charset="0"/>
                      </a:rPr>
                      <m:t>∂</m:t>
                    </m:r>
                    <m:r>
                      <a:rPr>
                        <a:latin typeface="Cambria Math" panose="02040503050406030204" pitchFamily="18" charset="0"/>
                      </a:rPr>
                      <m:t>𝑝</m:t>
                    </m:r>
                  </m:num>
                  <m:den>
                    <m:r>
                      <a:rPr>
                        <a:latin typeface="Cambria Math" panose="02040503050406030204" pitchFamily="18" charset="0"/>
                      </a:rPr>
                      <m:t>∂</m:t>
                    </m:r>
                    <m:r>
                      <a:rPr>
                        <a:latin typeface="Cambria Math" panose="02040503050406030204" pitchFamily="18" charset="0"/>
                      </a:rPr>
                      <m:t>𝑦</m:t>
                    </m:r>
                  </m:den>
                </m:f>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𝑌</m:t>
                </m:r>
                <m:r>
                  <a:rPr>
                    <a:latin typeface="Cambria Math" panose="02040503050406030204" pitchFamily="18" charset="0"/>
                  </a:rPr>
                  <m:t>, </m:t>
                </m:r>
                <m:f>
                  <m:fPr>
                    <m:ctrlPr>
                      <a:rPr i="1">
                        <a:latin typeface="Cambria Math" panose="02040503050406030204" pitchFamily="18" charset="0"/>
                      </a:rPr>
                    </m:ctrlPr>
                  </m:fPr>
                  <m:num>
                    <m:r>
                      <a:rPr>
                        <a:latin typeface="Cambria Math" panose="02040503050406030204" pitchFamily="18" charset="0"/>
                      </a:rPr>
                      <m:t>∂</m:t>
                    </m:r>
                    <m:r>
                      <a:rPr>
                        <a:latin typeface="Cambria Math" panose="02040503050406030204" pitchFamily="18" charset="0"/>
                      </a:rPr>
                      <m:t>𝑝</m:t>
                    </m:r>
                  </m:num>
                  <m:den>
                    <m:r>
                      <a:rPr>
                        <a:latin typeface="Cambria Math" panose="02040503050406030204" pitchFamily="18" charset="0"/>
                      </a:rPr>
                      <m:t>∂</m:t>
                    </m:r>
                    <m:r>
                      <a:rPr>
                        <a:latin typeface="Cambria Math" panose="02040503050406030204" pitchFamily="18" charset="0"/>
                      </a:rPr>
                      <m:t>𝑧</m:t>
                    </m:r>
                  </m:den>
                </m:f>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𝑍</m:t>
                </m:r>
              </m:oMath>
            </a14:m>
            <a:endParaRPr/>
          </a:p>
          <a:p>
            <a:pPr lvl="1"/>
            <a:r>
              <a:t>3式の両辺に </a:t>
            </a:r>
            <a14:m xmlns:a14="http://schemas.microsoft.com/office/drawing/2010/main">
              <m:oMath xmlns:m="http://schemas.openxmlformats.org/officeDocument/2006/math">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r>
                  <a:rPr>
                    <a:latin typeface="Cambria Math" panose="02040503050406030204" pitchFamily="18" charset="0"/>
                  </a:rPr>
                  <m:t>,</m:t>
                </m:r>
                <m:r>
                  <a:rPr>
                    <a:latin typeface="Cambria Math" panose="02040503050406030204" pitchFamily="18" charset="0"/>
                  </a:rPr>
                  <m:t>𝑘</m:t>
                </m:r>
              </m:oMath>
            </a14:m>
            <a:r>
              <a:t> をかけ、それぞれを加える</a:t>
            </a:r>
          </a:p>
          <a:p>
            <a:pPr lvl="1"/>
            <a14:m xmlns:a14="http://schemas.microsoft.com/office/drawing/2010/main">
              <m:oMath xmlns:m="http://schemas.openxmlformats.org/officeDocument/2006/math">
                <m:r>
                  <a:rPr>
                    <a:latin typeface="Cambria Math" panose="02040503050406030204" pitchFamily="18" charset="0"/>
                  </a:rPr>
                  <m:t>𝑖</m:t>
                </m:r>
                <m:f>
                  <m:fPr>
                    <m:ctrlPr>
                      <a:rPr i="1">
                        <a:latin typeface="Cambria Math" panose="02040503050406030204" pitchFamily="18" charset="0"/>
                      </a:rPr>
                    </m:ctrlPr>
                  </m:fPr>
                  <m:num>
                    <m:r>
                      <a:rPr>
                        <a:latin typeface="Cambria Math" panose="02040503050406030204" pitchFamily="18" charset="0"/>
                      </a:rPr>
                      <m:t>∂</m:t>
                    </m:r>
                    <m:r>
                      <a:rPr>
                        <a:latin typeface="Cambria Math" panose="02040503050406030204" pitchFamily="18" charset="0"/>
                      </a:rPr>
                      <m:t>𝑝</m:t>
                    </m:r>
                  </m:num>
                  <m:den>
                    <m:r>
                      <a:rPr>
                        <a:latin typeface="Cambria Math" panose="02040503050406030204" pitchFamily="18" charset="0"/>
                      </a:rPr>
                      <m:t>∂</m:t>
                    </m:r>
                    <m:r>
                      <a:rPr>
                        <a:latin typeface="Cambria Math" panose="02040503050406030204" pitchFamily="18" charset="0"/>
                      </a:rPr>
                      <m:t>𝑥</m:t>
                    </m:r>
                  </m:den>
                </m:f>
                <m:r>
                  <a:rPr>
                    <a:latin typeface="Cambria Math" panose="02040503050406030204" pitchFamily="18" charset="0"/>
                  </a:rPr>
                  <m:t>+</m:t>
                </m:r>
                <m:r>
                  <a:rPr>
                    <a:latin typeface="Cambria Math" panose="02040503050406030204" pitchFamily="18" charset="0"/>
                  </a:rPr>
                  <m:t>𝑗</m:t>
                </m:r>
                <m:r>
                  <a:rPr>
                    <a:latin typeface="Cambria Math" panose="02040503050406030204" pitchFamily="18" charset="0"/>
                  </a:rPr>
                  <m:t> </m:t>
                </m:r>
                <m:f>
                  <m:fPr>
                    <m:ctrlPr>
                      <a:rPr i="1">
                        <a:latin typeface="Cambria Math" panose="02040503050406030204" pitchFamily="18" charset="0"/>
                      </a:rPr>
                    </m:ctrlPr>
                  </m:fPr>
                  <m:num>
                    <m:r>
                      <a:rPr>
                        <a:latin typeface="Cambria Math" panose="02040503050406030204" pitchFamily="18" charset="0"/>
                      </a:rPr>
                      <m:t>∂</m:t>
                    </m:r>
                    <m:r>
                      <a:rPr>
                        <a:latin typeface="Cambria Math" panose="02040503050406030204" pitchFamily="18" charset="0"/>
                      </a:rPr>
                      <m:t>𝑝</m:t>
                    </m:r>
                  </m:num>
                  <m:den>
                    <m:r>
                      <a:rPr>
                        <a:latin typeface="Cambria Math" panose="02040503050406030204" pitchFamily="18" charset="0"/>
                      </a:rPr>
                      <m:t>∂</m:t>
                    </m:r>
                    <m:r>
                      <a:rPr>
                        <a:latin typeface="Cambria Math" panose="02040503050406030204" pitchFamily="18" charset="0"/>
                      </a:rPr>
                      <m:t>𝑦</m:t>
                    </m:r>
                  </m:den>
                </m:f>
                <m:r>
                  <a:rPr>
                    <a:latin typeface="Cambria Math" panose="02040503050406030204" pitchFamily="18" charset="0"/>
                  </a:rPr>
                  <m:t>+</m:t>
                </m:r>
                <m:r>
                  <a:rPr>
                    <a:latin typeface="Cambria Math" panose="02040503050406030204" pitchFamily="18" charset="0"/>
                  </a:rPr>
                  <m:t>𝑘</m:t>
                </m:r>
                <m:f>
                  <m:fPr>
                    <m:ctrlPr>
                      <a:rPr i="1">
                        <a:latin typeface="Cambria Math" panose="02040503050406030204" pitchFamily="18" charset="0"/>
                      </a:rPr>
                    </m:ctrlPr>
                  </m:fPr>
                  <m:num>
                    <m:r>
                      <a:rPr>
                        <a:latin typeface="Cambria Math" panose="02040503050406030204" pitchFamily="18" charset="0"/>
                      </a:rPr>
                      <m:t>∂</m:t>
                    </m:r>
                    <m:r>
                      <a:rPr>
                        <a:latin typeface="Cambria Math" panose="02040503050406030204" pitchFamily="18" charset="0"/>
                      </a:rPr>
                      <m:t>𝑝</m:t>
                    </m:r>
                  </m:num>
                  <m:den>
                    <m:r>
                      <a:rPr>
                        <a:latin typeface="Cambria Math" panose="02040503050406030204" pitchFamily="18" charset="0"/>
                      </a:rPr>
                      <m:t>∂</m:t>
                    </m:r>
                    <m:r>
                      <a:rPr>
                        <a:latin typeface="Cambria Math" panose="02040503050406030204" pitchFamily="18" charset="0"/>
                      </a:rPr>
                      <m:t>𝑧</m:t>
                    </m:r>
                  </m:den>
                </m:f>
                <m:r>
                  <a:rPr>
                    <a:latin typeface="Cambria Math" panose="02040503050406030204" pitchFamily="18" charset="0"/>
                  </a:rPr>
                  <m:t>=</m:t>
                </m:r>
                <m:r>
                  <a:rPr>
                    <a:latin typeface="Cambria Math" panose="02040503050406030204" pitchFamily="18" charset="0"/>
                  </a:rPr>
                  <m:t>𝜌</m:t>
                </m:r>
                <m:d>
                  <m:dPr>
                    <m:ctrlPr>
                      <a:rPr i="1">
                        <a:latin typeface="Cambria Math" panose="02040503050406030204" pitchFamily="18" charset="0"/>
                      </a:rPr>
                    </m:ctrlPr>
                  </m:dPr>
                  <m:e>
                    <m:r>
                      <a:rPr>
                        <a:latin typeface="Cambria Math" panose="02040503050406030204" pitchFamily="18" charset="0"/>
                      </a:rPr>
                      <m:t>𝑖𝑋</m:t>
                    </m:r>
                    <m:r>
                      <a:rPr>
                        <a:latin typeface="Cambria Math" panose="02040503050406030204" pitchFamily="18" charset="0"/>
                      </a:rPr>
                      <m:t>+</m:t>
                    </m:r>
                    <m:r>
                      <a:rPr>
                        <a:latin typeface="Cambria Math" panose="02040503050406030204" pitchFamily="18" charset="0"/>
                      </a:rPr>
                      <m:t>𝑗𝑌</m:t>
                    </m:r>
                    <m:r>
                      <a:rPr>
                        <a:latin typeface="Cambria Math" panose="02040503050406030204" pitchFamily="18" charset="0"/>
                      </a:rPr>
                      <m:t>+</m:t>
                    </m:r>
                    <m:r>
                      <a:rPr>
                        <a:latin typeface="Cambria Math" panose="02040503050406030204" pitchFamily="18" charset="0"/>
                      </a:rPr>
                      <m:t>𝑘𝑍</m:t>
                    </m:r>
                  </m:e>
                </m:d>
              </m:oMath>
            </a14:m>
            <a:endParaRPr/>
          </a:p>
          <a:p>
            <a:pPr lvl="1"/>
            <a:r>
              <a:t>ここで </a:t>
            </a:r>
            <a14:m xmlns:a14="http://schemas.microsoft.com/office/drawing/2010/main">
              <m:oMath xmlns:m="http://schemas.openxmlformats.org/officeDocument/2006/math">
                <m:r>
                  <m:rPr>
                    <m:sty m:val="p"/>
                  </m:rPr>
                  <a:rPr>
                    <a:latin typeface="Cambria Math" panose="02040503050406030204" pitchFamily="18" charset="0"/>
                  </a:rPr>
                  <m:t>∇</m:t>
                </m:r>
                <m:r>
                  <a:rPr>
                    <a:latin typeface="Cambria Math" panose="02040503050406030204" pitchFamily="18" charset="0"/>
                  </a:rPr>
                  <m:t>≡</m:t>
                </m:r>
                <m:r>
                  <a:rPr>
                    <a:latin typeface="Cambria Math" panose="02040503050406030204" pitchFamily="18" charset="0"/>
                  </a:rPr>
                  <m:t>𝑖</m:t>
                </m:r>
                <m:d>
                  <m:dPr>
                    <m:ctrlPr>
                      <a:rPr i="1">
                        <a:latin typeface="Cambria Math" panose="02040503050406030204" pitchFamily="18" charset="0"/>
                      </a:rPr>
                    </m:ctrlPr>
                  </m:dPr>
                  <m:e>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𝑥</m:t>
                    </m:r>
                  </m:e>
                </m:d>
                <m:r>
                  <a:rPr>
                    <a:latin typeface="Cambria Math" panose="02040503050406030204" pitchFamily="18" charset="0"/>
                  </a:rPr>
                  <m:t>+</m:t>
                </m:r>
                <m:r>
                  <a:rPr>
                    <a:latin typeface="Cambria Math" panose="02040503050406030204" pitchFamily="18" charset="0"/>
                  </a:rPr>
                  <m:t>𝑗</m:t>
                </m:r>
                <m:d>
                  <m:dPr>
                    <m:ctrlPr>
                      <a:rPr i="1">
                        <a:latin typeface="Cambria Math" panose="02040503050406030204" pitchFamily="18" charset="0"/>
                      </a:rPr>
                    </m:ctrlPr>
                  </m:dPr>
                  <m:e>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e>
                </m:d>
                <m:r>
                  <a:rPr>
                    <a:latin typeface="Cambria Math" panose="02040503050406030204" pitchFamily="18" charset="0"/>
                  </a:rPr>
                  <m:t>+</m:t>
                </m:r>
                <m:r>
                  <a:rPr>
                    <a:latin typeface="Cambria Math" panose="02040503050406030204" pitchFamily="18" charset="0"/>
                  </a:rPr>
                  <m:t>𝑘</m:t>
                </m:r>
                <m:d>
                  <m:dPr>
                    <m:ctrlPr>
                      <a:rPr i="1">
                        <a:latin typeface="Cambria Math" panose="02040503050406030204" pitchFamily="18" charset="0"/>
                      </a:rPr>
                    </m:ctrlPr>
                  </m:dPr>
                  <m:e>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𝑧</m:t>
                    </m:r>
                  </m:e>
                </m:d>
              </m:oMath>
            </a14:m>
            <a:r>
              <a:t>、</a:t>
            </a:r>
            <a14:m xmlns:a14="http://schemas.microsoft.com/office/drawing/2010/main">
              <m:oMath xmlns:m="http://schemas.openxmlformats.org/officeDocument/2006/math">
                <m:r>
                  <m:rPr>
                    <m:sty m:val="p"/>
                  </m:rP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𝑔𝑟𝑎𝑑𝑝</m:t>
                </m:r>
              </m:oMath>
            </a14:m>
            <a:r>
              <a:t> とすると</a:t>
            </a:r>
          </a:p>
          <a:p>
            <a:pPr lvl="1"/>
            <a14:m xmlns:a14="http://schemas.microsoft.com/office/drawing/2010/main">
              <m:oMath xmlns:m="http://schemas.openxmlformats.org/officeDocument/2006/math">
                <m:r>
                  <m:rPr>
                    <m:sty m:val="p"/>
                  </m:rP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𝐹</m:t>
                </m:r>
              </m:oMath>
            </a14:m>
            <a:endParaRPr/>
          </a:p>
          <a:p>
            <a:pPr lvl="1"/>
            <a:r>
              <a:t>オイラーの平衡方程式</a:t>
            </a:r>
          </a:p>
          <a:p>
            <a:pPr lvl="1"/>
            <a:r>
              <a:t>これより、体積力ベクトル </a:t>
            </a:r>
            <a14:m xmlns:a14="http://schemas.microsoft.com/office/drawing/2010/main">
              <m:oMath xmlns:m="http://schemas.openxmlformats.org/officeDocument/2006/math">
                <m:r>
                  <a:rPr>
                    <a:latin typeface="Cambria Math" panose="02040503050406030204" pitchFamily="18" charset="0"/>
                  </a:rPr>
                  <m:t>𝐹</m:t>
                </m:r>
              </m:oMath>
            </a14:m>
            <a:r>
              <a:t> の方向が圧力勾配の方向であることがわかる</a:t>
            </a:r>
          </a:p>
          <a:p>
            <a:pPr lvl="1"/>
            <a:r>
              <a:t>体積力の方向に垂直な面が圧力一定の等圧面になるということになる</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8</a:t>
            </a:fld>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圧力分布 4</a:t>
            </a:r>
          </a:p>
        </p:txBody>
      </p:sp>
      <p:sp>
        <p:nvSpPr>
          <p:cNvPr id="3" name="コンテンツ プレースホルダー 2"/>
          <p:cNvSpPr>
            <a:spLocks noGrp="1"/>
          </p:cNvSpPr>
          <p:nvPr>
            <p:ph idx="1"/>
          </p:nvPr>
        </p:nvSpPr>
        <p:spPr/>
        <p:txBody>
          <a:bodyPr/>
          <a:lstStyle/>
          <a:p>
            <a:pPr lvl="0"/>
            <a14:m xmlns:a14="http://schemas.microsoft.com/office/drawing/2010/main">
              <m:oMath xmlns:m="http://schemas.openxmlformats.org/officeDocument/2006/math">
                <m:r>
                  <a:rPr>
                    <a:latin typeface="Cambria Math" panose="02040503050406030204" pitchFamily="18" charset="0"/>
                  </a:rPr>
                  <m:t>𝑧</m:t>
                </m:r>
              </m:oMath>
            </a14:m>
            <a:r>
              <a:t> 軸を鉛直上向きにとり体積力として重力のみを考えると </a:t>
            </a:r>
            <a14:m xmlns:a14="http://schemas.microsoft.com/office/drawing/2010/main">
              <m:oMath xmlns:m="http://schemas.openxmlformats.org/officeDocument/2006/math">
                <m:r>
                  <a:rPr>
                    <a:latin typeface="Cambria Math" panose="02040503050406030204" pitchFamily="18" charset="0"/>
                  </a:rPr>
                  <m:t>𝐹</m:t>
                </m:r>
                <m:r>
                  <a:rPr>
                    <a:latin typeface="Cambria Math" panose="02040503050406030204" pitchFamily="18" charset="0"/>
                  </a:rPr>
                  <m:t>=−</m:t>
                </m:r>
                <m:r>
                  <a:rPr>
                    <a:latin typeface="Cambria Math" panose="02040503050406030204" pitchFamily="18" charset="0"/>
                  </a:rPr>
                  <m:t>𝑔𝑘</m:t>
                </m:r>
              </m:oMath>
            </a14:m>
            <a:r>
              <a:t> であるので</a:t>
            </a:r>
          </a:p>
          <a:p>
            <a:pPr lvl="0"/>
            <a14:m xmlns:a14="http://schemas.microsoft.com/office/drawing/2010/main">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𝑑𝑝</m:t>
                    </m:r>
                  </m:num>
                  <m:den>
                    <m:r>
                      <a:rPr>
                        <a:latin typeface="Cambria Math" panose="02040503050406030204" pitchFamily="18" charset="0"/>
                      </a:rPr>
                      <m:t>𝑑𝑧</m:t>
                    </m:r>
                  </m:den>
                </m:f>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m:t>
                </m:r>
              </m:oMath>
            </a14:m>
            <a:endParaRPr/>
          </a:p>
          <a:p>
            <a:pPr lvl="0"/>
            <a:r>
              <a:t>この式を </a:t>
            </a:r>
            <a14:m xmlns:a14="http://schemas.microsoft.com/office/drawing/2010/main">
              <m:oMath xmlns:m="http://schemas.openxmlformats.org/officeDocument/2006/math">
                <m:r>
                  <a:rPr>
                    <a:latin typeface="Cambria Math" panose="02040503050406030204" pitchFamily="18" charset="0"/>
                  </a:rPr>
                  <m:t>𝑧</m:t>
                </m:r>
              </m:oMath>
            </a14:m>
            <a:r>
              <a:t> について積分すると圧力分布を求めることができる</a:t>
            </a:r>
          </a:p>
          <a:p>
            <a:pPr lvl="1"/>
            <a14:m xmlns:a14="http://schemas.microsoft.com/office/drawing/2010/main">
              <m:oMath xmlns:m="http://schemas.openxmlformats.org/officeDocument/2006/math">
                <m:r>
                  <a:rPr>
                    <a:latin typeface="Cambria Math" panose="02040503050406030204" pitchFamily="18" charset="0"/>
                  </a:rPr>
                  <m:t>𝜌</m:t>
                </m:r>
                <m:r>
                  <a:rPr>
                    <a:latin typeface="Cambria Math" panose="02040503050406030204" pitchFamily="18" charset="0"/>
                  </a:rPr>
                  <m:t>=</m:t>
                </m:r>
                <m:r>
                  <a:rPr>
                    <a:latin typeface="Cambria Math" panose="02040503050406030204" pitchFamily="18" charset="0"/>
                  </a:rPr>
                  <m:t>𝑐𝑜𝑛𝑠𝑡</m:t>
                </m:r>
              </m:oMath>
            </a14:m>
            <a:r>
              <a:t> の場合、</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a14:m>
            <a:r>
              <a:t> は </a:t>
            </a:r>
            <a14:m xmlns:a14="http://schemas.microsoft.com/office/drawing/2010/main">
              <m:oMath xmlns:m="http://schemas.openxmlformats.org/officeDocument/2006/math">
                <m:r>
                  <a:rPr>
                    <a:latin typeface="Cambria Math" panose="02040503050406030204" pitchFamily="18" charset="0"/>
                  </a:rPr>
                  <m:t>𝑧</m:t>
                </m:r>
                <m:r>
                  <a:rPr>
                    <a:latin typeface="Cambria Math" panose="02040503050406030204" pitchFamily="18" charset="0"/>
                  </a:rPr>
                  <m:t>=0</m:t>
                </m:r>
              </m:oMath>
            </a14:m>
            <a:r>
              <a:t> における基準圧力として</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𝑔𝑧</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a14:m>
            <a:endParaRPr/>
          </a:p>
          <a:p>
            <a:pPr lvl="1"/>
            <a14:m xmlns:a14="http://schemas.microsoft.com/office/drawing/2010/main">
              <m:oMath xmlns:m="http://schemas.openxmlformats.org/officeDocument/2006/math">
                <m:r>
                  <a:rPr>
                    <a:latin typeface="Cambria Math" panose="02040503050406030204" pitchFamily="18" charset="0"/>
                  </a:rPr>
                  <m:t>𝜌</m:t>
                </m:r>
                <m:r>
                  <a:rPr>
                    <a:latin typeface="Cambria Math" panose="02040503050406030204" pitchFamily="18" charset="0"/>
                  </a:rPr>
                  <m:t>≠</m:t>
                </m:r>
                <m:r>
                  <a:rPr>
                    <a:latin typeface="Cambria Math" panose="02040503050406030204" pitchFamily="18" charset="0"/>
                  </a:rPr>
                  <m:t>𝑐𝑜𝑛𝑠𝑡</m:t>
                </m:r>
              </m:oMath>
            </a14:m>
            <a:r>
              <a:t> の場合</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𝑔</m:t>
                </m:r>
                <m:nary>
                  <m:naryPr>
                    <m:limLoc m:val="subSup"/>
                    <m:ctrlPr>
                      <a:rPr i="1">
                        <a:latin typeface="Cambria Math" panose="02040503050406030204" pitchFamily="18" charset="0"/>
                      </a:rPr>
                    </m:ctrlPr>
                  </m:naryPr>
                  <m:sub>
                    <m:r>
                      <a:rPr>
                        <a:latin typeface="Cambria Math" panose="02040503050406030204" pitchFamily="18" charset="0"/>
                      </a:rPr>
                      <m:t>0</m:t>
                    </m:r>
                  </m:sub>
                  <m:sup>
                    <m:r>
                      <a:rPr>
                        <a:latin typeface="Cambria Math" panose="02040503050406030204" pitchFamily="18" charset="0"/>
                      </a:rPr>
                      <m:t>𝑧</m:t>
                    </m:r>
                  </m:sup>
                  <m:e>
                    <m:r>
                      <a:rPr>
                        <a:latin typeface="Cambria Math" panose="02040503050406030204" pitchFamily="18" charset="0"/>
                      </a:rPr>
                      <m:t>𝜌</m:t>
                    </m:r>
                  </m:e>
                </m:nary>
                <m:r>
                  <a:rPr>
                    <a:latin typeface="Cambria Math" panose="02040503050406030204" pitchFamily="18" charset="0"/>
                  </a:rPr>
                  <m:t>𝑑𝑧</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a14:m>
            <a:endParaRPr/>
          </a:p>
          <a:p>
            <a:pPr lvl="0"/>
            <a:r>
              <a:t>液体の場合</a:t>
            </a:r>
          </a:p>
          <a:p>
            <a:pPr lvl="1"/>
            <a:r>
              <a:t>一般には </a:t>
            </a:r>
            <a14:m xmlns:a14="http://schemas.microsoft.com/office/drawing/2010/main">
              <m:oMath xmlns:m="http://schemas.openxmlformats.org/officeDocument/2006/math">
                <m:r>
                  <a:rPr>
                    <a:latin typeface="Cambria Math" panose="02040503050406030204" pitchFamily="18" charset="0"/>
                  </a:rPr>
                  <m:t>𝜌</m:t>
                </m:r>
                <m:r>
                  <a:rPr>
                    <a:latin typeface="Cambria Math" panose="02040503050406030204" pitchFamily="18" charset="0"/>
                  </a:rPr>
                  <m:t>=</m:t>
                </m:r>
                <m:r>
                  <a:rPr>
                    <a:latin typeface="Cambria Math" panose="02040503050406030204" pitchFamily="18" charset="0"/>
                  </a:rPr>
                  <m:t>𝑐𝑜𝑛𝑠𝑡</m:t>
                </m:r>
              </m:oMath>
            </a14:m>
            <a:r>
              <a:t> となるので液面からの深さ </a:t>
            </a:r>
            <a14:m xmlns:a14="http://schemas.microsoft.com/office/drawing/2010/main">
              <m:oMath xmlns:m="http://schemas.openxmlformats.org/officeDocument/2006/math">
                <m:r>
                  <a:rPr>
                    <a:latin typeface="Cambria Math" panose="02040503050406030204" pitchFamily="18" charset="0"/>
                  </a:rPr>
                  <m:t>h</m:t>
                </m:r>
              </m:oMath>
            </a14:m>
            <a:r>
              <a:t> の場所の圧力は、液面における圧力を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𝑎</m:t>
                    </m:r>
                  </m:sub>
                </m:sSub>
              </m:oMath>
            </a14:m>
            <a:r>
              <a:t> として</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𝑎</m:t>
                    </m:r>
                  </m:sub>
                </m:sSub>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𝑔h</m:t>
                </m:r>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𝑎</m:t>
                    </m:r>
                  </m:sub>
                </m:sSub>
              </m:oMath>
            </a14:m>
            <a:r>
              <a:t> が大気圧の場合、</a:t>
            </a:r>
            <a14:m xmlns:a14="http://schemas.microsoft.com/office/drawing/2010/main">
              <m:oMath xmlns:m="http://schemas.openxmlformats.org/officeDocument/2006/math">
                <m:r>
                  <a:rPr>
                    <a:latin typeface="Cambria Math" panose="02040503050406030204" pitchFamily="18" charset="0"/>
                  </a:rPr>
                  <m:t>𝑝</m:t>
                </m:r>
              </m:oMath>
            </a14:m>
            <a:r>
              <a:t> をゲージ圧で表すと </a:t>
            </a:r>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𝑔h</m:t>
                </m:r>
              </m:oMath>
            </a14:m>
            <a:endParaRP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9</a:t>
            </a:fld>
            <a:endParaRPr kumimoji="1" lang="ja-JP" altLang="en-US"/>
          </a:p>
        </p:txBody>
      </p:sp>
    </p:spTree>
  </p:cSld>
  <p:clrMapOvr>
    <a:masterClrMapping/>
  </p:clrMapOvr>
</p:sld>
</file>

<file path=ppt/theme/theme1.xml><?xml version="1.0" encoding="utf-8"?>
<a:theme xmlns:a="http://schemas.openxmlformats.org/drawingml/2006/main" name="YPP_Ver1.0_yaguch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857</Words>
  <Application>Microsoft Office PowerPoint</Application>
  <PresentationFormat>画面に合わせる (16:9)</PresentationFormat>
  <Paragraphs>156</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Ｐゴシック</vt:lpstr>
      <vt:lpstr>游ゴシック</vt:lpstr>
      <vt:lpstr>Arial</vt:lpstr>
      <vt:lpstr>Arial Black</vt:lpstr>
      <vt:lpstr>Cambria Math</vt:lpstr>
      <vt:lpstr>Symbol</vt:lpstr>
      <vt:lpstr>YPP_Ver1.0_yaguchi</vt:lpstr>
      <vt:lpstr>流体力学の基礎</vt:lpstr>
      <vt:lpstr>流体力学の基礎</vt:lpstr>
      <vt:lpstr>Table of Contents</vt:lpstr>
      <vt:lpstr>静止流体の力学</vt:lpstr>
      <vt:lpstr>圧力の等方性 1</vt:lpstr>
      <vt:lpstr>圧力分布 1</vt:lpstr>
      <vt:lpstr>圧力分布 2</vt:lpstr>
      <vt:lpstr>圧力分布 3</vt:lpstr>
      <vt:lpstr>圧力分布 4</vt:lpstr>
      <vt:lpstr>圧力分布 5</vt:lpstr>
      <vt:lpstr>液柱圧力計の原理 1</vt:lpstr>
      <vt:lpstr>液柱圧力計の原理 2</vt:lpstr>
      <vt:lpstr>静止流体中の壁面に働く力 1</vt:lpstr>
      <vt:lpstr>静止流体中の壁面に働く力 2</vt:lpstr>
      <vt:lpstr>静止流体中の壁面に働く力 3</vt:lpstr>
      <vt:lpstr>## 静止流体中の壁面に働く力 4</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51</TotalTime>
  <Words>2</Words>
  <Application>Microsoft Office PowerPoint</Application>
  <PresentationFormat>画面に合わせる (16:9)</PresentationFormat>
  <Paragraphs>2</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游ゴシック</vt:lpstr>
      <vt:lpstr>Arial</vt:lpstr>
      <vt:lpstr>Arial Black</vt:lpstr>
      <vt:lpstr>Symbol</vt:lpstr>
      <vt:lpstr>YPP_Ver1.0_yaguchi</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流体力学の基礎</dc:title>
  <dc:creator/>
  <cp:keywords/>
  <cp:lastModifiedBy>Yaguchi, Makoto (Yachiyo)</cp:lastModifiedBy>
  <cp:revision>2</cp:revision>
  <dcterms:created xsi:type="dcterms:W3CDTF">2024-08-05T05:55:00Z</dcterms:created>
  <dcterms:modified xsi:type="dcterms:W3CDTF">2024-08-05T05:57:49Z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y fmtid="{D5CDD505-2E9C-101B-9397-08002B2CF9AE}" pid="3" name="math">
    <vt:lpwstr>mathjax</vt:lpwstr>
  </property>
  <property fmtid="{D5CDD505-2E9C-101B-9397-08002B2CF9AE}" pid="4" name="theme">
    <vt:lpwstr>YPP_ver01</vt:lpwstr>
  </property>
</Properties>
</file>