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214"/>
          <a:sy d="100" n="214"/>
        </p:scale>
        <p:origin x="148" y="8"/>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41" Type="http://schemas.openxmlformats.org/officeDocument/2006/relationships/tableStyles" Target="tableStyles.xml" /><Relationship Id="rId40" Type="http://schemas.openxmlformats.org/officeDocument/2006/relationships/theme" Target="theme/theme1.xml" /><Relationship Id="rId1" Type="http://schemas.openxmlformats.org/officeDocument/2006/relationships/slideMaster" Target="slideMasters/slideMaster1.xml" /><Relationship Id="rId39" Type="http://schemas.openxmlformats.org/officeDocument/2006/relationships/viewProps" Target="viewProps.xml" /><Relationship Id="rId3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a:t>マスター タイトルの書式設定</a:t>
            </a:r>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F8FF86-AA81-09B6-2EDE-DF1611077B2E}"/>
              </a:ext>
            </a:extLst>
          </p:cNvPr>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A145AA76-2892-B339-41AF-FA58B545EBC7}"/>
              </a:ext>
            </a:extLst>
          </p:cNvPr>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0001" y="219600"/>
            <a:ext cx="8245350" cy="389010"/>
          </a:xfrm>
        </p:spPr>
        <p:txBody>
          <a:bodyPr vert="horz" lIns="0" tIns="0" rIns="0" bIns="0" rtlCol="0" anchor="b" anchorCtr="0">
            <a:normAutofit/>
          </a:bodyPr>
          <a:lstStyle>
            <a:lvl1pPr>
              <a:defRPr lang="ja-JP" altLang="en-US"/>
            </a:lvl1pPr>
          </a:lstStyle>
          <a:p>
            <a:pPr lvl="0"/>
            <a:r>
              <a:rPr kumimoji="1" lang="ja-JP" altLang="en-US" dirty="0"/>
              <a:t>マスター タイトルの書式設定</a:t>
            </a:r>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2024/8/5</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2024/8/5</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8158718A-D07A-23EA-9737-543596C4868F}"/>
              </a:ext>
            </a:extLst>
          </p:cNvPr>
          <p:cNvSpPr>
            <a:spLocks noGrp="1"/>
          </p:cNvSpPr>
          <p:nvPr>
            <p:ph sz="half" idx="14"/>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コンテンツ プレースホルダー 2">
            <a:extLst>
              <a:ext uri="{FF2B5EF4-FFF2-40B4-BE49-F238E27FC236}">
                <a16:creationId xmlns:a16="http://schemas.microsoft.com/office/drawing/2014/main" id="{B0523F7F-113E-7303-E78E-8CB6F5D8B4A3}"/>
              </a:ext>
            </a:extLst>
          </p:cNvPr>
          <p:cNvSpPr>
            <a:spLocks noGrp="1"/>
          </p:cNvSpPr>
          <p:nvPr>
            <p:ph sz="half" idx="13"/>
          </p:nvPr>
        </p:nvSpPr>
        <p:spPr>
          <a:xfrm>
            <a:off x="277198" y="914400"/>
            <a:ext cx="4320000" cy="38628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図プレースホルダー 2"/>
          <p:cNvSpPr>
            <a:spLocks noGrp="1"/>
          </p:cNvSpPr>
          <p:nvPr>
            <p:ph type="pic" idx="1"/>
          </p:nvPr>
        </p:nvSpPr>
        <p:spPr>
          <a:xfrm>
            <a:off x="5729844" y="914400"/>
            <a:ext cx="2786696" cy="3862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dirty="0"/>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
        <p:nvSpPr>
          <p:cNvPr id="9" name="タイトル 1">
            <a:extLst>
              <a:ext uri="{FF2B5EF4-FFF2-40B4-BE49-F238E27FC236}">
                <a16:creationId xmlns:a16="http://schemas.microsoft.com/office/drawing/2014/main" id="{263224F2-6FF6-C0B9-47B3-270D6332FB8E}"/>
              </a:ext>
            </a:extLst>
          </p:cNvPr>
          <p:cNvSpPr txBox="1">
            <a:spLocks/>
          </p:cNvSpPr>
          <p:nvPr userDrawn="1"/>
        </p:nvSpPr>
        <p:spPr>
          <a:xfrm>
            <a:off x="270001" y="219600"/>
            <a:ext cx="8245350" cy="389010"/>
          </a:xfrm>
          <a:prstGeom prst="rect">
            <a:avLst/>
          </a:prstGeom>
        </p:spPr>
        <p:txBody>
          <a:bodyPr vert="horz" lIns="0" tIns="0" rIns="0" bIns="0" rtlCol="0" anchor="b" anchorCtr="0">
            <a:normAutofit/>
          </a:bodyPr>
          <a:lstStyle>
            <a:lvl1pPr algn="l" defTabSz="685800" rtl="0" eaLnBrk="1" latinLnBrk="0" hangingPunct="1">
              <a:lnSpc>
                <a:spcPct val="90000"/>
              </a:lnSpc>
              <a:spcBef>
                <a:spcPct val="0"/>
              </a:spcBef>
              <a:buNone/>
              <a:defRPr kumimoji="1" lang="ja-JP" altLang="en-US" sz="16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stStyle>
          <a:p>
            <a:r>
              <a:rPr lang="ja-JP" altLang="en-US"/>
              <a:t>マスター タイトルの書式設定</a:t>
            </a:r>
            <a:endParaRPr lang="ja-JP" altLang="en-US" dirty="0"/>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a:t>マスター タイトルの書式設定 </a:t>
            </a:r>
            <a:r>
              <a:rPr altLang="ja-JP" kumimoji="1" lang="en-US"/>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a:t>マスター テキストの書式設定 </a:t>
            </a:r>
            <a:r>
              <a:rPr altLang="ja-JP" kumimoji="1" lang="en-US"/>
              <a:t>abc</a:t>
            </a:r>
            <a:endParaRPr altLang="en-US" kumimoji="1" lang="ja-JP"/>
          </a:p>
          <a:p>
            <a:pPr eaLnBrk="0" fontAlgn="base" hangingPunct="0" indent="-132157" lvl="1" marL="133347">
              <a:lnSpc>
                <a:spcPct val="100000"/>
              </a:lnSpc>
              <a:spcBef>
                <a:spcPts val="450"/>
              </a:spcBef>
              <a:spcAft>
                <a:spcPct val="0"/>
              </a:spcAft>
              <a:buClr>
                <a:srgbClr val="DA2131"/>
              </a:buClr>
            </a:pPr>
            <a:r>
              <a:rPr altLang="en-US" kumimoji="1" lang="ja-JP"/>
              <a:t>第 </a:t>
            </a:r>
            <a:r>
              <a:rPr altLang="ja-JP" kumimoji="1" lang="en-US"/>
              <a:t>2 </a:t>
            </a:r>
            <a:r>
              <a:rPr altLang="en-US" kumimoji="1" lang="ja-JP"/>
              <a:t>レベル</a:t>
            </a:r>
          </a:p>
          <a:p>
            <a:pPr eaLnBrk="0" fontAlgn="base" hangingPunct="0" indent="-111917" lvl="2" marL="538150">
              <a:lnSpc>
                <a:spcPct val="100000"/>
              </a:lnSpc>
              <a:spcBef>
                <a:spcPts val="450"/>
              </a:spcBef>
              <a:spcAft>
                <a:spcPct val="0"/>
              </a:spcAft>
              <a:buChar char="-"/>
            </a:pPr>
            <a:r>
              <a:rPr altLang="en-US" kumimoji="1" lang="ja-JP"/>
              <a:t>第 </a:t>
            </a:r>
            <a:r>
              <a:rPr altLang="ja-JP" kumimoji="1" lang="en-US"/>
              <a:t>3 </a:t>
            </a:r>
            <a:r>
              <a:rPr altLang="en-US" kumimoji="1" lang="ja-JP"/>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a:t>第 </a:t>
            </a:r>
            <a:r>
              <a:rPr altLang="ja-JP" kumimoji="1" lang="en-US"/>
              <a:t>4 </a:t>
            </a:r>
            <a:r>
              <a:rPr altLang="en-US" kumimoji="1" lang="ja-JP"/>
              <a:t>レベル</a:t>
            </a:r>
          </a:p>
          <a:p>
            <a:pPr eaLnBrk="0" fontAlgn="base" hangingPunct="0" indent="-133347" lvl="4" marL="1752557">
              <a:lnSpc>
                <a:spcPct val="100000"/>
              </a:lnSpc>
              <a:spcBef>
                <a:spcPts val="450"/>
              </a:spcBef>
              <a:spcAft>
                <a:spcPct val="0"/>
              </a:spcAft>
              <a:buClr>
                <a:srgbClr val="DA2131"/>
              </a:buClr>
            </a:pPr>
            <a:r>
              <a:rPr altLang="en-US" kumimoji="1" lang="ja-JP"/>
              <a:t>第 </a:t>
            </a:r>
            <a:r>
              <a:rPr altLang="ja-JP" kumimoji="1" lang="en-US"/>
              <a:t>5 </a:t>
            </a:r>
            <a:r>
              <a:rPr altLang="en-US" kumimoji="1" lang="ja-JP"/>
              <a:t>レベル</a:t>
            </a:r>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images/1-1.png" id="0" name="Picture 1"/>
          <p:cNvPicPr>
            <a:picLocks noGrp="1" noChangeAspect="1"/>
          </p:cNvPicPr>
          <p:nvPr/>
        </p:nvPicPr>
        <p:blipFill>
          <a:blip r:embed="rId2"/>
          <a:stretch>
            <a:fillRect/>
          </a:stretch>
        </p:blipFill>
        <p:spPr bwMode="auto">
          <a:xfrm>
            <a:off x="5727700" y="1320800"/>
            <a:ext cx="3263900" cy="25400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粘度・動粘度</a:t>
                </a:r>
              </a:p>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粘性による流体の分類</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sz="half"/>
          </p:nvPr>
        </p:nvSpPr>
        <p:spPr/>
        <p:txBody>
          <a:bodyPr/>
          <a:lstStyle/>
          <a:p>
            <a:pPr lvl="0"/>
            <a:r>
              <a:rPr/>
              <a:t>ニュートン流体</a:t>
            </a:r>
          </a:p>
          <a:p>
            <a:pPr lvl="0"/>
            <a:r>
              <a:rPr/>
              <a:t>非ニュートン流体</a:t>
            </a:r>
          </a:p>
          <a:p>
            <a:pPr lvl="1"/>
            <a:r>
              <a:rPr/>
              <a:t>ニュートンの粘性法則に従わない流体</a:t>
            </a:r>
          </a:p>
          <a:p>
            <a:pPr lvl="1"/>
            <a:r>
              <a:rPr/>
              <a:t>速度勾配により粘度が異なる</a:t>
            </a:r>
          </a:p>
          <a:p>
            <a:pPr lvl="0"/>
            <a:r>
              <a:rPr/>
              <a:t>ダイタラント流体</a:t>
            </a:r>
          </a:p>
          <a:p>
            <a:pPr lvl="1"/>
            <a:r>
              <a:rPr/>
              <a:t>下に凸 ミルクチョコレート、波打ち際の砂など</a:t>
            </a:r>
          </a:p>
          <a:p>
            <a:pPr lvl="0"/>
            <a:r>
              <a:rPr/>
              <a:t>擬塑性流体</a:t>
            </a:r>
          </a:p>
          <a:p>
            <a:pPr lvl="1"/>
            <a:r>
              <a:rPr/>
              <a:t>上に凸 濃縮ジュース、マヨネーズなど</a:t>
            </a:r>
          </a:p>
          <a:p>
            <a:pPr lvl="0"/>
            <a:r>
              <a:rPr/>
              <a:t>ビンガム流体</a:t>
            </a:r>
          </a:p>
          <a:p>
            <a:pPr lvl="1"/>
            <a:r>
              <a:rPr/>
              <a:t>ケチャップなど</a:t>
            </a:r>
          </a:p>
        </p:txBody>
      </p:sp>
      <p:pic>
        <p:nvPicPr>
          <p:cNvPr descr="Basics_of_Fluid_Mechanics/images/1-2.png" id="0" name="Picture 1"/>
          <p:cNvPicPr>
            <a:picLocks noGrp="1" noChangeAspect="1"/>
          </p:cNvPicPr>
          <p:nvPr/>
        </p:nvPicPr>
        <p:blipFill>
          <a:blip r:embed="rId2"/>
          <a:stretch>
            <a:fillRect/>
          </a:stretch>
        </p:blipFill>
        <p:spPr bwMode="auto">
          <a:xfrm>
            <a:off x="5727700" y="1143000"/>
            <a:ext cx="3263900" cy="2895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1-2</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表面張力</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2"/>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images/1-3.png" id="0" name="Picture 1"/>
          <p:cNvPicPr>
            <a:picLocks noGrp="1" noChangeAspect="1"/>
          </p:cNvPicPr>
          <p:nvPr/>
        </p:nvPicPr>
        <p:blipFill>
          <a:blip r:embed="rId2"/>
          <a:stretch>
            <a:fillRect/>
          </a:stretch>
        </p:blipFill>
        <p:spPr bwMode="auto">
          <a:xfrm>
            <a:off x="5727700" y="1092200"/>
            <a:ext cx="3263900" cy="29972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1-3</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毛管現象</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細いガラス管を水中に立てると、管内の水面が上昇する現象</a:t>
                </a:r>
              </a:p>
              <a:p>
                <a:pPr lvl="0"/>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0"/>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0"/>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0"/>
                <a:r>
                  <a:rPr/>
                  <a:t>液面の高さは</a:t>
                </a:r>
              </a:p>
              <a:p>
                <a:pPr lvl="0"/>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0"/>
                <a:r>
                  <a:rPr/>
                  <a:t>接触角 </a:t>
                </a:r>
                <a14:m>
                  <m:oMath xmlns:m="http://schemas.openxmlformats.org/officeDocument/2006/math">
                    <m:r>
                      <m:t>θ</m:t>
                    </m:r>
                  </m:oMath>
                </a14:m>
                <a:r>
                  <a:rPr/>
                  <a:t> の値</a:t>
                </a:r>
              </a:p>
              <a:p>
                <a:pPr lvl="1"/>
                <a:r>
                  <a:rPr/>
                  <a:t>水の場合にはほぼ </a:t>
                </a:r>
                <a14:m>
                  <m:oMath xmlns:m="http://schemas.openxmlformats.org/officeDocument/2006/math">
                    <m:sSup>
                      <m:e>
                        <m:r>
                          <m:t>0</m:t>
                        </m:r>
                      </m:e>
                      <m:sup>
                        <m:r>
                          <m:rPr>
                            <m:sty m:val="p"/>
                          </m:rPr>
                          <m:t>∘</m:t>
                        </m:r>
                      </m:sup>
                    </m:sSup>
                  </m:oMath>
                </a14:m>
                <a:r>
                  <a:rPr/>
                  <a:t> 液面が上昇</a:t>
                </a:r>
              </a:p>
              <a:p>
                <a:pPr lvl="1"/>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images/1-4.png" id="0" name="Picture 1"/>
          <p:cNvPicPr>
            <a:picLocks noGrp="1" noChangeAspect="1"/>
          </p:cNvPicPr>
          <p:nvPr/>
        </p:nvPicPr>
        <p:blipFill>
          <a:blip r:embed="rId2"/>
          <a:stretch>
            <a:fillRect/>
          </a:stretch>
        </p:blipFill>
        <p:spPr bwMode="auto">
          <a:xfrm>
            <a:off x="5765800" y="914400"/>
            <a:ext cx="3200400" cy="33528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1-4</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静止流体の力学</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圧力の等方性</a:t>
                </a:r>
              </a:p>
              <a:p>
                <a:pPr lvl="0"/>
                <a:r>
                  <a:rPr/>
                  <a:t>静止流体中では任意の1点における圧力はあらゆる方向に等しい</a:t>
                </a:r>
              </a:p>
              <a:p>
                <a:pPr lvl="0"/>
                <a:r>
                  <a:rPr/>
                  <a:t>流体中の1点を通る微小平面 </a:t>
                </a:r>
                <a14:m>
                  <m:oMath xmlns:m="http://schemas.openxmlformats.org/officeDocument/2006/math">
                    <m:r>
                      <m:t>Δ</m:t>
                    </m:r>
                    <m:r>
                      <m:t>A</m:t>
                    </m:r>
                  </m:oMath>
                </a14:m>
                <a:r>
                  <a:rPr/>
                  <a:t> の圧力は以下の式で定義される</a:t>
                </a:r>
              </a:p>
              <a:p>
                <a:pPr lvl="0"/>
                <a14:m>
                  <m:oMathPara xmlns:m="http://schemas.openxmlformats.org/officeDocument/2006/math">
                    <m:oMathParaPr>
                      <m:jc m:val="center"/>
                    </m:oMathParaPr>
                    <m:oMath>
                      <m:r>
                        <m:t>p</m:t>
                      </m:r>
                      <m:r>
                        <m:rPr>
                          <m:sty m:val="p"/>
                        </m:rPr>
                        <m:t>≡</m:t>
                      </m:r>
                      <m:limLow>
                        <m:e>
                          <m:r>
                            <m:rPr>
                              <m:sty m:val="p"/>
                            </m:rPr>
                            <m:t>lim</m:t>
                          </m:r>
                        </m:e>
                        <m:lim>
                          <m:r>
                            <m:t>Δ</m:t>
                          </m:r>
                          <m:r>
                            <m:t>A</m:t>
                          </m:r>
                          <m:r>
                            <m:rPr>
                              <m:sty m:val="p"/>
                            </m:rPr>
                            <m:t>→</m:t>
                          </m:r>
                          <m:r>
                            <m:t>0</m:t>
                          </m:r>
                        </m:lim>
                      </m:limLow>
                      <m:f>
                        <m:fPr>
                          <m:type m:val="bar"/>
                        </m:fPr>
                        <m:num>
                          <m:r>
                            <m:t>Δ</m:t>
                          </m:r>
                          <m:r>
                            <m:t>F</m:t>
                          </m:r>
                        </m:num>
                        <m:den>
                          <m:r>
                            <m:t>Δ</m:t>
                          </m:r>
                          <m:r>
                            <m:t>A</m:t>
                          </m:r>
                        </m:den>
                      </m:f>
                    </m:oMath>
                  </m:oMathPara>
                </a14:m>
              </a:p>
              <a:p>
                <a:pPr lvl="1"/>
                <a:r>
                  <a:rPr/>
                  <a:t>圧力の単位</a:t>
                </a:r>
              </a:p>
              <a:p>
                <a:pPr lvl="2"/>
                <a14:m>
                  <m:oMath xmlns:m="http://schemas.openxmlformats.org/officeDocument/2006/math">
                    <m:d>
                      <m:dPr>
                        <m:begChr m:val="["/>
                        <m:endChr m:val="]"/>
                        <m:sepChr m:val=""/>
                        <m:grow/>
                      </m:dPr>
                      <m:e>
                        <m:r>
                          <m:t>N</m:t>
                        </m:r>
                        <m:r>
                          <m:rPr>
                            <m:sty m:val="p"/>
                          </m:rPr>
                          <m:t>/</m:t>
                        </m:r>
                        <m:sSup>
                          <m:e>
                            <m:r>
                              <m:t>m</m:t>
                            </m:r>
                          </m:e>
                          <m:sup>
                            <m:r>
                              <m:t>2</m:t>
                            </m:r>
                          </m:sup>
                        </m:sSup>
                      </m:e>
                    </m:d>
                    <m:r>
                      <m:rPr>
                        <m:sty m:val="p"/>
                      </m:rPr>
                      <m:t>=</m:t>
                    </m:r>
                    <m:d>
                      <m:dPr>
                        <m:begChr m:val="["/>
                        <m:endChr m:val="]"/>
                        <m:sepChr m:val=""/>
                        <m:grow/>
                      </m:dPr>
                      <m:e>
                        <m:r>
                          <m:t>P</m:t>
                        </m:r>
                        <m:r>
                          <m:t>a</m:t>
                        </m:r>
                      </m:e>
                    </m:d>
                  </m:oMath>
                </a14:m>
              </a:p>
              <a:p>
                <a:pPr lvl="2"/>
                <a14:m>
                  <m:oMath xmlns:m="http://schemas.openxmlformats.org/officeDocument/2006/math">
                    <m:d>
                      <m:dPr>
                        <m:begChr m:val="["/>
                        <m:endChr m:val="]"/>
                        <m:sepChr m:val=""/>
                        <m:grow/>
                      </m:dPr>
                      <m:e>
                        <m:r>
                          <m:t>k</m:t>
                        </m:r>
                        <m:r>
                          <m:t>g</m:t>
                        </m:r>
                        <m:r>
                          <m:t>f</m:t>
                        </m:r>
                        <m:r>
                          <m:rPr>
                            <m:sty m:val="p"/>
                          </m:rPr>
                          <m:t>/</m:t>
                        </m:r>
                        <m:r>
                          <m:t>c</m:t>
                        </m:r>
                        <m:sSup>
                          <m:e>
                            <m:r>
                              <m:t>m</m:t>
                            </m:r>
                          </m:e>
                          <m:sup>
                            <m:r>
                              <m:t>2</m:t>
                            </m:r>
                          </m:sup>
                        </m:sSup>
                      </m:e>
                    </m:d>
                    <m:r>
                      <m:rPr>
                        <m:sty m:val="p"/>
                      </m:rPr>
                      <m:t>,</m:t>
                    </m:r>
                    <m:d>
                      <m:dPr>
                        <m:begChr m:val="["/>
                        <m:endChr m:val="]"/>
                        <m:sepChr m:val=""/>
                        <m:grow/>
                      </m:dPr>
                      <m:e>
                        <m:r>
                          <m:t>m</m:t>
                        </m:r>
                        <m:r>
                          <m:t>m</m:t>
                        </m:r>
                        <m:r>
                          <m:t>A</m:t>
                        </m:r>
                        <m:r>
                          <m:t>g</m:t>
                        </m:r>
                      </m:e>
                    </m:d>
                    <m:r>
                      <m:rPr>
                        <m:sty m:val="p"/>
                      </m:rPr>
                      <m:t>,</m:t>
                    </m:r>
                    <m:d>
                      <m:dPr>
                        <m:begChr m:val="["/>
                        <m:endChr m:val="]"/>
                        <m:sepChr m:val=""/>
                        <m:grow/>
                      </m:dPr>
                      <m:e>
                        <m:r>
                          <m:t>m</m:t>
                        </m:r>
                        <m:r>
                          <m:t>m</m:t>
                        </m:r>
                        <m:r>
                          <m:t>H</m:t>
                        </m:r>
                        <m:r>
                          <m:t>g</m:t>
                        </m:r>
                      </m:e>
                    </m:d>
                    <m:r>
                      <m:rPr>
                        <m:sty m:val="p"/>
                      </m:rPr>
                      <m:t>,</m:t>
                    </m:r>
                    <m:d>
                      <m:dPr>
                        <m:begChr m:val="["/>
                        <m:endChr m:val="]"/>
                        <m:sepChr m:val=""/>
                        <m:grow/>
                      </m:dPr>
                      <m:e>
                        <m:r>
                          <m:t>b</m:t>
                        </m:r>
                        <m:r>
                          <m:t>a</m:t>
                        </m:r>
                        <m:r>
                          <m:t>r</m:t>
                        </m:r>
                      </m:e>
                    </m:d>
                  </m:oMath>
                </a14:m>
              </a:p>
              <a:p>
                <a:pPr lvl="1"/>
                <a:r>
                  <a:rPr/>
                  <a:t>圧力の表し方</a:t>
                </a:r>
              </a:p>
              <a:p>
                <a:pPr lvl="2"/>
                <a:r>
                  <a:rPr/>
                  <a:t>絶対圧 : 絶対真空（完全真空）を基準として表した圧力</a:t>
                </a:r>
              </a:p>
              <a:p>
                <a:pPr lvl="2"/>
                <a:r>
                  <a:rPr/>
                  <a:t>ゲージ圧 : 周囲の圧力を基準として表し、通常大気圧が基準で </a:t>
                </a:r>
                <a14:m>
                  <m:oMath xmlns:m="http://schemas.openxmlformats.org/officeDocument/2006/math">
                    <m:r>
                      <m:t>1.013</m:t>
                    </m:r>
                    <m:r>
                      <m:rPr>
                        <m:sty m:val="p"/>
                      </m:rPr>
                      <m:t>×</m:t>
                    </m:r>
                    <m:sSup>
                      <m:e>
                        <m:r>
                          <m:t>10</m:t>
                        </m:r>
                      </m:e>
                      <m:sup>
                        <m:r>
                          <m:t>5</m:t>
                        </m:r>
                      </m:sup>
                    </m:sSup>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流体力学の基礎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圧力分布 1</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密度 </a:t>
                </a:r>
                <a14:m>
                  <m:oMath xmlns:m="http://schemas.openxmlformats.org/officeDocument/2006/math">
                    <m:r>
                      <m:t>ρ</m:t>
                    </m:r>
                  </m:oMath>
                </a14:m>
                <a:r>
                  <a:rPr/>
                  <a:t> の流体中に微小四面体 </a:t>
                </a:r>
                <a14:m>
                  <m:oMath xmlns:m="http://schemas.openxmlformats.org/officeDocument/2006/math">
                    <m:r>
                      <m:t>O</m:t>
                    </m:r>
                    <m:r>
                      <m:t>A</m:t>
                    </m:r>
                    <m:r>
                      <m:t>B</m:t>
                    </m:r>
                    <m:r>
                      <m:t>C</m:t>
                    </m:r>
                  </m:oMath>
                </a14:m>
                <a:r>
                  <a:rPr/>
                  <a:t> を考える</a:t>
                </a:r>
              </a:p>
              <a:p>
                <a:pPr lvl="1"/>
                <a:r>
                  <a:rPr/>
                  <a:t>斜面 </a:t>
                </a:r>
                <a14:m>
                  <m:oMath xmlns:m="http://schemas.openxmlformats.org/officeDocument/2006/math">
                    <m:r>
                      <m:t>A</m:t>
                    </m:r>
                    <m:r>
                      <m:t>B</m:t>
                    </m:r>
                    <m:r>
                      <m:t>C</m:t>
                    </m:r>
                  </m:oMath>
                </a14:m>
                <a:r>
                  <a:rPr/>
                  <a:t> の法制が </a:t>
                </a:r>
                <a14:m>
                  <m:oMath xmlns:m="http://schemas.openxmlformats.org/officeDocument/2006/math">
                    <m:r>
                      <m:t>x</m:t>
                    </m:r>
                    <m:r>
                      <m:rPr>
                        <m:sty m:val="p"/>
                      </m:rPr>
                      <m:t>,</m:t>
                    </m:r>
                    <m:r>
                      <m:t>y</m:t>
                    </m:r>
                    <m:r>
                      <m:rPr>
                        <m:sty m:val="p"/>
                      </m:rPr>
                      <m:t>,</m:t>
                    </m:r>
                    <m:r>
                      <m:t>z</m:t>
                    </m:r>
                  </m:oMath>
                </a14:m>
                <a:r>
                  <a:rPr/>
                  <a:t> 軸となす角度を </a:t>
                </a:r>
                <a14:m>
                  <m:oMath xmlns:m="http://schemas.openxmlformats.org/officeDocument/2006/math">
                    <m:r>
                      <m:t>α</m:t>
                    </m:r>
                    <m:r>
                      <m:rPr>
                        <m:sty m:val="p"/>
                      </m:rPr>
                      <m:t>,</m:t>
                    </m:r>
                    <m:r>
                      <m:t>β</m:t>
                    </m:r>
                    <m:r>
                      <m:rPr>
                        <m:sty m:val="p"/>
                      </m:rPr>
                      <m:t>,</m:t>
                    </m:r>
                    <m:r>
                      <m:t>γ</m:t>
                    </m:r>
                  </m:oMath>
                </a14:m>
                <a:r>
                  <a:rPr/>
                  <a:t>、</a:t>
                </a:r>
                <a14:m>
                  <m:oMath xmlns:m="http://schemas.openxmlformats.org/officeDocument/2006/math">
                    <m:r>
                      <m:rPr>
                        <m:sty m:val="p"/>
                      </m:rPr>
                      <m:t>△</m:t>
                    </m:r>
                    <m:r>
                      <m:t>A</m:t>
                    </m:r>
                    <m:r>
                      <m:t>B</m:t>
                    </m:r>
                    <m:r>
                      <m:t>C</m:t>
                    </m:r>
                  </m:oMath>
                </a14:m>
                <a:r>
                  <a:rPr/>
                  <a:t> の面積を </a:t>
                </a:r>
                <a14:m>
                  <m:oMath xmlns:m="http://schemas.openxmlformats.org/officeDocument/2006/math">
                    <m:r>
                      <m:t>d</m:t>
                    </m:r>
                    <m:r>
                      <m:t>A</m:t>
                    </m:r>
                  </m:oMath>
                </a14:m>
                <a:r>
                  <a:rPr/>
                  <a:t> とする</a:t>
                </a:r>
              </a:p>
              <a:p>
                <a:pPr lvl="1"/>
                <a14:m>
                  <m:oMathPara xmlns:m="http://schemas.openxmlformats.org/officeDocument/2006/math">
                    <m:oMathParaPr>
                      <m:jc m:val="center"/>
                    </m:oMathParaPr>
                    <m:oMath>
                      <m:r>
                        <m:rPr>
                          <m:sty m:val="p"/>
                        </m:rPr>
                        <m:t>△</m:t>
                      </m:r>
                      <m:r>
                        <m:t>O</m:t>
                      </m:r>
                      <m:r>
                        <m:t>B</m:t>
                      </m:r>
                      <m:r>
                        <m:t>C</m:t>
                      </m:r>
                      <m:r>
                        <m:rPr>
                          <m:sty m:val="p"/>
                        </m:rPr>
                        <m:t>=</m:t>
                      </m:r>
                      <m:f>
                        <m:fPr>
                          <m:type m:val="bar"/>
                        </m:fPr>
                        <m:num>
                          <m:r>
                            <m:t>1</m:t>
                          </m:r>
                        </m:num>
                        <m:den>
                          <m:r>
                            <m:t>2</m:t>
                          </m:r>
                        </m:den>
                      </m:f>
                      <m:r>
                        <m:t>d</m:t>
                      </m:r>
                      <m:r>
                        <m:t>y</m:t>
                      </m:r>
                      <m:r>
                        <m:t>d</m:t>
                      </m:r>
                      <m:r>
                        <m:t>z</m:t>
                      </m:r>
                      <m:r>
                        <m:rPr>
                          <m:sty m:val="p"/>
                        </m:rPr>
                        <m:t>=</m:t>
                      </m:r>
                      <m:r>
                        <m:t>d</m:t>
                      </m:r>
                      <m:r>
                        <m:t>A</m:t>
                      </m:r>
                      <m:r>
                        <m:rPr>
                          <m:sty m:val="p"/>
                        </m:rPr>
                        <m:t>cos</m:t>
                      </m:r>
                      <m:r>
                        <m:t>α</m:t>
                      </m:r>
                    </m:oMath>
                  </m:oMathPara>
                </a14:m>
              </a:p>
              <a:p>
                <a:pPr lvl="1"/>
                <a14:m>
                  <m:oMathPara xmlns:m="http://schemas.openxmlformats.org/officeDocument/2006/math">
                    <m:oMathParaPr>
                      <m:jc m:val="center"/>
                    </m:oMathParaPr>
                    <m:oMath>
                      <m:r>
                        <m:rPr>
                          <m:sty m:val="p"/>
                        </m:rPr>
                        <m:t>△</m:t>
                      </m:r>
                      <m:r>
                        <m:t>O</m:t>
                      </m:r>
                      <m:r>
                        <m:t>A</m:t>
                      </m:r>
                      <m:r>
                        <m:t>C</m:t>
                      </m:r>
                      <m:r>
                        <m:rPr>
                          <m:sty m:val="p"/>
                        </m:rPr>
                        <m:t>=</m:t>
                      </m:r>
                      <m:f>
                        <m:fPr>
                          <m:type m:val="bar"/>
                        </m:fPr>
                        <m:num>
                          <m:r>
                            <m:t>1</m:t>
                          </m:r>
                        </m:num>
                        <m:den>
                          <m:r>
                            <m:t>2</m:t>
                          </m:r>
                        </m:den>
                      </m:f>
                      <m:r>
                        <m:t>d</m:t>
                      </m:r>
                      <m:r>
                        <m:t>x</m:t>
                      </m:r>
                      <m:r>
                        <m:t>d</m:t>
                      </m:r>
                      <m:r>
                        <m:t>z</m:t>
                      </m:r>
                      <m:r>
                        <m:rPr>
                          <m:sty m:val="p"/>
                        </m:rPr>
                        <m:t>=</m:t>
                      </m:r>
                      <m:r>
                        <m:t>d</m:t>
                      </m:r>
                      <m:r>
                        <m:t>A</m:t>
                      </m:r>
                      <m:r>
                        <m:rPr>
                          <m:sty m:val="p"/>
                        </m:rPr>
                        <m:t>cos</m:t>
                      </m:r>
                      <m:r>
                        <m:t>β</m:t>
                      </m:r>
                    </m:oMath>
                  </m:oMathPara>
                </a14:m>
              </a:p>
              <a:p>
                <a:pPr lvl="1"/>
                <a14:m>
                  <m:oMathPara xmlns:m="http://schemas.openxmlformats.org/officeDocument/2006/math">
                    <m:oMathParaPr>
                      <m:jc m:val="center"/>
                    </m:oMathParaPr>
                    <m:oMath>
                      <m:r>
                        <m:rPr>
                          <m:sty m:val="p"/>
                        </m:rPr>
                        <m:t>△</m:t>
                      </m:r>
                      <m:r>
                        <m:t>O</m:t>
                      </m:r>
                      <m:r>
                        <m:t>A</m:t>
                      </m:r>
                      <m:r>
                        <m:t>B</m:t>
                      </m:r>
                      <m:r>
                        <m:rPr>
                          <m:sty m:val="p"/>
                        </m:rPr>
                        <m:t>=</m:t>
                      </m:r>
                      <m:f>
                        <m:fPr>
                          <m:type m:val="bar"/>
                        </m:fPr>
                        <m:num>
                          <m:r>
                            <m:t>1</m:t>
                          </m:r>
                        </m:num>
                        <m:den>
                          <m:r>
                            <m:t>2</m:t>
                          </m:r>
                        </m:den>
                      </m:f>
                      <m:r>
                        <m:t>d</m:t>
                      </m:r>
                      <m:r>
                        <m:t>x</m:t>
                      </m:r>
                      <m:r>
                        <m:t>d</m:t>
                      </m:r>
                      <m:r>
                        <m:t>y</m:t>
                      </m:r>
                      <m:r>
                        <m:rPr>
                          <m:sty m:val="p"/>
                        </m:rPr>
                        <m:t>=</m:t>
                      </m:r>
                      <m:r>
                        <m:t>d</m:t>
                      </m:r>
                      <m:r>
                        <m:t>A</m:t>
                      </m:r>
                      <m:r>
                        <m:rPr>
                          <m:sty m:val="p"/>
                        </m:rPr>
                        <m:t>cos</m:t>
                      </m:r>
                      <m:r>
                        <m:t>γ</m:t>
                      </m:r>
                    </m:oMath>
                  </m:oMathPara>
                </a14:m>
              </a:p>
              <a:p>
                <a:pPr lvl="1"/>
                <a14:m>
                  <m:oMath xmlns:m="http://schemas.openxmlformats.org/officeDocument/2006/math">
                    <m:r>
                      <m:t>x</m:t>
                    </m:r>
                    <m:r>
                      <m:rPr>
                        <m:sty m:val="p"/>
                      </m:rPr>
                      <m:t>,</m:t>
                    </m:r>
                    <m:r>
                      <m:t>y</m:t>
                    </m:r>
                  </m:oMath>
                </a14:m>
                <a:r>
                  <a:rPr/>
                  <a:t> 方向の力のつり合いより</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y</m:t>
                      </m:r>
                      <m:r>
                        <m:t>d</m:t>
                      </m:r>
                      <m:r>
                        <m:t>z</m:t>
                      </m:r>
                      <m:r>
                        <m:rPr>
                          <m:sty m:val="p"/>
                        </m:rPr>
                        <m:t>−</m:t>
                      </m:r>
                      <m:sSub>
                        <m:e>
                          <m:r>
                            <m:t>p</m:t>
                          </m:r>
                        </m:e>
                        <m:sub>
                          <m:r>
                            <m:t>n</m:t>
                          </m:r>
                        </m:sub>
                      </m:sSub>
                      <m:r>
                        <m:t>d</m:t>
                      </m:r>
                      <m:r>
                        <m:t>A</m:t>
                      </m:r>
                      <m:r>
                        <m:rPr>
                          <m:sty m:val="p"/>
                        </m:rPr>
                        <m:t>cos</m:t>
                      </m:r>
                      <m:r>
                        <m:t>α</m:t>
                      </m:r>
                      <m:r>
                        <m:rPr>
                          <m:sty m:val="p"/>
                        </m:rPr>
                        <m:t>=</m:t>
                      </m:r>
                      <m:r>
                        <m:t>0</m:t>
                      </m:r>
                      <m:r>
                        <m:rPr>
                          <m:sty m:val="p"/>
                        </m:rPr>
                        <m:t>∴</m:t>
                      </m:r>
                      <m:sSub>
                        <m:e>
                          <m:r>
                            <m:t>p</m:t>
                          </m:r>
                        </m:e>
                        <m:sub>
                          <m:r>
                            <m:t>x</m:t>
                          </m:r>
                        </m:sub>
                      </m:sSub>
                      <m:r>
                        <m:rPr>
                          <m:sty m:val="p"/>
                        </m:rPr>
                        <m:t>=</m:t>
                      </m:r>
                      <m:sSub>
                        <m:e>
                          <m:r>
                            <m:t>p</m:t>
                          </m:r>
                        </m:e>
                        <m:sub>
                          <m:r>
                            <m:t>n</m:t>
                          </m:r>
                        </m:sub>
                      </m:sSub>
                    </m:oMath>
                  </m:oMathPara>
                </a14:m>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z</m:t>
                      </m:r>
                      <m:r>
                        <m:rPr>
                          <m:sty m:val="p"/>
                        </m:rPr>
                        <m:t>−</m:t>
                      </m:r>
                      <m:sSub>
                        <m:e>
                          <m:r>
                            <m:t>p</m:t>
                          </m:r>
                        </m:e>
                        <m:sub>
                          <m:r>
                            <m:t>n</m:t>
                          </m:r>
                        </m:sub>
                      </m:sSub>
                      <m:r>
                        <m:t>d</m:t>
                      </m:r>
                      <m:r>
                        <m:t>A</m:t>
                      </m:r>
                      <m:r>
                        <m:rPr>
                          <m:sty m:val="p"/>
                        </m:rPr>
                        <m:t>cos</m:t>
                      </m:r>
                      <m:r>
                        <m:t>β</m:t>
                      </m:r>
                      <m:r>
                        <m:rPr>
                          <m:sty m:val="p"/>
                        </m:rPr>
                        <m:t>=</m:t>
                      </m:r>
                      <m:r>
                        <m:t>0</m:t>
                      </m:r>
                      <m:r>
                        <m:rPr>
                          <m:sty m:val="p"/>
                        </m:rPr>
                        <m:t>∴</m:t>
                      </m:r>
                      <m:sSub>
                        <m:e>
                          <m:r>
                            <m:t>p</m:t>
                          </m:r>
                        </m:e>
                        <m:sub>
                          <m:r>
                            <m:t>y</m:t>
                          </m:r>
                        </m:sub>
                      </m:sSub>
                      <m:r>
                        <m:rPr>
                          <m:sty m:val="p"/>
                        </m:rPr>
                        <m:t>=</m:t>
                      </m:r>
                      <m:sSub>
                        <m:e>
                          <m:r>
                            <m:t>p</m:t>
                          </m:r>
                        </m:e>
                        <m:sub>
                          <m:r>
                            <m:t>n</m:t>
                          </m:r>
                        </m:sub>
                      </m:sSub>
                    </m:oMath>
                  </m:oMathPara>
                </a14:m>
              </a:p>
              <a:p>
                <a:pPr lvl="1"/>
                <a14:m>
                  <m:oMath xmlns:m="http://schemas.openxmlformats.org/officeDocument/2006/math">
                    <m:r>
                      <m:t>z</m:t>
                    </m:r>
                  </m:oMath>
                </a14:m>
                <a:r>
                  <a:rPr/>
                  <a:t> 方向は流体の自重を考慮する</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y</m:t>
                      </m:r>
                      <m:r>
                        <m:rPr>
                          <m:sty m:val="p"/>
                        </m:rPr>
                        <m:t>−</m:t>
                      </m:r>
                      <m:sSub>
                        <m:e>
                          <m:r>
                            <m:t>p</m:t>
                          </m:r>
                        </m:e>
                        <m:sub>
                          <m:r>
                            <m:t>n</m:t>
                          </m:r>
                        </m:sub>
                      </m:sSub>
                      <m:r>
                        <m:t>d</m:t>
                      </m:r>
                      <m:r>
                        <m:t>A</m:t>
                      </m:r>
                      <m:r>
                        <m:rPr>
                          <m:sty m:val="p"/>
                        </m:rPr>
                        <m:t>cos</m:t>
                      </m:r>
                      <m:r>
                        <m:t>γ</m:t>
                      </m:r>
                      <m:r>
                        <m:rPr>
                          <m:sty m:val="p"/>
                        </m:rPr>
                        <m:t>−</m:t>
                      </m:r>
                      <m:r>
                        <m:t>ρ</m:t>
                      </m:r>
                      <m:r>
                        <m:t>g</m:t>
                      </m:r>
                      <m:f>
                        <m:fPr>
                          <m:type m:val="bar"/>
                        </m:fPr>
                        <m:num>
                          <m:r>
                            <m:t>1</m:t>
                          </m:r>
                        </m:num>
                        <m:den>
                          <m:r>
                            <m:t>6</m:t>
                          </m:r>
                        </m:den>
                      </m:f>
                      <m:r>
                        <m:t>d</m:t>
                      </m:r>
                      <m:r>
                        <m:t>x</m:t>
                      </m:r>
                      <m:r>
                        <m:t>d</m:t>
                      </m:r>
                      <m:r>
                        <m:t>y</m:t>
                      </m:r>
                      <m:r>
                        <m:t>d</m:t>
                      </m:r>
                      <m:r>
                        <m:t>z</m:t>
                      </m:r>
                      <m:r>
                        <m:rPr>
                          <m:sty m:val="p"/>
                        </m:rPr>
                        <m:t>=</m:t>
                      </m:r>
                      <m:r>
                        <m:t>0</m:t>
                      </m:r>
                      <m:r>
                        <m:rPr>
                          <m:sty m:val="p"/>
                        </m:rPr>
                        <m:t>∴</m:t>
                      </m:r>
                      <m:sSub>
                        <m:e>
                          <m:r>
                            <m:t>p</m:t>
                          </m:r>
                        </m:e>
                        <m:sub>
                          <m:r>
                            <m:t>z</m:t>
                          </m:r>
                        </m:sub>
                      </m:sSub>
                      <m:r>
                        <m:rPr>
                          <m:sty m:val="p"/>
                        </m:rPr>
                        <m:t>=</m:t>
                      </m:r>
                      <m:sSub>
                        <m:e>
                          <m:r>
                            <m:t>p</m:t>
                          </m:r>
                        </m:e>
                        <m:sub>
                          <m:r>
                            <m:t>n</m:t>
                          </m:r>
                        </m:sub>
                      </m:sSub>
                      <m:r>
                        <m:rPr>
                          <m:sty m:val="p"/>
                        </m:rPr>
                        <m:t>+</m:t>
                      </m:r>
                      <m:r>
                        <m:t>ρ</m:t>
                      </m:r>
                      <m:r>
                        <m:t>g</m:t>
                      </m:r>
                      <m:f>
                        <m:fPr>
                          <m:type m:val="bar"/>
                        </m:fPr>
                        <m:num>
                          <m:r>
                            <m:t>1</m:t>
                          </m:r>
                        </m:num>
                        <m:den>
                          <m:r>
                            <m:t>3</m:t>
                          </m:r>
                        </m:den>
                      </m:f>
                      <m:r>
                        <m:t>d</m:t>
                      </m:r>
                      <m:r>
                        <m:t>z</m:t>
                      </m:r>
                    </m:oMath>
                  </m:oMathPara>
                </a14:m>
              </a:p>
              <a:p>
                <a:pPr lvl="1"/>
                <a14:m>
                  <m:oMath xmlns:m="http://schemas.openxmlformats.org/officeDocument/2006/math">
                    <m:r>
                      <m:t>d</m:t>
                    </m:r>
                    <m:r>
                      <m:t>z</m:t>
                    </m:r>
                    <m:r>
                      <m:rPr>
                        <m:sty m:val="p"/>
                      </m:rPr>
                      <m:t>→</m:t>
                    </m:r>
                    <m:r>
                      <m:t>0</m:t>
                    </m:r>
                  </m:oMath>
                </a14:m>
                <a:r>
                  <a:rPr/>
                  <a:t> では </a:t>
                </a:r>
                <a14:m>
                  <m:oMath xmlns:m="http://schemas.openxmlformats.org/officeDocument/2006/math">
                    <m:sSub>
                      <m:e>
                        <m:r>
                          <m:t>p</m:t>
                        </m:r>
                      </m:e>
                      <m:sub>
                        <m:r>
                          <m:t>z</m:t>
                        </m:r>
                      </m:sub>
                    </m:sSub>
                    <m:r>
                      <m:rPr>
                        <m:sty m:val="p"/>
                      </m:rPr>
                      <m:t>=</m:t>
                    </m:r>
                    <m:sSub>
                      <m:e>
                        <m:r>
                          <m:t>p</m:t>
                        </m:r>
                      </m:e>
                      <m:sub>
                        <m:r>
                          <m:t>n</m:t>
                        </m:r>
                      </m:sub>
                    </m:sSub>
                  </m:oMath>
                </a14:m>
                <a:r>
                  <a:rPr/>
                  <a:t> より </a:t>
                </a:r>
                <a14:m>
                  <m:oMath xmlns:m="http://schemas.openxmlformats.org/officeDocument/2006/math">
                    <m:sSub>
                      <m:e>
                        <m:r>
                          <m:t>p</m:t>
                        </m:r>
                      </m:e>
                      <m:sub>
                        <m:r>
                          <m:t>x</m:t>
                        </m:r>
                      </m:sub>
                    </m:sSub>
                    <m:r>
                      <m:rPr>
                        <m:sty m:val="p"/>
                      </m:rPr>
                      <m:t>=</m:t>
                    </m:r>
                    <m:sSub>
                      <m:e>
                        <m:r>
                          <m:t>p</m:t>
                        </m:r>
                      </m:e>
                      <m:sub>
                        <m:r>
                          <m:t>y</m:t>
                        </m:r>
                      </m:sub>
                    </m:sSub>
                    <m:r>
                      <m:rPr>
                        <m:sty m:val="p"/>
                      </m:rPr>
                      <m:t>=</m:t>
                    </m:r>
                    <m:sSub>
                      <m:e>
                        <m:r>
                          <m:t>p</m:t>
                        </m:r>
                      </m:e>
                      <m:sub>
                        <m:r>
                          <m:t>z</m:t>
                        </m:r>
                      </m:sub>
                    </m:sSub>
                    <m:r>
                      <m:rPr>
                        <m:sty m:val="p"/>
                      </m:rPr>
                      <m:t>=</m:t>
                    </m:r>
                    <m:sSub>
                      <m:e>
                        <m:r>
                          <m:t>p</m:t>
                        </m:r>
                      </m:e>
                      <m:sub>
                        <m:r>
                          <m:t>n</m:t>
                        </m:r>
                      </m:sub>
                    </m:sSub>
                  </m:oMath>
                </a14:m>
                <a:r>
                  <a:rPr/>
                  <a:t> となる</a:t>
                </a:r>
              </a:p>
            </p:txBody>
          </p:sp>
        </mc:Choice>
      </mc:AlternateContent>
      <p:pic>
        <p:nvPicPr>
          <p:cNvPr descr="Basics_of_Fluid_Mechanics/images/2-1.png" id="0" name="Picture 1"/>
          <p:cNvPicPr>
            <a:picLocks noGrp="1" noChangeAspect="1"/>
          </p:cNvPicPr>
          <p:nvPr/>
        </p:nvPicPr>
        <p:blipFill>
          <a:blip r:embed="rId2"/>
          <a:stretch>
            <a:fillRect/>
          </a:stretch>
        </p:blipFill>
        <p:spPr bwMode="auto">
          <a:xfrm>
            <a:off x="5753100" y="914400"/>
            <a:ext cx="3225800" cy="33528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圧力分布 2</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indent="-342900" marL="342900">
                  <a:buAutoNum type="arabicPeriod"/>
                </a:pPr>
                <a:r>
                  <a:rPr/>
                  <a:t>圧力分布</a:t>
                </a:r>
              </a:p>
              <a:p>
                <a:pPr lvl="0"/>
                <a:r>
                  <a:rPr/>
                  <a:t>有限体積の流体に作用する外力</a:t>
                </a:r>
              </a:p>
              <a:p>
                <a:pPr lvl="1"/>
                <a:r>
                  <a:rPr/>
                  <a:t>表面力 : 流体部分の表面に働く外力</a:t>
                </a:r>
              </a:p>
              <a:p>
                <a:pPr lvl="1"/>
                <a:r>
                  <a:rPr/>
                  <a:t>体積力 : 重力や電磁気力などの流体の実質部分に直接作用する外力</a:t>
                </a:r>
              </a:p>
              <a:p>
                <a:pPr lvl="0"/>
                <a:r>
                  <a:rPr/>
                  <a:t>流体中に一辺が </a:t>
                </a:r>
                <a14:m>
                  <m:oMath xmlns:m="http://schemas.openxmlformats.org/officeDocument/2006/math">
                    <m:r>
                      <m:t>d</m:t>
                    </m:r>
                    <m:r>
                      <m:t>x</m:t>
                    </m:r>
                    <m:r>
                      <m:rPr>
                        <m:sty m:val="p"/>
                      </m:rPr>
                      <m:t>,</m:t>
                    </m:r>
                    <m:r>
                      <m:t>d</m:t>
                    </m:r>
                    <m:r>
                      <m:t>y</m:t>
                    </m:r>
                    <m:r>
                      <m:rPr>
                        <m:sty m:val="p"/>
                      </m:rPr>
                      <m:t>,</m:t>
                    </m:r>
                    <m:r>
                      <m:t>d</m:t>
                    </m:r>
                    <m:r>
                      <m:t>z</m:t>
                    </m:r>
                  </m:oMath>
                </a14:m>
                <a:r>
                  <a:rPr/>
                  <a:t> の微小直六面体の要素を考える</a:t>
                </a:r>
              </a:p>
            </p:txBody>
          </p:sp>
        </mc:Choice>
      </mc:AlternateContent>
      <p:pic>
        <p:nvPicPr>
          <p:cNvPr descr="Basics_of_Fluid_Mechanics/images/2-2.png" id="0" name="Picture 1"/>
          <p:cNvPicPr>
            <a:picLocks noGrp="1" noChangeAspect="1"/>
          </p:cNvPicPr>
          <p:nvPr/>
        </p:nvPicPr>
        <p:blipFill>
          <a:blip r:embed="rId2"/>
          <a:stretch>
            <a:fillRect/>
          </a:stretch>
        </p:blipFill>
        <p:spPr bwMode="auto">
          <a:xfrm>
            <a:off x="5727700" y="1016000"/>
            <a:ext cx="3263900" cy="3149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2-2</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圧力分布 3</a:t>
                </a:r>
              </a:p>
              <a:p>
                <a:pPr lvl="0"/>
                <a:r>
                  <a:rPr/>
                  <a:t>これに働く単位質量当たりの体積力 </a:t>
                </a:r>
                <a14:m>
                  <m:oMath xmlns:m="http://schemas.openxmlformats.org/officeDocument/2006/math">
                    <m:r>
                      <m:t>F</m:t>
                    </m:r>
                    <m:r>
                      <m:rPr>
                        <m:sty m:val="p"/>
                      </m:rPr>
                      <m:t>=</m:t>
                    </m:r>
                    <m:r>
                      <m:t>i</m:t>
                    </m:r>
                    <m:r>
                      <m:t>X</m:t>
                    </m:r>
                    <m:r>
                      <m:rPr>
                        <m:sty m:val="p"/>
                      </m:rPr>
                      <m:t>+</m:t>
                    </m:r>
                    <m:r>
                      <m:t>j</m:t>
                    </m:r>
                    <m:r>
                      <m:t>Y</m:t>
                    </m:r>
                    <m:r>
                      <m:rPr>
                        <m:sty m:val="p"/>
                      </m:rPr>
                      <m:t>+</m:t>
                    </m:r>
                    <m:r>
                      <m:t>k</m:t>
                    </m:r>
                    <m:r>
                      <m:t>X</m:t>
                    </m:r>
                  </m:oMath>
                </a14:m>
                <a:r>
                  <a:rPr/>
                  <a:t> とする</a:t>
                </a:r>
              </a:p>
              <a:p>
                <a:pPr lvl="1"/>
                <a14:m>
                  <m:oMath xmlns:m="http://schemas.openxmlformats.org/officeDocument/2006/math">
                    <m:r>
                      <m:t>x</m:t>
                    </m:r>
                  </m:oMath>
                </a14:m>
                <a:r>
                  <a:rPr/>
                  <a:t> 方向の力のつり合いは</a:t>
                </a:r>
              </a:p>
              <a:p>
                <a:pPr lvl="1"/>
                <a14:m>
                  <m:oMathPara xmlns:m="http://schemas.openxmlformats.org/officeDocument/2006/math">
                    <m:oMathParaPr>
                      <m:jc m:val="center"/>
                    </m:oMathParaPr>
                    <m:oMath>
                      <m:r>
                        <m:t>p</m:t>
                      </m:r>
                      <m:r>
                        <m:t>d</m:t>
                      </m:r>
                      <m:r>
                        <m:t>y</m:t>
                      </m:r>
                      <m:r>
                        <m:t>d</m:t>
                      </m:r>
                      <m:r>
                        <m:t>z</m:t>
                      </m:r>
                      <m:r>
                        <m:rPr>
                          <m:sty m:val="p"/>
                        </m:rPr>
                        <m:t>−</m:t>
                      </m:r>
                      <m:d>
                        <m:dPr>
                          <m:begChr m:val="("/>
                          <m:endChr m:val=")"/>
                          <m:sepChr m:val=""/>
                          <m:grow/>
                        </m:dPr>
                        <m:e>
                          <m:r>
                            <m:t>p</m:t>
                          </m:r>
                          <m:r>
                            <m:rPr>
                              <m:sty m:val="p"/>
                            </m:rPr>
                            <m:t>+</m:t>
                          </m:r>
                          <m:f>
                            <m:fPr>
                              <m:type m:val="bar"/>
                            </m:fPr>
                            <m:num>
                              <m:r>
                                <m:rPr>
                                  <m:sty m:val="p"/>
                                </m:rPr>
                                <m:t>∂</m:t>
                              </m:r>
                              <m:r>
                                <m:t>p</m:t>
                              </m:r>
                            </m:num>
                            <m:den>
                              <m:r>
                                <m:rPr>
                                  <m:sty m:val="p"/>
                                </m:rPr>
                                <m:t>∂</m:t>
                              </m:r>
                              <m:r>
                                <m:t>x</m:t>
                              </m:r>
                            </m:den>
                          </m:f>
                          <m:r>
                            <m:t>d</m:t>
                          </m:r>
                          <m:r>
                            <m:t>x</m:t>
                          </m:r>
                        </m:e>
                      </m:d>
                      <m:r>
                        <m:t>d</m:t>
                      </m:r>
                      <m:r>
                        <m:t>y</m:t>
                      </m:r>
                      <m:r>
                        <m:t>d</m:t>
                      </m:r>
                      <m:r>
                        <m:t>z</m:t>
                      </m:r>
                      <m:r>
                        <m:rPr>
                          <m:sty m:val="p"/>
                        </m:rPr>
                        <m:t>+</m:t>
                      </m:r>
                      <m:r>
                        <m:t>ρ</m:t>
                      </m:r>
                      <m:r>
                        <m:t>d</m:t>
                      </m:r>
                      <m:r>
                        <m:t>x</m:t>
                      </m:r>
                      <m:r>
                        <m:t>d</m:t>
                      </m:r>
                      <m:r>
                        <m:t>y</m:t>
                      </m:r>
                      <m:r>
                        <m:t>d</m:t>
                      </m:r>
                      <m:r>
                        <m:t>z</m:t>
                      </m:r>
                      <m:r>
                        <m:t>X</m:t>
                      </m:r>
                      <m:r>
                        <m:rPr>
                          <m:sty m:val="p"/>
                        </m:rPr>
                        <m:t>=</m:t>
                      </m:r>
                      <m:r>
                        <m:t>0</m:t>
                      </m:r>
                    </m:oMath>
                  </m:oMathPara>
                </a14:m>
              </a:p>
              <a:p>
                <a:pPr lvl="1"/>
                <a:r>
                  <a:rPr/>
                  <a:t>これより以下の関係を得る</a:t>
                </a:r>
              </a:p>
              <a:p>
                <a:pPr lvl="1"/>
                <a14:m>
                  <m:oMathPara xmlns:m="http://schemas.openxmlformats.org/officeDocument/2006/math">
                    <m:oMathParaPr>
                      <m:jc m:val="center"/>
                    </m:oMathParaPr>
                    <m:oMath>
                      <m:f>
                        <m:fPr>
                          <m:type m:val="bar"/>
                        </m:fPr>
                        <m:num>
                          <m:r>
                            <m:rPr>
                              <m:sty m:val="p"/>
                            </m:rPr>
                            <m:t>∂</m:t>
                          </m:r>
                          <m:r>
                            <m:t>p</m:t>
                          </m:r>
                        </m:num>
                        <m:den>
                          <m:r>
                            <m:rPr>
                              <m:sty m:val="p"/>
                            </m:rPr>
                            <m:t>∂</m:t>
                          </m:r>
                          <m:r>
                            <m:t>x</m:t>
                          </m:r>
                        </m:den>
                      </m:f>
                      <m:r>
                        <m:rPr>
                          <m:sty m:val="p"/>
                        </m:rPr>
                        <m:t>=</m:t>
                      </m:r>
                      <m:r>
                        <m:t>ρ</m:t>
                      </m:r>
                      <m:r>
                        <m:t>X</m:t>
                      </m:r>
                      <m:r>
                        <m:rPr>
                          <m:sty m:val="p"/>
                        </m:rPr>
                        <m:t>,</m:t>
                      </m:r>
                      <m:r>
                        <m:t> </m:t>
                      </m:r>
                      <m:f>
                        <m:fPr>
                          <m:type m:val="bar"/>
                        </m:fPr>
                        <m:num>
                          <m:r>
                            <m:rPr>
                              <m:sty m:val="p"/>
                            </m:rPr>
                            <m:t>∂</m:t>
                          </m:r>
                          <m:r>
                            <m:t>p</m:t>
                          </m:r>
                        </m:num>
                        <m:den>
                          <m:r>
                            <m:rPr>
                              <m:sty m:val="p"/>
                            </m:rPr>
                            <m:t>∂</m:t>
                          </m:r>
                          <m:r>
                            <m:t>y</m:t>
                          </m:r>
                        </m:den>
                      </m:f>
                      <m:r>
                        <m:rPr>
                          <m:sty m:val="p"/>
                        </m:rPr>
                        <m:t>=</m:t>
                      </m:r>
                      <m:r>
                        <m:t>ρ</m:t>
                      </m:r>
                      <m:r>
                        <m:t>Y</m:t>
                      </m:r>
                      <m:r>
                        <m:rPr>
                          <m:sty m:val="p"/>
                        </m:rPr>
                        <m:t>,</m:t>
                      </m:r>
                      <m:r>
                        <m:t> </m:t>
                      </m:r>
                      <m:f>
                        <m:fPr>
                          <m:type m:val="bar"/>
                        </m:fPr>
                        <m:num>
                          <m:r>
                            <m:rPr>
                              <m:sty m:val="p"/>
                            </m:rPr>
                            <m:t>∂</m:t>
                          </m:r>
                          <m:r>
                            <m:t>p</m:t>
                          </m:r>
                        </m:num>
                        <m:den>
                          <m:r>
                            <m:rPr>
                              <m:sty m:val="p"/>
                            </m:rPr>
                            <m:t>∂</m:t>
                          </m:r>
                          <m:r>
                            <m:t>z</m:t>
                          </m:r>
                        </m:den>
                      </m:f>
                      <m:r>
                        <m:rPr>
                          <m:sty m:val="p"/>
                        </m:rPr>
                        <m:t>=</m:t>
                      </m:r>
                      <m:r>
                        <m:t>ρ</m:t>
                      </m:r>
                      <m:r>
                        <m:t>Z</m:t>
                      </m:r>
                    </m:oMath>
                  </m:oMathPara>
                </a14:m>
              </a:p>
              <a:p>
                <a:pPr lvl="1"/>
                <a:r>
                  <a:rPr/>
                  <a:t>3式の両辺に </a:t>
                </a:r>
                <a14:m>
                  <m:oMath xmlns:m="http://schemas.openxmlformats.org/officeDocument/2006/math">
                    <m:r>
                      <m:t>i</m:t>
                    </m:r>
                    <m:r>
                      <m:rPr>
                        <m:sty m:val="p"/>
                      </m:rPr>
                      <m:t>,</m:t>
                    </m:r>
                    <m:r>
                      <m:t>j</m:t>
                    </m:r>
                    <m:r>
                      <m:rPr>
                        <m:sty m:val="p"/>
                      </m:rPr>
                      <m:t>,</m:t>
                    </m:r>
                    <m:r>
                      <m:t>k</m:t>
                    </m:r>
                  </m:oMath>
                </a14:m>
                <a:r>
                  <a:rPr/>
                  <a:t> をかけ、それぞれを加える</a:t>
                </a:r>
              </a:p>
              <a:p>
                <a:pPr lvl="1"/>
                <a14:m>
                  <m:oMathPara xmlns:m="http://schemas.openxmlformats.org/officeDocument/2006/math">
                    <m:oMathParaPr>
                      <m:jc m:val="center"/>
                    </m:oMathParaPr>
                    <m:oMath>
                      <m:r>
                        <m:t>i</m:t>
                      </m:r>
                      <m:f>
                        <m:fPr>
                          <m:type m:val="bar"/>
                        </m:fPr>
                        <m:num>
                          <m:r>
                            <m:rPr>
                              <m:sty m:val="p"/>
                            </m:rPr>
                            <m:t>∂</m:t>
                          </m:r>
                          <m:r>
                            <m:t>p</m:t>
                          </m:r>
                        </m:num>
                        <m:den>
                          <m:r>
                            <m:rPr>
                              <m:sty m:val="p"/>
                            </m:rPr>
                            <m:t>∂</m:t>
                          </m:r>
                          <m:r>
                            <m:t>x</m:t>
                          </m:r>
                        </m:den>
                      </m:f>
                      <m:r>
                        <m:rPr>
                          <m:sty m:val="p"/>
                        </m:rPr>
                        <m:t>+</m:t>
                      </m:r>
                      <m:r>
                        <m:t>j</m:t>
                      </m:r>
                      <m:r>
                        <m:t> </m:t>
                      </m:r>
                      <m:f>
                        <m:fPr>
                          <m:type m:val="bar"/>
                        </m:fPr>
                        <m:num>
                          <m:r>
                            <m:rPr>
                              <m:sty m:val="p"/>
                            </m:rPr>
                            <m:t>∂</m:t>
                          </m:r>
                          <m:r>
                            <m:t>p</m:t>
                          </m:r>
                        </m:num>
                        <m:den>
                          <m:r>
                            <m:rPr>
                              <m:sty m:val="p"/>
                            </m:rPr>
                            <m:t>∂</m:t>
                          </m:r>
                          <m:r>
                            <m:t>y</m:t>
                          </m:r>
                        </m:den>
                      </m:f>
                      <m:r>
                        <m:rPr>
                          <m:sty m:val="p"/>
                        </m:rPr>
                        <m:t>+</m:t>
                      </m:r>
                      <m:r>
                        <m:t>k</m:t>
                      </m:r>
                      <m:f>
                        <m:fPr>
                          <m:type m:val="bar"/>
                        </m:fPr>
                        <m:num>
                          <m:r>
                            <m:rPr>
                              <m:sty m:val="p"/>
                            </m:rPr>
                            <m:t>∂</m:t>
                          </m:r>
                          <m:r>
                            <m:t>p</m:t>
                          </m:r>
                        </m:num>
                        <m:den>
                          <m:r>
                            <m:rPr>
                              <m:sty m:val="p"/>
                            </m:rPr>
                            <m:t>∂</m:t>
                          </m:r>
                          <m:r>
                            <m:t>z</m:t>
                          </m:r>
                        </m:den>
                      </m:f>
                      <m:r>
                        <m:rPr>
                          <m:sty m:val="p"/>
                        </m:rPr>
                        <m:t>=</m:t>
                      </m:r>
                      <m:r>
                        <m:t>ρ</m:t>
                      </m:r>
                      <m:d>
                        <m:dPr>
                          <m:begChr m:val="("/>
                          <m:endChr m:val=")"/>
                          <m:sepChr m:val=""/>
                          <m:grow/>
                        </m:dPr>
                        <m:e>
                          <m:r>
                            <m:t>i</m:t>
                          </m:r>
                          <m:r>
                            <m:t>X</m:t>
                          </m:r>
                          <m:r>
                            <m:rPr>
                              <m:sty m:val="p"/>
                            </m:rPr>
                            <m:t>+</m:t>
                          </m:r>
                          <m:r>
                            <m:t>j</m:t>
                          </m:r>
                          <m:r>
                            <m:t>Y</m:t>
                          </m:r>
                          <m:r>
                            <m:rPr>
                              <m:sty m:val="p"/>
                            </m:rPr>
                            <m:t>+</m:t>
                          </m:r>
                          <m:r>
                            <m:t>k</m:t>
                          </m:r>
                          <m:r>
                            <m:t>Z</m:t>
                          </m:r>
                        </m:e>
                      </m:d>
                    </m:oMath>
                  </m:oMathPara>
                </a14:m>
              </a:p>
              <a:p>
                <a:pPr lvl="1"/>
                <a:r>
                  <a:rPr/>
                  <a:t>ここで </a:t>
                </a:r>
                <a14:m>
                  <m:oMath xmlns:m="http://schemas.openxmlformats.org/officeDocument/2006/math">
                    <m:r>
                      <m:rPr>
                        <m:sty m:val="p"/>
                      </m:rPr>
                      <m:t>∇</m:t>
                    </m:r>
                    <m:r>
                      <m:rPr>
                        <m:sty m:val="p"/>
                      </m:rPr>
                      <m:t>≡</m:t>
                    </m:r>
                    <m:r>
                      <m:t>i</m:t>
                    </m:r>
                    <m:d>
                      <m:dPr>
                        <m:begChr m:val="("/>
                        <m:endChr m:val=")"/>
                        <m:sepChr m:val=""/>
                        <m:grow/>
                      </m:dPr>
                      <m:e>
                        <m:r>
                          <m:rPr>
                            <m:sty m:val="p"/>
                          </m:rPr>
                          <m:t>∂</m:t>
                        </m:r>
                        <m:r>
                          <m:t>p</m:t>
                        </m:r>
                        <m:r>
                          <m:rPr>
                            <m:sty m:val="p"/>
                          </m:rPr>
                          <m:t>/</m:t>
                        </m:r>
                        <m:r>
                          <m:rPr>
                            <m:sty m:val="p"/>
                          </m:rPr>
                          <m:t>∂</m:t>
                        </m:r>
                        <m:r>
                          <m:t>x</m:t>
                        </m:r>
                      </m:e>
                    </m:d>
                    <m:r>
                      <m:rPr>
                        <m:sty m:val="p"/>
                      </m:rPr>
                      <m:t>+</m:t>
                    </m:r>
                    <m:r>
                      <m:t>j</m:t>
                    </m:r>
                    <m:d>
                      <m:dPr>
                        <m:begChr m:val="("/>
                        <m:endChr m:val=")"/>
                        <m:sepChr m:val=""/>
                        <m:grow/>
                      </m:dPr>
                      <m:e>
                        <m:r>
                          <m:rPr>
                            <m:sty m:val="p"/>
                          </m:rPr>
                          <m:t>∂</m:t>
                        </m:r>
                        <m:r>
                          <m:t>p</m:t>
                        </m:r>
                        <m:r>
                          <m:rPr>
                            <m:sty m:val="p"/>
                          </m:rPr>
                          <m:t>/</m:t>
                        </m:r>
                        <m:r>
                          <m:rPr>
                            <m:sty m:val="p"/>
                          </m:rPr>
                          <m:t>∂</m:t>
                        </m:r>
                        <m:r>
                          <m:t>y</m:t>
                        </m:r>
                      </m:e>
                    </m:d>
                    <m:r>
                      <m:rPr>
                        <m:sty m:val="p"/>
                      </m:rPr>
                      <m:t>+</m:t>
                    </m:r>
                    <m:r>
                      <m:t>k</m:t>
                    </m:r>
                    <m:d>
                      <m:dPr>
                        <m:begChr m:val="("/>
                        <m:endChr m:val=")"/>
                        <m:sepChr m:val=""/>
                        <m:grow/>
                      </m:dPr>
                      <m:e>
                        <m:r>
                          <m:rPr>
                            <m:sty m:val="p"/>
                          </m:rPr>
                          <m:t>∂</m:t>
                        </m:r>
                        <m:r>
                          <m:t>p</m:t>
                        </m:r>
                        <m:r>
                          <m:rPr>
                            <m:sty m:val="p"/>
                          </m:rPr>
                          <m:t>/</m:t>
                        </m:r>
                        <m:r>
                          <m:rPr>
                            <m:sty m:val="p"/>
                          </m:rPr>
                          <m:t>∂</m:t>
                        </m:r>
                        <m:r>
                          <m:t>z</m:t>
                        </m:r>
                      </m:e>
                    </m:d>
                  </m:oMath>
                </a14:m>
                <a:r>
                  <a:rPr/>
                  <a:t>、</a:t>
                </a:r>
                <a14:m>
                  <m:oMath xmlns:m="http://schemas.openxmlformats.org/officeDocument/2006/math">
                    <m:r>
                      <m:rPr>
                        <m:sty m:val="p"/>
                      </m:rPr>
                      <m:t>∇</m:t>
                    </m:r>
                    <m:r>
                      <m:t>p</m:t>
                    </m:r>
                    <m:r>
                      <m:rPr>
                        <m:sty m:val="p"/>
                      </m:rPr>
                      <m:t>=</m:t>
                    </m:r>
                    <m:r>
                      <m:t>g</m:t>
                    </m:r>
                    <m:r>
                      <m:t>r</m:t>
                    </m:r>
                    <m:r>
                      <m:t>a</m:t>
                    </m:r>
                    <m:r>
                      <m:t>d</m:t>
                    </m:r>
                    <m:r>
                      <m:t>p</m:t>
                    </m:r>
                  </m:oMath>
                </a14:m>
                <a:r>
                  <a:rPr/>
                  <a:t> とすると</a:t>
                </a:r>
              </a:p>
              <a:p>
                <a:pPr lvl="1"/>
                <a14:m>
                  <m:oMathPara xmlns:m="http://schemas.openxmlformats.org/officeDocument/2006/math">
                    <m:oMathParaPr>
                      <m:jc m:val="center"/>
                    </m:oMathParaPr>
                    <m:oMath>
                      <m:r>
                        <m:rPr>
                          <m:sty m:val="p"/>
                        </m:rPr>
                        <m:t>∇</m:t>
                      </m:r>
                      <m:r>
                        <m:t>p</m:t>
                      </m:r>
                      <m:r>
                        <m:rPr>
                          <m:sty m:val="p"/>
                        </m:rPr>
                        <m:t>=</m:t>
                      </m:r>
                      <m:r>
                        <m:t>ρ</m:t>
                      </m:r>
                      <m:r>
                        <m:t>F</m:t>
                      </m:r>
                    </m:oMath>
                  </m:oMathPara>
                </a14:m>
              </a:p>
              <a:p>
                <a:pPr lvl="1"/>
                <a:r>
                  <a:rPr/>
                  <a:t>オイラーの平衡方程式</a:t>
                </a:r>
              </a:p>
              <a:p>
                <a:pPr lvl="1"/>
                <a:r>
                  <a:rPr/>
                  <a:t>これより、体積力ベクトル </a:t>
                </a:r>
                <a14:m>
                  <m:oMath xmlns:m="http://schemas.openxmlformats.org/officeDocument/2006/math">
                    <m:r>
                      <m:t>F</m:t>
                    </m:r>
                  </m:oMath>
                </a14:m>
                <a:r>
                  <a:rPr/>
                  <a:t> の方向が圧力勾配の方向であることがわかる</a:t>
                </a:r>
              </a:p>
              <a:p>
                <a:pPr lvl="1"/>
                <a:r>
                  <a:rPr/>
                  <a:t>体積力の方向に垂直な面が圧力一定の等圧面になるということになる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圧力分布 4</a:t>
                </a:r>
              </a:p>
              <a:p>
                <a:pPr lvl="0"/>
                <a14:m>
                  <m:oMath xmlns:m="http://schemas.openxmlformats.org/officeDocument/2006/math">
                    <m:r>
                      <m:t>z</m:t>
                    </m:r>
                  </m:oMath>
                </a14:m>
                <a:r>
                  <a:rPr/>
                  <a:t> 軸を鉛直上向きにとり体積力として重力のみを考えると </a:t>
                </a:r>
                <a14:m>
                  <m:oMath xmlns:m="http://schemas.openxmlformats.org/officeDocument/2006/math">
                    <m:r>
                      <m:t>F</m:t>
                    </m:r>
                    <m:r>
                      <m:rPr>
                        <m:sty m:val="p"/>
                      </m:rPr>
                      <m:t>=</m:t>
                    </m:r>
                    <m:r>
                      <m:rPr>
                        <m:sty m:val="p"/>
                      </m:rPr>
                      <m:t>−</m:t>
                    </m:r>
                    <m:r>
                      <m:t>g</m:t>
                    </m:r>
                    <m:r>
                      <m:t>k</m:t>
                    </m:r>
                  </m:oMath>
                </a14:m>
                <a:r>
                  <a:rPr/>
                  <a:t> であるので</a:t>
                </a:r>
              </a:p>
              <a:p>
                <a:pPr lvl="0"/>
                <a14:m>
                  <m:oMathPara xmlns:m="http://schemas.openxmlformats.org/officeDocument/2006/math">
                    <m:oMathParaPr>
                      <m:jc m:val="center"/>
                    </m:oMathParaPr>
                    <m:oMath>
                      <m:f>
                        <m:fPr>
                          <m:type m:val="bar"/>
                        </m:fPr>
                        <m:num>
                          <m:r>
                            <m:t>d</m:t>
                          </m:r>
                          <m:r>
                            <m:t>p</m:t>
                          </m:r>
                        </m:num>
                        <m:den>
                          <m:r>
                            <m:t>d</m:t>
                          </m:r>
                          <m:r>
                            <m:t>z</m:t>
                          </m:r>
                        </m:den>
                      </m:f>
                      <m:r>
                        <m:rPr>
                          <m:sty m:val="p"/>
                        </m:rPr>
                        <m:t>=</m:t>
                      </m:r>
                      <m:r>
                        <m:rPr>
                          <m:sty m:val="p"/>
                        </m:rPr>
                        <m:t>−</m:t>
                      </m:r>
                      <m:r>
                        <m:t>ρ</m:t>
                      </m:r>
                      <m:r>
                        <m:t>g</m:t>
                      </m:r>
                    </m:oMath>
                  </m:oMathPara>
                </a14:m>
              </a:p>
              <a:p>
                <a:pPr lvl="0"/>
                <a:r>
                  <a:rPr/>
                  <a:t>この式を </a:t>
                </a:r>
                <a14:m>
                  <m:oMath xmlns:m="http://schemas.openxmlformats.org/officeDocument/2006/math">
                    <m:r>
                      <m:t>z</m:t>
                    </m:r>
                  </m:oMath>
                </a14:m>
                <a:r>
                  <a:rPr/>
                  <a:t> について積分すると圧力分布を求めることができる</a:t>
                </a:r>
              </a:p>
              <a:p>
                <a:pPr lvl="1"/>
                <a14:m>
                  <m:oMath xmlns:m="http://schemas.openxmlformats.org/officeDocument/2006/math">
                    <m:r>
                      <m:t>ρ</m:t>
                    </m:r>
                    <m:r>
                      <m:rPr>
                        <m:sty m:val="p"/>
                      </m:rPr>
                      <m:t>=</m:t>
                    </m:r>
                    <m:r>
                      <m:t>c</m:t>
                    </m:r>
                    <m:r>
                      <m:t>o</m:t>
                    </m:r>
                    <m:r>
                      <m:t>n</m:t>
                    </m:r>
                    <m:r>
                      <m:t>s</m:t>
                    </m:r>
                    <m:r>
                      <m:t>t</m:t>
                    </m:r>
                  </m:oMath>
                </a14:m>
                <a:r>
                  <a:rPr/>
                  <a:t> の場合、</a:t>
                </a:r>
                <a14:m>
                  <m:oMath xmlns:m="http://schemas.openxmlformats.org/officeDocument/2006/math">
                    <m:sSub>
                      <m:e>
                        <m:r>
                          <m:t>p</m:t>
                        </m:r>
                      </m:e>
                      <m:sub>
                        <m:r>
                          <m:t>0</m:t>
                        </m:r>
                      </m:sub>
                    </m:sSub>
                  </m:oMath>
                </a14:m>
                <a:r>
                  <a:rPr/>
                  <a:t> は </a:t>
                </a:r>
                <a14:m>
                  <m:oMath xmlns:m="http://schemas.openxmlformats.org/officeDocument/2006/math">
                    <m:r>
                      <m:t>z</m:t>
                    </m:r>
                    <m:r>
                      <m:rPr>
                        <m:sty m:val="p"/>
                      </m:rPr>
                      <m:t>=</m:t>
                    </m:r>
                    <m:r>
                      <m:t>0</m:t>
                    </m:r>
                  </m:oMath>
                </a14:m>
                <a:r>
                  <a:rPr/>
                  <a:t> における基準圧力として</a:t>
                </a:r>
              </a:p>
              <a:p>
                <a:pPr lvl="1"/>
                <a14:m>
                  <m:oMathPara xmlns:m="http://schemas.openxmlformats.org/officeDocument/2006/math">
                    <m:oMathParaPr>
                      <m:jc m:val="center"/>
                    </m:oMathParaPr>
                    <m:oMath>
                      <m:r>
                        <m:t>p</m:t>
                      </m:r>
                      <m:r>
                        <m:rPr>
                          <m:sty m:val="p"/>
                        </m:rPr>
                        <m:t>=</m:t>
                      </m:r>
                      <m:r>
                        <m:t>ρ</m:t>
                      </m:r>
                      <m:r>
                        <m:t>g</m:t>
                      </m:r>
                      <m:r>
                        <m:t>z</m:t>
                      </m:r>
                      <m:r>
                        <m:rPr>
                          <m:sty m:val="p"/>
                        </m:rPr>
                        <m:t>+</m:t>
                      </m:r>
                      <m:sSub>
                        <m:e>
                          <m:r>
                            <m:t>p</m:t>
                          </m:r>
                        </m:e>
                        <m:sub>
                          <m:r>
                            <m:t>0</m:t>
                          </m:r>
                        </m:sub>
                      </m:sSub>
                    </m:oMath>
                  </m:oMathPara>
                </a14:m>
              </a:p>
              <a:p>
                <a:pPr lvl="1"/>
                <a14:m>
                  <m:oMath xmlns:m="http://schemas.openxmlformats.org/officeDocument/2006/math">
                    <m:r>
                      <m:t>ρ</m:t>
                    </m:r>
                    <m:r>
                      <m:rPr>
                        <m:sty m:val="p"/>
                      </m:rPr>
                      <m:t>≠</m:t>
                    </m:r>
                    <m:r>
                      <m:t>c</m:t>
                    </m:r>
                    <m:r>
                      <m:t>o</m:t>
                    </m:r>
                    <m:r>
                      <m:t>n</m:t>
                    </m:r>
                    <m:r>
                      <m:t>s</m:t>
                    </m:r>
                    <m:r>
                      <m:t>t</m:t>
                    </m:r>
                  </m:oMath>
                </a14:m>
                <a:r>
                  <a:rPr/>
                  <a:t> の場合</a:t>
                </a:r>
              </a:p>
              <a:p>
                <a:pPr lvl="1"/>
                <a14:m>
                  <m:oMathPara xmlns:m="http://schemas.openxmlformats.org/officeDocument/2006/math">
                    <m:oMathParaPr>
                      <m:jc m:val="center"/>
                    </m:oMathParaPr>
                    <m:oMath>
                      <m:r>
                        <m:t>p</m:t>
                      </m:r>
                      <m:r>
                        <m:rPr>
                          <m:sty m:val="p"/>
                        </m:rPr>
                        <m:t>=</m:t>
                      </m:r>
                      <m:r>
                        <m:rPr>
                          <m:sty m:val="p"/>
                        </m:rPr>
                        <m:t>−</m:t>
                      </m:r>
                      <m:r>
                        <m:t>g</m:t>
                      </m:r>
                      <m:nary>
                        <m:naryPr>
                          <m:chr m:val="∫"/>
                          <m:limLoc m:val="subSup"/>
                          <m:subHide m:val="off"/>
                          <m:supHide m:val="off"/>
                        </m:naryPr>
                        <m:sub>
                          <m:r>
                            <m:t>0</m:t>
                          </m:r>
                        </m:sub>
                        <m:sup>
                          <m:r>
                            <m:t>z</m:t>
                          </m:r>
                        </m:sup>
                        <m:e>
                          <m:r>
                            <m:t>ρ</m:t>
                          </m:r>
                        </m:e>
                      </m:nary>
                      <m:r>
                        <m:t>d</m:t>
                      </m:r>
                      <m:r>
                        <m:t>z</m:t>
                      </m:r>
                      <m:r>
                        <m:rPr>
                          <m:sty m:val="p"/>
                        </m:rPr>
                        <m:t>+</m:t>
                      </m:r>
                      <m:sSub>
                        <m:e>
                          <m:r>
                            <m:t>p</m:t>
                          </m:r>
                        </m:e>
                        <m:sub>
                          <m:r>
                            <m:t>0</m:t>
                          </m:r>
                        </m:sub>
                      </m:sSub>
                    </m:oMath>
                  </m:oMathPara>
                </a14:m>
              </a:p>
              <a:p>
                <a:pPr lvl="0"/>
                <a:r>
                  <a:rPr/>
                  <a:t>液体の場合</a:t>
                </a:r>
              </a:p>
              <a:p>
                <a:pPr lvl="1"/>
                <a:r>
                  <a:rPr/>
                  <a:t>一般には </a:t>
                </a:r>
                <a14:m>
                  <m:oMath xmlns:m="http://schemas.openxmlformats.org/officeDocument/2006/math">
                    <m:r>
                      <m:t>ρ</m:t>
                    </m:r>
                    <m:r>
                      <m:rPr>
                        <m:sty m:val="p"/>
                      </m:rPr>
                      <m:t>=</m:t>
                    </m:r>
                    <m:r>
                      <m:t>c</m:t>
                    </m:r>
                    <m:r>
                      <m:t>o</m:t>
                    </m:r>
                    <m:r>
                      <m:t>n</m:t>
                    </m:r>
                    <m:r>
                      <m:t>s</m:t>
                    </m:r>
                    <m:r>
                      <m:t>t</m:t>
                    </m:r>
                  </m:oMath>
                </a14:m>
                <a:r>
                  <a:rPr/>
                  <a:t> となるので液面からの深さ </a:t>
                </a:r>
                <a14:m>
                  <m:oMath xmlns:m="http://schemas.openxmlformats.org/officeDocument/2006/math">
                    <m:r>
                      <m:t>h</m:t>
                    </m:r>
                  </m:oMath>
                </a14:m>
                <a:r>
                  <a:rPr/>
                  <a:t> の場所の圧力は、液面における圧力を </a:t>
                </a:r>
                <a14:m>
                  <m:oMath xmlns:m="http://schemas.openxmlformats.org/officeDocument/2006/math">
                    <m:sSub>
                      <m:e>
                        <m:r>
                          <m:t>p</m:t>
                        </m:r>
                      </m:e>
                      <m:sub>
                        <m:r>
                          <m:t>a</m:t>
                        </m:r>
                      </m:sub>
                    </m:sSub>
                  </m:oMath>
                </a14:m>
                <a:r>
                  <a:rPr/>
                  <a:t> として</a:t>
                </a:r>
              </a:p>
              <a:p>
                <a:pPr lvl="1"/>
                <a14:m>
                  <m:oMathPara xmlns:m="http://schemas.openxmlformats.org/officeDocument/2006/math">
                    <m:oMathParaPr>
                      <m:jc m:val="center"/>
                    </m:oMathParaPr>
                    <m:oMath>
                      <m:r>
                        <m:t>p</m:t>
                      </m:r>
                      <m:r>
                        <m:rPr>
                          <m:sty m:val="p"/>
                        </m:rPr>
                        <m:t>=</m:t>
                      </m:r>
                      <m:sSub>
                        <m:e>
                          <m:r>
                            <m:t>p</m:t>
                          </m:r>
                        </m:e>
                        <m:sub>
                          <m:r>
                            <m:t>a</m:t>
                          </m:r>
                        </m:sub>
                      </m:sSub>
                      <m:r>
                        <m:rPr>
                          <m:sty m:val="p"/>
                        </m:rPr>
                        <m:t>+</m:t>
                      </m:r>
                      <m:r>
                        <m:t>ρ</m:t>
                      </m:r>
                      <m:r>
                        <m:t>g</m:t>
                      </m:r>
                      <m:r>
                        <m:t>h</m:t>
                      </m:r>
                    </m:oMath>
                  </m:oMathPara>
                </a14:m>
              </a:p>
              <a:p>
                <a:pPr lvl="1"/>
                <a14:m>
                  <m:oMath xmlns:m="http://schemas.openxmlformats.org/officeDocument/2006/math">
                    <m:sSub>
                      <m:e>
                        <m:r>
                          <m:t>p</m:t>
                        </m:r>
                      </m:e>
                      <m:sub>
                        <m:r>
                          <m:t>a</m:t>
                        </m:r>
                      </m:sub>
                    </m:sSub>
                  </m:oMath>
                </a14:m>
                <a:r>
                  <a:rPr/>
                  <a:t> が大気圧の場合、</a:t>
                </a:r>
                <a14:m>
                  <m:oMath xmlns:m="http://schemas.openxmlformats.org/officeDocument/2006/math">
                    <m:r>
                      <m:t>p</m:t>
                    </m:r>
                  </m:oMath>
                </a14:m>
                <a:r>
                  <a:rPr/>
                  <a:t> をゲージ圧で表すと </a:t>
                </a:r>
                <a14:m>
                  <m:oMath xmlns:m="http://schemas.openxmlformats.org/officeDocument/2006/math">
                    <m:r>
                      <m:t>p</m:t>
                    </m:r>
                    <m:r>
                      <m:rPr>
                        <m:sty m:val="p"/>
                      </m:rPr>
                      <m:t>=</m:t>
                    </m:r>
                    <m:r>
                      <m:t>ρ</m:t>
                    </m:r>
                    <m:r>
                      <m:t>g</m:t>
                    </m:r>
                    <m:r>
                      <m:t>h</m:t>
                    </m:r>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圧力分布 5</a:t>
                </a:r>
              </a:p>
              <a:p>
                <a:pPr lvl="0"/>
                <a:r>
                  <a:rPr/>
                  <a:t>気体の場合</a:t>
                </a:r>
              </a:p>
              <a:p>
                <a:pPr lvl="1"/>
                <a14:m>
                  <m:oMath xmlns:m="http://schemas.openxmlformats.org/officeDocument/2006/math">
                    <m:r>
                      <m:t>ρ</m:t>
                    </m:r>
                    <m:r>
                      <m:rPr>
                        <m:sty m:val="p"/>
                      </m:rPr>
                      <m:t>=</m:t>
                    </m:r>
                    <m:r>
                      <m:t>c</m:t>
                    </m:r>
                    <m:r>
                      <m:t>o</m:t>
                    </m:r>
                    <m:r>
                      <m:t>n</m:t>
                    </m:r>
                    <m:r>
                      <m:t>s</m:t>
                    </m:r>
                    <m:r>
                      <m:t>t</m:t>
                    </m:r>
                  </m:oMath>
                </a14:m>
                <a:r>
                  <a:rPr/>
                  <a:t> は </a:t>
                </a:r>
                <a14:m>
                  <m:oMath xmlns:m="http://schemas.openxmlformats.org/officeDocument/2006/math">
                    <m:r>
                      <m:t>p</m:t>
                    </m:r>
                  </m:oMath>
                </a14:m>
                <a:r>
                  <a:rPr/>
                  <a:t> の関数となるので </a:t>
                </a:r>
                <a14:m>
                  <m:oMath xmlns:m="http://schemas.openxmlformats.org/officeDocument/2006/math">
                    <m:r>
                      <m:t>ρ</m:t>
                    </m:r>
                    <m:r>
                      <m:rPr>
                        <m:sty m:val="p"/>
                      </m:rPr>
                      <m:t>=</m:t>
                    </m:r>
                    <m:r>
                      <m:t>c</m:t>
                    </m:r>
                    <m:r>
                      <m:t>o</m:t>
                    </m:r>
                    <m:r>
                      <m:t>n</m:t>
                    </m:r>
                    <m:r>
                      <m:t>s</m:t>
                    </m:r>
                    <m:r>
                      <m:t>t</m:t>
                    </m:r>
                  </m:oMath>
                </a14:m>
                <a:r>
                  <a:rPr/>
                  <a:t> として積分できない</a:t>
                </a:r>
              </a:p>
              <a:p>
                <a:pPr lvl="1"/>
                <a:r>
                  <a:rPr/>
                  <a:t>大気の圧力が高度によってどのように変化するかを考える場合は、高度による密度変化を考慮する必要がある</a:t>
                </a:r>
              </a:p>
              <a:p>
                <a:pPr lvl="2"/>
                <a:r>
                  <a:rPr/>
                  <a:t>地上の温度を </a:t>
                </a:r>
                <a14:m>
                  <m:oMath xmlns:m="http://schemas.openxmlformats.org/officeDocument/2006/math">
                    <m:sSub>
                      <m:e>
                        <m:r>
                          <m:t>T</m:t>
                        </m:r>
                      </m:e>
                      <m:sub>
                        <m:r>
                          <m:t>0</m:t>
                        </m:r>
                      </m:sub>
                    </m:sSub>
                  </m:oMath>
                </a14:m>
                <a:r>
                  <a:rPr/>
                  <a:t> とした場合、高度 </a:t>
                </a:r>
                <a14:m>
                  <m:oMath xmlns:m="http://schemas.openxmlformats.org/officeDocument/2006/math">
                    <m:r>
                      <m:t>z</m:t>
                    </m:r>
                    <m:d>
                      <m:dPr>
                        <m:begChr m:val="["/>
                        <m:endChr m:val="]"/>
                        <m:sepChr m:val=""/>
                        <m:grow/>
                      </m:dPr>
                      <m:e>
                        <m:r>
                          <m:t>m</m:t>
                        </m:r>
                      </m:e>
                    </m:d>
                  </m:oMath>
                </a14:m>
                <a:r>
                  <a:rPr/>
                  <a:t> における温度 </a:t>
                </a:r>
                <a14:m>
                  <m:oMath xmlns:m="http://schemas.openxmlformats.org/officeDocument/2006/math">
                    <m:r>
                      <m:t>T</m:t>
                    </m:r>
                  </m:oMath>
                </a14:m>
                <a:r>
                  <a:rPr/>
                  <a:t> は近似的に</a:t>
                </a:r>
              </a:p>
              <a:p>
                <a:pPr lvl="2"/>
                <a14:m>
                  <m:oMath xmlns:m="http://schemas.openxmlformats.org/officeDocument/2006/math">
                    <m:r>
                      <m:t>T</m:t>
                    </m:r>
                    <m:r>
                      <m:rPr>
                        <m:sty m:val="p"/>
                      </m:rPr>
                      <m:t>=</m:t>
                    </m:r>
                    <m:sSub>
                      <m:e>
                        <m:r>
                          <m:t>T</m:t>
                        </m:r>
                      </m:e>
                      <m:sub>
                        <m:r>
                          <m:t>0</m:t>
                        </m:r>
                      </m:sub>
                    </m:sSub>
                    <m:r>
                      <m:rPr>
                        <m:sty m:val="p"/>
                      </m:rPr>
                      <m:t>−</m:t>
                    </m:r>
                    <m:r>
                      <m:t>c</m:t>
                    </m:r>
                    <m:r>
                      <m:t>z</m:t>
                    </m:r>
                  </m:oMath>
                </a14:m>
                <a:r>
                  <a:rPr/>
                  <a:t> となり、</a:t>
                </a:r>
                <a14:m>
                  <m:oMath xmlns:m="http://schemas.openxmlformats.org/officeDocument/2006/math">
                    <m:r>
                      <m:t>c</m:t>
                    </m:r>
                    <m:r>
                      <m:rPr>
                        <m:sty m:val="p"/>
                      </m:rPr>
                      <m:t>=</m:t>
                    </m:r>
                    <m:r>
                      <m:t>6.5</m:t>
                    </m:r>
                    <m:r>
                      <m:rPr>
                        <m:sty m:val="p"/>
                      </m:rPr>
                      <m:t>×</m:t>
                    </m:r>
                    <m:sSup>
                      <m:e>
                        <m:r>
                          <m:t>10</m:t>
                        </m:r>
                      </m:e>
                      <m:sup>
                        <m:r>
                          <m:rPr>
                            <m:sty m:val="p"/>
                          </m:rPr>
                          <m:t>−</m:t>
                        </m:r>
                      </m:sup>
                    </m:sSup>
                    <m:r>
                      <m:t>3</m:t>
                    </m:r>
                    <m:d>
                      <m:dPr>
                        <m:begChr m:val="["/>
                        <m:endChr m:val="]"/>
                        <m:sepChr m:val=""/>
                        <m:grow/>
                      </m:dPr>
                      <m:e>
                        <m:r>
                          <m:t>K</m:t>
                        </m:r>
                        <m:r>
                          <m:rPr>
                            <m:sty m:val="p"/>
                          </m:rPr>
                          <m:t>/</m:t>
                        </m:r>
                        <m:r>
                          <m:t>m</m:t>
                        </m:r>
                      </m:e>
                    </m:d>
                  </m:oMath>
                </a14:m>
                <a:r>
                  <a:rPr/>
                  <a:t> であることが知られている</a:t>
                </a:r>
              </a:p>
              <a:p>
                <a:pPr lvl="2"/>
                <a:r>
                  <a:rPr/>
                  <a:t>完全気体の状態方程式より</a:t>
                </a:r>
              </a:p>
              <a:p>
                <a:pPr lvl="2"/>
                <a14:m>
                  <m:oMathPara xmlns:m="http://schemas.openxmlformats.org/officeDocument/2006/math">
                    <m:oMathParaPr>
                      <m:jc m:val="center"/>
                    </m:oMathParaPr>
                    <m:oMath>
                      <m:r>
                        <m:t>ρ</m:t>
                      </m:r>
                      <m:r>
                        <m:rPr>
                          <m:sty m:val="p"/>
                        </m:rPr>
                        <m:t>=</m:t>
                      </m:r>
                      <m:f>
                        <m:fPr>
                          <m:type m:val="bar"/>
                        </m:fPr>
                        <m:num>
                          <m:r>
                            <m:t>p</m:t>
                          </m:r>
                        </m:num>
                        <m:den>
                          <m:r>
                            <m:t>R</m:t>
                          </m:r>
                          <m:r>
                            <m:t>T</m:t>
                          </m:r>
                        </m:den>
                      </m:f>
                      <m:r>
                        <m:rPr>
                          <m:sty m:val="p"/>
                        </m:rPr>
                        <m:t>=</m:t>
                      </m:r>
                      <m:f>
                        <m:fPr>
                          <m:type m:val="bar"/>
                        </m:fPr>
                        <m:num>
                          <m:r>
                            <m:t>p</m:t>
                          </m:r>
                        </m:num>
                        <m:den>
                          <m:r>
                            <m:t>R</m:t>
                          </m:r>
                          <m:d>
                            <m:dPr>
                              <m:begChr m:val="("/>
                              <m:endChr m:val=")"/>
                              <m:sepChr m:val=""/>
                              <m:grow/>
                            </m:dPr>
                            <m:e>
                              <m:sSub>
                                <m:e>
                                  <m:r>
                                    <m:t>T</m:t>
                                  </m:r>
                                </m:e>
                                <m:sub>
                                  <m:r>
                                    <m:t>0</m:t>
                                  </m:r>
                                </m:sub>
                              </m:sSub>
                              <m:r>
                                <m:rPr>
                                  <m:sty m:val="p"/>
                                </m:rPr>
                                <m:t>−</m:t>
                              </m:r>
                              <m:r>
                                <m:t>c</m:t>
                              </m:r>
                              <m:r>
                                <m:t>z</m:t>
                              </m:r>
                            </m:e>
                          </m:d>
                        </m:den>
                      </m:f>
                    </m:oMath>
                  </m:oMathPara>
                </a14:m>
              </a:p>
              <a:p>
                <a:pPr lvl="2"/>
                <a14:m>
                  <m:oMath xmlns:m="http://schemas.openxmlformats.org/officeDocument/2006/math">
                    <m:r>
                      <m:t>R</m:t>
                    </m:r>
                  </m:oMath>
                </a14:m>
                <a:r>
                  <a:rPr/>
                  <a:t> は気体定数で、空気の場合 </a:t>
                </a:r>
                <a14:m>
                  <m:oMath xmlns:m="http://schemas.openxmlformats.org/officeDocument/2006/math">
                    <m:r>
                      <m:t>R</m:t>
                    </m:r>
                    <m:r>
                      <m:rPr>
                        <m:sty m:val="p"/>
                      </m:rPr>
                      <m:t>=</m:t>
                    </m:r>
                    <m:r>
                      <m:t>287</m:t>
                    </m:r>
                    <m:d>
                      <m:dPr>
                        <m:begChr m:val="["/>
                        <m:endChr m:val="]"/>
                        <m:sepChr m:val=""/>
                        <m:grow/>
                      </m:dPr>
                      <m:e>
                        <m:r>
                          <m:t>J</m:t>
                        </m:r>
                        <m:r>
                          <m:rPr>
                            <m:sty m:val="p"/>
                          </m:rPr>
                          <m:t>/</m:t>
                        </m:r>
                        <m:d>
                          <m:dPr>
                            <m:begChr m:val="("/>
                            <m:endChr m:val=")"/>
                            <m:sepChr m:val=""/>
                            <m:grow/>
                          </m:dPr>
                          <m:e>
                            <m:r>
                              <m:t>k</m:t>
                            </m:r>
                            <m:r>
                              <m:t>g</m:t>
                            </m:r>
                            <m:r>
                              <m:rPr>
                                <m:sty m:val="p"/>
                              </m:rPr>
                              <m:t>⋅</m:t>
                            </m:r>
                            <m:r>
                              <m:t>K</m:t>
                            </m:r>
                          </m:e>
                        </m:d>
                      </m:e>
                    </m:d>
                  </m:oMath>
                </a14:m>
                <a:r>
                  <a:rPr/>
                  <a:t> となる</a:t>
                </a:r>
              </a:p>
              <a:p>
                <a:pPr lvl="2"/>
                <a:r>
                  <a:rPr/>
                  <a:t>この式を代入して積分をする</a:t>
                </a:r>
              </a:p>
              <a:p>
                <a:pPr lvl="2"/>
                <a14:m>
                  <m:oMathPara xmlns:m="http://schemas.openxmlformats.org/officeDocument/2006/math">
                    <m:oMathParaPr>
                      <m:jc m:val="center"/>
                    </m:oMathParaPr>
                    <m:oMath>
                      <m:r>
                        <m:t>p</m:t>
                      </m:r>
                      <m:r>
                        <m:rPr>
                          <m:sty m:val="p"/>
                        </m:rPr>
                        <m:t>=</m:t>
                      </m:r>
                      <m:sSub>
                        <m:e>
                          <m:r>
                            <m:t>p</m:t>
                          </m:r>
                        </m:e>
                        <m:sub>
                          <m:r>
                            <m:t>a</m:t>
                          </m:r>
                        </m:sub>
                      </m:sSub>
                      <m:r>
                        <m:rPr>
                          <m:sty m:val="p"/>
                        </m:rPr>
                        <m:t>(</m:t>
                      </m:r>
                      <m:f>
                        <m:fPr>
                          <m:type m:val="bar"/>
                        </m:fPr>
                        <m:num>
                          <m:sSub>
                            <m:e>
                              <m:r>
                                <m:t>T</m:t>
                              </m:r>
                            </m:e>
                            <m:sub>
                              <m:r>
                                <m:t>0</m:t>
                              </m:r>
                            </m:sub>
                          </m:sSub>
                          <m:r>
                            <m:rPr>
                              <m:sty m:val="p"/>
                            </m:rPr>
                            <m:t>−</m:t>
                          </m:r>
                          <m:r>
                            <m:t>c</m:t>
                          </m:r>
                          <m:r>
                            <m:t>z</m:t>
                          </m:r>
                        </m:num>
                        <m:den>
                          <m:sSub>
                            <m:e>
                              <m:r>
                                <m:t>T</m:t>
                              </m:r>
                            </m:e>
                            <m:sub>
                              <m:r>
                                <m:t>0</m:t>
                              </m:r>
                            </m:sub>
                          </m:sSub>
                        </m:den>
                      </m:f>
                      <m:sSup>
                        <m:e>
                          <m:r>
                            <m:rPr>
                              <m:sty m:val="p"/>
                            </m:rPr>
                            <m:t>)</m:t>
                          </m:r>
                        </m:e>
                        <m:sup>
                          <m:f>
                            <m:fPr>
                              <m:type m:val="bar"/>
                            </m:fPr>
                            <m:num>
                              <m:r>
                                <m:t>g</m:t>
                              </m:r>
                            </m:num>
                            <m:den>
                              <m:r>
                                <m:t>c</m:t>
                              </m:r>
                              <m:r>
                                <m:t>R</m:t>
                              </m:r>
                            </m:den>
                          </m:f>
                        </m:sup>
                      </m:sSup>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液柱圧力計の原理 1</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マノメータ(液柱圧力計)</a:t>
                </a:r>
              </a:p>
              <a:p>
                <a:pPr lvl="1"/>
                <a:r>
                  <a:rPr/>
                  <a:t>液柱の高さによって流体の圧力を測定する計器</a:t>
                </a:r>
              </a:p>
              <a:p>
                <a:pPr lvl="0"/>
                <a:r>
                  <a:rPr/>
                  <a:t>ピエゾメータ</a:t>
                </a:r>
              </a:p>
              <a:p>
                <a:pPr lvl="1"/>
                <a:r>
                  <a:rPr/>
                  <a:t>図の点 </a:t>
                </a:r>
                <a14:m>
                  <m:oMath xmlns:m="http://schemas.openxmlformats.org/officeDocument/2006/math">
                    <m:r>
                      <m:t>O</m:t>
                    </m:r>
                  </m:oMath>
                </a14:m>
                <a:r>
                  <a:rPr/>
                  <a:t> の圧力 </a:t>
                </a:r>
                <a14:m>
                  <m:oMath xmlns:m="http://schemas.openxmlformats.org/officeDocument/2006/math">
                    <m:r>
                      <m:t>p</m:t>
                    </m:r>
                    <m:r>
                      <m:rPr>
                        <m:sty m:val="p"/>
                      </m:rPr>
                      <m:t>=</m:t>
                    </m:r>
                    <m:sSub>
                      <m:e>
                        <m:r>
                          <m:t>p</m:t>
                        </m:r>
                      </m:e>
                      <m:sub>
                        <m:r>
                          <m:t>a</m:t>
                        </m:r>
                      </m:sub>
                    </m:sSub>
                    <m:r>
                      <m:rPr>
                        <m:sty m:val="p"/>
                      </m:rPr>
                      <m:t>+</m:t>
                    </m:r>
                    <m:r>
                      <m:t>ρ</m:t>
                    </m:r>
                    <m:r>
                      <m:t>g</m:t>
                    </m:r>
                    <m:r>
                      <m:t>H</m:t>
                    </m:r>
                  </m:oMath>
                </a14:m>
              </a:p>
              <a:p>
                <a:pPr lvl="1"/>
                <a:r>
                  <a:rPr/>
                  <a:t>測定圧が大気圧以下の場合、流体が気体の場合、測定圧力が高く液柱が非常に長くなる場合は使用できない</a:t>
                </a:r>
              </a:p>
              <a:p>
                <a:pPr lvl="0"/>
                <a:r>
                  <a:rPr/>
                  <a:t>U字管マノメータ(例1)</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sSub>
                      <m:e>
                        <m:r>
                          <m:t>p</m:t>
                        </m:r>
                      </m:e>
                      <m:sub>
                        <m:r>
                          <m:t>a</m:t>
                        </m:r>
                      </m:sub>
                    </m:sSub>
                    <m:r>
                      <m:rPr>
                        <m:sty m:val="p"/>
                      </m:rPr>
                      <m:t>+</m:t>
                    </m:r>
                    <m:sSub>
                      <m:e>
                        <m:r>
                          <m:t>ρ</m:t>
                        </m:r>
                      </m:e>
                      <m:sub>
                        <m:r>
                          <m:t>1</m:t>
                        </m:r>
                      </m:sub>
                    </m:sSub>
                    <m:r>
                      <m:t>g</m:t>
                    </m:r>
                    <m:sSub>
                      <m:e>
                        <m:r>
                          <m:t>H</m:t>
                        </m:r>
                      </m:e>
                      <m:sub>
                        <m:r>
                          <m:t>1</m:t>
                        </m:r>
                      </m:sub>
                    </m:sSub>
                  </m:oMath>
                </a14:m>
              </a:p>
              <a:p>
                <a:pPr lvl="1"/>
                <a:r>
                  <a:rPr/>
                  <a:t>点 </a:t>
                </a:r>
                <a14:m>
                  <m:oMath xmlns:m="http://schemas.openxmlformats.org/officeDocument/2006/math">
                    <m:r>
                      <m:t>A</m:t>
                    </m:r>
                  </m:oMath>
                </a14:m>
                <a:r>
                  <a:rPr/>
                  <a:t> と同一高さの点 </a:t>
                </a:r>
                <a14:m>
                  <m:oMath xmlns:m="http://schemas.openxmlformats.org/officeDocument/2006/math">
                    <m:r>
                      <m:t>B</m:t>
                    </m:r>
                  </m:oMath>
                </a14:m>
                <a:r>
                  <a:rPr/>
                  <a:t> の圧力を </a:t>
                </a:r>
                <a14:m>
                  <m:oMath xmlns:m="http://schemas.openxmlformats.org/officeDocument/2006/math">
                    <m:sSub>
                      <m:e>
                        <m:r>
                          <m:t>P</m:t>
                        </m:r>
                      </m:e>
                      <m:sub>
                        <m:r>
                          <m:t>B</m:t>
                        </m:r>
                      </m:sub>
                    </m:sSub>
                  </m:oMath>
                </a14:m>
                <a:r>
                  <a:rPr/>
                  <a:t> として </a:t>
                </a:r>
                <a14:m>
                  <m:oMath xmlns:m="http://schemas.openxmlformats.org/officeDocument/2006/math">
                    <m:r>
                      <m:t>p</m:t>
                    </m:r>
                    <m:r>
                      <m:rPr>
                        <m:sty m:val="p"/>
                      </m:rPr>
                      <m:t>=</m:t>
                    </m:r>
                    <m:sSub>
                      <m:e>
                        <m:r>
                          <m:t>p</m:t>
                        </m:r>
                      </m:e>
                      <m:sub>
                        <m:r>
                          <m:t>B</m:t>
                        </m:r>
                      </m:sub>
                    </m:sSub>
                    <m:r>
                      <m:rPr>
                        <m:sty m:val="p"/>
                      </m:rPr>
                      <m:t>+</m:t>
                    </m:r>
                    <m:sSub>
                      <m:e>
                        <m:r>
                          <m:t>ρ</m:t>
                        </m:r>
                      </m:e>
                      <m:sub>
                        <m:r>
                          <m:t>2</m:t>
                        </m:r>
                      </m:sub>
                    </m:sSub>
                    <m:r>
                      <m:t>g</m:t>
                    </m:r>
                    <m:sSub>
                      <m:e>
                        <m:r>
                          <m:t>H</m:t>
                        </m:r>
                      </m:e>
                      <m:sub>
                        <m:r>
                          <m:t>2</m:t>
                        </m:r>
                      </m:sub>
                    </m:sSub>
                  </m:oMath>
                </a14:m>
              </a:p>
              <a:p>
                <a:pPr lvl="1"/>
                <a14:m>
                  <m:oMath xmlns:m="http://schemas.openxmlformats.org/officeDocument/2006/math">
                    <m:sSub>
                      <m:e>
                        <m:r>
                          <m:t>P</m:t>
                        </m:r>
                      </m:e>
                      <m:sub>
                        <m:r>
                          <m:t>A</m:t>
                        </m:r>
                      </m:sub>
                    </m:sSub>
                    <m:r>
                      <m:rPr>
                        <m:sty m:val="p"/>
                      </m:rPr>
                      <m:t>=</m:t>
                    </m:r>
                    <m:sSub>
                      <m:e>
                        <m:r>
                          <m:t>P</m:t>
                        </m:r>
                      </m:e>
                      <m:sub>
                        <m:r>
                          <m:t>B</m:t>
                        </m:r>
                      </m:sub>
                    </m:sSub>
                  </m:oMath>
                </a14:m>
                <a:r>
                  <a:rPr/>
                  <a:t> より </a:t>
                </a:r>
                <a14:m>
                  <m:oMath xmlns:m="http://schemas.openxmlformats.org/officeDocument/2006/math">
                    <m:r>
                      <m:t>p</m:t>
                    </m:r>
                    <m:r>
                      <m:rPr>
                        <m:sty m:val="p"/>
                      </m:rPr>
                      <m:t>=</m:t>
                    </m:r>
                    <m:sSub>
                      <m:e>
                        <m:r>
                          <m:t>p</m:t>
                        </m:r>
                      </m:e>
                      <m:sub>
                        <m:r>
                          <m:t>a</m:t>
                        </m:r>
                      </m:sub>
                    </m:sSub>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e>
                    </m:d>
                  </m:oMath>
                </a14:m>
              </a:p>
            </p:txBody>
          </p:sp>
        </mc:Choice>
      </mc:AlternateContent>
      <p:pic>
        <p:nvPicPr>
          <p:cNvPr descr="Basics_of_Fluid_Mechanics/images/2-4.png" id="0" name="Picture 1"/>
          <p:cNvPicPr>
            <a:picLocks noGrp="1" noChangeAspect="1"/>
          </p:cNvPicPr>
          <p:nvPr/>
        </p:nvPicPr>
        <p:blipFill>
          <a:blip r:embed="rId2"/>
          <a:stretch>
            <a:fillRect/>
          </a:stretch>
        </p:blipFill>
        <p:spPr bwMode="auto">
          <a:xfrm>
            <a:off x="5727700" y="1663700"/>
            <a:ext cx="3263900" cy="18415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2-4</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液柱圧力計の原理 2</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Table of Contents</a:t>
            </a:r>
          </a:p>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示差圧力計</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r>
                      <m:t>p</m:t>
                    </m:r>
                    <m:r>
                      <m:rPr>
                        <m:sty m:val="p"/>
                      </m:rPr>
                      <m:t>′</m:t>
                    </m:r>
                    <m:r>
                      <m:rPr>
                        <m:sty m:val="p"/>
                      </m:rPr>
                      <m:t>+</m:t>
                    </m:r>
                    <m:sSub>
                      <m:e>
                        <m:r>
                          <m:t>ρ</m:t>
                        </m:r>
                      </m:e>
                      <m:sub>
                        <m:r>
                          <m:t>1</m:t>
                        </m:r>
                      </m:sub>
                    </m:sSub>
                    <m:r>
                      <m:t>g</m:t>
                    </m:r>
                    <m:sSub>
                      <m:e>
                        <m:r>
                          <m:t>H</m:t>
                        </m:r>
                      </m:e>
                      <m:sub>
                        <m:r>
                          <m:t>1</m:t>
                        </m:r>
                      </m:sub>
                    </m:sSub>
                  </m:oMath>
                </a14:m>
              </a:p>
              <a:p>
                <a:pPr lvl="1"/>
                <a:r>
                  <a:rPr/>
                  <a:t>点 </a:t>
                </a:r>
                <a14:m>
                  <m:oMath xmlns:m="http://schemas.openxmlformats.org/officeDocument/2006/math">
                    <m:r>
                      <m:t>B</m:t>
                    </m:r>
                  </m:oMath>
                </a14:m>
                <a:r>
                  <a:rPr/>
                  <a:t> の圧力 </a:t>
                </a:r>
                <a14:m>
                  <m:oMath xmlns:m="http://schemas.openxmlformats.org/officeDocument/2006/math">
                    <m:sSub>
                      <m:e>
                        <m:r>
                          <m:t>P</m:t>
                        </m:r>
                      </m:e>
                      <m:sub>
                        <m:r>
                          <m:t>B</m:t>
                        </m:r>
                      </m:sub>
                    </m:sSub>
                    <m:r>
                      <m:rPr>
                        <m:sty m:val="p"/>
                      </m:rPr>
                      <m:t>=</m:t>
                    </m:r>
                    <m:sSub>
                      <m:e>
                        <m:r>
                          <m:t>p</m:t>
                        </m:r>
                      </m:e>
                      <m:sub>
                        <m:r>
                          <m:t>A</m:t>
                        </m:r>
                      </m:sub>
                    </m:sSub>
                    <m:r>
                      <m:rPr>
                        <m:sty m:val="p"/>
                      </m:rPr>
                      <m:t>+</m:t>
                    </m:r>
                    <m:sSub>
                      <m:e>
                        <m:r>
                          <m:t>ρ</m:t>
                        </m:r>
                      </m:e>
                      <m:sub>
                        <m:r>
                          <m:t>2</m:t>
                        </m:r>
                      </m:sub>
                    </m:sSub>
                    <m:r>
                      <m:t>g</m:t>
                    </m:r>
                    <m:sSub>
                      <m:e>
                        <m:r>
                          <m:t>H</m:t>
                        </m:r>
                      </m:e>
                      <m:sub>
                        <m:r>
                          <m:t>2</m:t>
                        </m:r>
                      </m:sub>
                    </m:sSub>
                  </m:oMath>
                </a14:m>
              </a:p>
              <a:p>
                <a:pPr lvl="1"/>
                <a:r>
                  <a:rPr/>
                  <a:t>点 </a:t>
                </a:r>
                <a14:m>
                  <m:oMath xmlns:m="http://schemas.openxmlformats.org/officeDocument/2006/math">
                    <m:r>
                      <m:t>O</m:t>
                    </m:r>
                  </m:oMath>
                </a14:m>
                <a:r>
                  <a:rPr/>
                  <a:t> の圧力</a:t>
                </a:r>
              </a:p>
              <a:p>
                <a:pPr lvl="1"/>
                <a14:m>
                  <m:oMath xmlns:m="http://schemas.openxmlformats.org/officeDocument/2006/math">
                    <m:r>
                      <m:t>p</m:t>
                    </m:r>
                    <m:r>
                      <m:rPr>
                        <m:sty m:val="p"/>
                      </m:rPr>
                      <m:t>=</m:t>
                    </m:r>
                    <m:sSub>
                      <m:e>
                        <m:r>
                          <m:t>p</m:t>
                        </m:r>
                      </m:e>
                      <m:sub>
                        <m:r>
                          <m:t>B</m:t>
                        </m:r>
                      </m:sub>
                    </m:sSub>
                    <m:r>
                      <m:rPr>
                        <m:sty m:val="p"/>
                      </m:rPr>
                      <m:t>−</m:t>
                    </m:r>
                    <m:sSub>
                      <m:e>
                        <m:r>
                          <m:t>ρ</m:t>
                        </m:r>
                      </m:e>
                      <m:sub>
                        <m:r>
                          <m:t>3</m:t>
                        </m:r>
                      </m:sub>
                    </m:sSub>
                    <m:r>
                      <m:t>g</m:t>
                    </m:r>
                    <m:sSub>
                      <m:e>
                        <m:r>
                          <m:t>H</m:t>
                        </m:r>
                      </m:e>
                      <m:sub>
                        <m:r>
                          <m:t>3</m:t>
                        </m:r>
                      </m:sub>
                    </m:sSub>
                    <m:r>
                      <m:rPr>
                        <m:sty m:val="p"/>
                      </m:rPr>
                      <m:t>=</m:t>
                    </m:r>
                    <m:sSub>
                      <m:e>
                        <m:r>
                          <m:t>p</m:t>
                        </m:r>
                      </m:e>
                      <m:sub>
                        <m:r>
                          <m:t>A</m:t>
                        </m:r>
                      </m:sub>
                    </m:sSub>
                    <m:r>
                      <m:rPr>
                        <m:sty m:val="p"/>
                      </m:rPr>
                      <m:t>+</m:t>
                    </m:r>
                    <m:sSub>
                      <m:e>
                        <m:r>
                          <m:t>ρ</m:t>
                        </m:r>
                      </m:e>
                      <m:sub>
                        <m:r>
                          <m:t>2</m:t>
                        </m:r>
                      </m:sub>
                    </m:sSub>
                    <m:r>
                      <m:t>g</m:t>
                    </m:r>
                    <m:sSub>
                      <m:e>
                        <m:r>
                          <m:t>H</m:t>
                        </m:r>
                      </m:e>
                      <m:sub>
                        <m:r>
                          <m:t>2</m:t>
                        </m:r>
                      </m:sub>
                    </m:sSub>
                    <m:r>
                      <m:rPr>
                        <m:sty m:val="p"/>
                      </m:rPr>
                      <m:t>−</m:t>
                    </m:r>
                    <m:sSub>
                      <m:e>
                        <m:r>
                          <m:t>ρ</m:t>
                        </m:r>
                      </m:e>
                      <m:sub>
                        <m:r>
                          <m:t>3</m:t>
                        </m:r>
                      </m:sub>
                    </m:sSub>
                    <m:r>
                      <m:t>g</m:t>
                    </m:r>
                    <m:sSub>
                      <m:e>
                        <m:r>
                          <m:t>H</m:t>
                        </m:r>
                      </m:e>
                      <m:sub>
                        <m:r>
                          <m:t>3</m:t>
                        </m:r>
                      </m:sub>
                    </m:sSub>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a14:m>
              </a:p>
              <a:p>
                <a:pPr lvl="1"/>
                <a14:m>
                  <m:oMathPara xmlns:m="http://schemas.openxmlformats.org/officeDocument/2006/math">
                    <m:oMathParaPr>
                      <m:jc m:val="center"/>
                    </m:oMathParaPr>
                    <m:oMath>
                      <m:r>
                        <m:t>p</m:t>
                      </m:r>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m:oMathPara>
                </a14:m>
              </a:p>
            </p:txBody>
          </p:sp>
        </mc:Choice>
      </mc:AlternateContent>
      <p:pic>
        <p:nvPicPr>
          <p:cNvPr descr="Basics_of_Fluid_Mechanics/images/2-5.png" id="0" name="Picture 1"/>
          <p:cNvPicPr>
            <a:picLocks noGrp="1" noChangeAspect="1"/>
          </p:cNvPicPr>
          <p:nvPr/>
        </p:nvPicPr>
        <p:blipFill>
          <a:blip r:embed="rId2"/>
          <a:stretch>
            <a:fillRect/>
          </a:stretch>
        </p:blipFill>
        <p:spPr bwMode="auto">
          <a:xfrm>
            <a:off x="5727700" y="965200"/>
            <a:ext cx="3263900" cy="32512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2-5</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静止流体中の壁面に働く力 1</a:t>
            </a:r>
          </a:p>
          <a:p>
            <a:pPr lvl="0"/>
            <a:r>
              <a:rPr/>
              <a:t>流体と接する壁面は常に何らかの流体力を受けているが、静止している場合は圧力のみが作用するので</a:t>
            </a:r>
          </a:p>
          <a:p>
            <a:pPr lvl="0"/>
            <a:r>
              <a:rPr/>
              <a:t>液体や気体の貯蔵タンク、ダム、船舶などを設計する場合には、圧力によって壁面が受ける力(全圧力)を知ることが重要</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平面壁に働く力</a:t>
                </a:r>
              </a:p>
              <a:p>
                <a:pPr lvl="0"/>
                <a:r>
                  <a:rPr/>
                  <a:t>任意の形状をした面積 </a:t>
                </a:r>
                <a14:m>
                  <m:oMath xmlns:m="http://schemas.openxmlformats.org/officeDocument/2006/math">
                    <m:r>
                      <m:t>A</m:t>
                    </m:r>
                  </m:oMath>
                </a14:m>
                <a:r>
                  <a:rPr/>
                  <a:t> の平板が、液面と </a:t>
                </a:r>
                <a14:m>
                  <m:oMath xmlns:m="http://schemas.openxmlformats.org/officeDocument/2006/math">
                    <m:r>
                      <m:t>θ</m:t>
                    </m:r>
                  </m:oMath>
                </a14:m>
                <a:r>
                  <a:rPr/>
                  <a:t> の傾斜平面壁に働く全圧力を考える</a:t>
                </a:r>
              </a:p>
              <a:p>
                <a:pPr lvl="0"/>
                <a:r>
                  <a:rPr/>
                  <a:t>平板の微小面積に働く全圧力 </a:t>
                </a:r>
                <a14:m>
                  <m:oMath xmlns:m="http://schemas.openxmlformats.org/officeDocument/2006/math">
                    <m:r>
                      <m:t>d</m:t>
                    </m:r>
                    <m:r>
                      <m:t>F</m:t>
                    </m:r>
                    <m:r>
                      <m:rPr>
                        <m:sty m:val="p"/>
                      </m:rPr>
                      <m:t>=</m:t>
                    </m:r>
                    <m:r>
                      <m:t>p</m:t>
                    </m:r>
                    <m:r>
                      <m:t>d</m:t>
                    </m:r>
                    <m:r>
                      <m:t>A</m:t>
                    </m:r>
                  </m:oMath>
                </a14:m>
              </a:p>
              <a:p>
                <a:pPr lvl="0"/>
                <a:r>
                  <a:rPr/>
                  <a:t>平板全体に働く全圧力</a:t>
                </a:r>
              </a:p>
              <a:p>
                <a:pPr lvl="0"/>
                <a14:m>
                  <m:oMathPara xmlns:m="http://schemas.openxmlformats.org/officeDocument/2006/math">
                    <m:oMathParaPr>
                      <m:jc m:val="center"/>
                    </m:oMathParaPr>
                    <m:oMath>
                      <m:r>
                        <m:t>F</m:t>
                      </m:r>
                      <m:r>
                        <m:rPr>
                          <m:sty m:val="p"/>
                        </m:rPr>
                        <m:t>=</m:t>
                      </m:r>
                      <m:nary>
                        <m:naryPr>
                          <m:chr m:val="∬"/>
                          <m:limLoc m:val="subSup"/>
                          <m:subHide m:val="off"/>
                          <m:supHide m:val="on"/>
                        </m:naryPr>
                        <m:sub>
                          <m:r>
                            <m:t>A</m:t>
                          </m:r>
                        </m:sub>
                        <m:sup>
                          <m:r>
                            <m:t>​</m:t>
                          </m:r>
                        </m:sup>
                        <m:e>
                          <m:r>
                            <m:t>d</m:t>
                          </m:r>
                        </m:e>
                      </m:nary>
                      <m:r>
                        <m:t>F</m:t>
                      </m:r>
                      <m:r>
                        <m:rPr>
                          <m:sty m:val="p"/>
                        </m:rPr>
                        <m:t>=</m:t>
                      </m:r>
                      <m:nary>
                        <m:naryPr>
                          <m:chr m:val="∬"/>
                          <m:limLoc m:val="subSup"/>
                          <m:subHide m:val="off"/>
                          <m:supHide m:val="on"/>
                        </m:naryPr>
                        <m:sub>
                          <m:r>
                            <m:t>A</m:t>
                          </m:r>
                        </m:sub>
                        <m:sup>
                          <m:r>
                            <m:t>​</m:t>
                          </m:r>
                        </m:sup>
                        <m:e>
                          <m:r>
                            <m:t>p</m:t>
                          </m:r>
                        </m:e>
                      </m:nary>
                      <m:r>
                        <m:t> </m:t>
                      </m:r>
                      <m:r>
                        <m:t>d</m:t>
                      </m:r>
                      <m:r>
                        <m:t>A</m:t>
                      </m:r>
                      <m:r>
                        <m:rPr>
                          <m:sty m:val="p"/>
                        </m:rPr>
                        <m:t>=</m:t>
                      </m:r>
                      <m:nary>
                        <m:naryPr>
                          <m:chr m:val="∬"/>
                          <m:limLoc m:val="subSup"/>
                          <m:subHide m:val="off"/>
                          <m:supHide m:val="on"/>
                        </m:naryPr>
                        <m:sub>
                          <m:r>
                            <m:t>A</m:t>
                          </m:r>
                        </m:sub>
                        <m:sup>
                          <m:r>
                            <m:t>​</m:t>
                          </m:r>
                        </m:sup>
                        <m:e>
                          <m:r>
                            <m:t>ρ</m:t>
                          </m:r>
                        </m:e>
                      </m:nary>
                      <m:r>
                        <m:t>g</m:t>
                      </m:r>
                      <m:r>
                        <m:t>z</m:t>
                      </m:r>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r>
                            <m:t>z</m:t>
                          </m:r>
                        </m:e>
                      </m:nary>
                      <m:r>
                        <m:t> </m:t>
                      </m:r>
                      <m:r>
                        <m:t>d</m:t>
                      </m:r>
                      <m:r>
                        <m:t>A</m:t>
                      </m:r>
                    </m:oMath>
                  </m:oMathPara>
                </a14:m>
              </a:p>
              <a:p>
                <a:pPr lvl="0"/>
                <a:r>
                  <a:rPr/>
                  <a:t>平板の形を表す図形の図心 </a:t>
                </a:r>
                <a14:m>
                  <m:oMath xmlns:m="http://schemas.openxmlformats.org/officeDocument/2006/math">
                    <m:r>
                      <m:t>G</m:t>
                    </m:r>
                  </m:oMath>
                </a14:m>
                <a:r>
                  <a:rPr/>
                  <a:t> の </a:t>
                </a:r>
                <a14:m>
                  <m:oMath xmlns:m="http://schemas.openxmlformats.org/officeDocument/2006/math">
                    <m:r>
                      <m:t>z</m:t>
                    </m:r>
                  </m:oMath>
                </a14:m>
                <a:r>
                  <a:rPr/>
                  <a:t> 座標を </a:t>
                </a:r>
                <a14:m>
                  <m:oMath xmlns:m="http://schemas.openxmlformats.org/officeDocument/2006/math">
                    <m:acc>
                      <m:accPr>
                        <m:chr m:val="‾"/>
                      </m:accPr>
                      <m:e>
                        <m:r>
                          <m:t>z</m:t>
                        </m:r>
                      </m:e>
                    </m:acc>
                  </m:oMath>
                </a14:m>
                <a:r>
                  <a:rPr/>
                  <a:t> とすると、図心の定義 </a:t>
                </a:r>
                <a14:m>
                  <m:oMath xmlns:m="http://schemas.openxmlformats.org/officeDocument/2006/math">
                    <m:nary>
                      <m:naryPr>
                        <m:chr m:val="∬"/>
                        <m:limLoc m:val="subSup"/>
                        <m:subHide m:val="off"/>
                        <m:supHide m:val="on"/>
                      </m:naryPr>
                      <m:sub>
                        <m:r>
                          <m:t>A</m:t>
                        </m:r>
                      </m:sub>
                      <m:sup>
                        <m:r>
                          <m:t>​</m:t>
                        </m:r>
                      </m:sup>
                      <m:e>
                        <m:r>
                          <m:t>z</m:t>
                        </m:r>
                      </m:e>
                    </m:nary>
                    <m:r>
                      <m:t> </m:t>
                    </m:r>
                    <m:r>
                      <m:t>d</m:t>
                    </m:r>
                    <m:r>
                      <m:t>A</m:t>
                    </m:r>
                    <m:r>
                      <m:rPr>
                        <m:sty m:val="p"/>
                      </m:rPr>
                      <m:t>=</m:t>
                    </m:r>
                    <m:acc>
                      <m:accPr>
                        <m:chr m:val="‾"/>
                      </m:accPr>
                      <m:e>
                        <m:r>
                          <m:t>z</m:t>
                        </m:r>
                      </m:e>
                    </m:acc>
                    <m:r>
                      <m:t>A</m:t>
                    </m:r>
                  </m:oMath>
                </a14:m>
                <a:r>
                  <a:rPr/>
                  <a:t> より </a:t>
                </a:r>
                <a14:m>
                  <m:oMath xmlns:m="http://schemas.openxmlformats.org/officeDocument/2006/math">
                    <m:acc>
                      <m:accPr>
                        <m:chr m:val="‾"/>
                      </m:accPr>
                      <m:e>
                        <m:r>
                          <m:t>p</m:t>
                        </m:r>
                      </m:e>
                    </m:acc>
                  </m:oMath>
                </a14:m>
                <a:r>
                  <a:rPr/>
                  <a:t> を図心の圧力として</a:t>
                </a:r>
              </a:p>
              <a:p>
                <a:pPr lvl="0"/>
                <a14:m>
                  <m:oMathPara xmlns:m="http://schemas.openxmlformats.org/officeDocument/2006/math">
                    <m:oMathParaPr>
                      <m:jc m:val="center"/>
                    </m:oMathParaPr>
                    <m:oMath>
                      <m:r>
                        <m:t>F</m:t>
                      </m:r>
                      <m:r>
                        <m:rPr>
                          <m:sty m:val="p"/>
                        </m:rPr>
                        <m:t>=</m:t>
                      </m:r>
                      <m:r>
                        <m:t>ρ</m:t>
                      </m:r>
                      <m:r>
                        <m:t>g</m:t>
                      </m:r>
                      <m:acc>
                        <m:accPr>
                          <m:chr m:val="‾"/>
                        </m:accPr>
                        <m:e>
                          <m:r>
                            <m:t>z</m:t>
                          </m:r>
                        </m:e>
                      </m:acc>
                      <m:r>
                        <m:rPr>
                          <m:sty m:val="p"/>
                        </m:rPr>
                        <m:t>sin</m:t>
                      </m:r>
                      <m:r>
                        <m:t>θ</m:t>
                      </m:r>
                      <m:r>
                        <m:t>A</m:t>
                      </m:r>
                      <m:r>
                        <m:rPr>
                          <m:sty m:val="p"/>
                        </m:rPr>
                        <m:t>=</m:t>
                      </m:r>
                      <m:acc>
                        <m:accPr>
                          <m:chr m:val="‾"/>
                        </m:accPr>
                        <m:e>
                          <m:r>
                            <m:t>p</m:t>
                          </m:r>
                        </m:e>
                      </m:acc>
                      <m:r>
                        <m:t>A</m:t>
                      </m:r>
                    </m:oMath>
                  </m:oMathPara>
                </a14:m>
              </a:p>
              <a:p>
                <a:pPr lvl="0"/>
                <a:r>
                  <a:rPr/>
                  <a:t>平板に働く全圧力は、図心におけるゲージ圧に平板の面積をかけることにより求まる :::</a:t>
                </a:r>
              </a:p>
              <a:p>
                <a:pPr lvl="0" indent="0" marL="0">
                  <a:buNone/>
                </a:pPr>
                <a:r>
                  <a:rPr/>
                  <a:t>2-6</a:t>
                </a:r>
              </a:p>
              <a:p>
                <a:pPr lvl="0" indent="0" marL="0">
                  <a:buNone/>
                </a:pPr>
                <a:r>
                  <a:rPr/>
                  <a:t>2-6</a:t>
                </a:r>
              </a:p>
              <a:p>
                <a:pPr lvl="0" indent="0" marL="0">
                  <a:buNone/>
                </a:pPr>
                <a:r>
                  <a:rPr/>
                  <a:t>::::::::::::::::::::::::::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全圧力の着力点(圧力の中心) </a:t>
                </a:r>
                <a14:m>
                  <m:oMath xmlns:m="http://schemas.openxmlformats.org/officeDocument/2006/math">
                    <m:r>
                      <m:t>C</m:t>
                    </m:r>
                  </m:oMath>
                </a14:m>
              </a:p>
              <a:p>
                <a:pPr lvl="0"/>
                <a:r>
                  <a:rPr/>
                  <a:t>平板の微小部分に作用する全圧力の </a:t>
                </a:r>
                <a14:m>
                  <m:oMath xmlns:m="http://schemas.openxmlformats.org/officeDocument/2006/math">
                    <m:r>
                      <m:t>x</m:t>
                    </m:r>
                  </m:oMath>
                </a14:m>
                <a:r>
                  <a:rPr/>
                  <a:t> 軸周りのモーメントは </a:t>
                </a:r>
                <a14:m>
                  <m:oMath xmlns:m="http://schemas.openxmlformats.org/officeDocument/2006/math">
                    <m:r>
                      <m:t>z</m:t>
                    </m:r>
                    <m:r>
                      <m:t>d</m:t>
                    </m:r>
                    <m:r>
                      <m:t>F</m:t>
                    </m:r>
                  </m:oMath>
                </a14:m>
                <a:r>
                  <a:rPr/>
                  <a:t> であり、平板全体に作用する全圧力は</a:t>
                </a:r>
              </a:p>
              <a:p>
                <a:pPr lvl="0"/>
                <a14:m>
                  <m:oMathPara xmlns:m="http://schemas.openxmlformats.org/officeDocument/2006/math">
                    <m:oMathParaPr>
                      <m:jc m:val="center"/>
                    </m:oMathParaPr>
                    <m:oMath>
                      <m:nary>
                        <m:naryPr>
                          <m:chr m:val="∬"/>
                          <m:limLoc m:val="subSup"/>
                          <m:subHide m:val="off"/>
                          <m:supHide m:val="on"/>
                        </m:naryPr>
                        <m:sub>
                          <m:r>
                            <m:t>A</m:t>
                          </m:r>
                        </m:sub>
                        <m:sup>
                          <m:r>
                            <m:t>​</m:t>
                          </m:r>
                        </m:sup>
                        <m:e>
                          <m:r>
                            <m:t>z</m:t>
                          </m:r>
                        </m:e>
                      </m:nary>
                      <m:r>
                        <m:t> </m:t>
                      </m:r>
                      <m:r>
                        <m:t>d</m:t>
                      </m:r>
                      <m:r>
                        <m:t>F</m:t>
                      </m:r>
                      <m:r>
                        <m:rPr>
                          <m:sty m:val="p"/>
                        </m:rPr>
                        <m:t>=</m:t>
                      </m:r>
                      <m:nary>
                        <m:naryPr>
                          <m:chr m:val="∬"/>
                          <m:limLoc m:val="subSup"/>
                          <m:subHide m:val="off"/>
                          <m:supHide m:val="on"/>
                        </m:naryPr>
                        <m:sub>
                          <m:r>
                            <m:t>A</m:t>
                          </m:r>
                        </m:sub>
                        <m:sup>
                          <m:r>
                            <m:t>​</m:t>
                          </m:r>
                        </m:sup>
                        <m:e>
                          <m:r>
                            <m:t>z</m:t>
                          </m:r>
                        </m:e>
                      </m:nary>
                      <m:r>
                        <m:t>p</m:t>
                      </m:r>
                      <m:r>
                        <m:t> </m:t>
                      </m:r>
                      <m:r>
                        <m:t>d</m:t>
                      </m:r>
                      <m:r>
                        <m:t>A</m:t>
                      </m:r>
                      <m:r>
                        <m:rPr>
                          <m:sty m:val="p"/>
                        </m:rPr>
                        <m:t>=</m:t>
                      </m:r>
                      <m:nary>
                        <m:naryPr>
                          <m:chr m:val="∬"/>
                          <m:limLoc m:val="subSup"/>
                          <m:subHide m:val="off"/>
                          <m:supHide m:val="on"/>
                        </m:naryPr>
                        <m:sub>
                          <m:r>
                            <m:t>A</m:t>
                          </m:r>
                        </m:sub>
                        <m:sup>
                          <m:r>
                            <m:t>​</m:t>
                          </m:r>
                        </m:sup>
                        <m:e>
                          <m:r>
                            <m:t>ρ</m:t>
                          </m:r>
                        </m:e>
                      </m:nary>
                      <m:r>
                        <m:t>g</m:t>
                      </m:r>
                      <m:sSup>
                        <m:e>
                          <m:r>
                            <m:t>z</m:t>
                          </m:r>
                        </m:e>
                        <m:sup>
                          <m:r>
                            <m:t>2</m:t>
                          </m:r>
                        </m:sup>
                      </m:sSup>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0"/>
                <a:r>
                  <a:rPr/>
                  <a:t>圧力中心の </a:t>
                </a:r>
                <a14:m>
                  <m:oMath xmlns:m="http://schemas.openxmlformats.org/officeDocument/2006/math">
                    <m:r>
                      <m:t>z</m:t>
                    </m:r>
                  </m:oMath>
                </a14:m>
                <a:r>
                  <a:rPr/>
                  <a:t> 座標を </a:t>
                </a:r>
                <a14:m>
                  <m:oMath xmlns:m="http://schemas.openxmlformats.org/officeDocument/2006/math">
                    <m:sSub>
                      <m:e>
                        <m:r>
                          <m:t>z</m:t>
                        </m:r>
                      </m:e>
                      <m:sub>
                        <m:r>
                          <m:t>c</m:t>
                        </m:r>
                      </m:sub>
                    </m:sSub>
                  </m:oMath>
                </a14:m>
                <a:r>
                  <a:rPr/>
                  <a:t> とすれば</a:t>
                </a:r>
              </a:p>
              <a:p>
                <a:pPr lvl="1"/>
                <a14:m>
                  <m:oMathPara xmlns:m="http://schemas.openxmlformats.org/officeDocument/2006/math">
                    <m:oMathParaPr>
                      <m:jc m:val="center"/>
                    </m:oMathParaPr>
                    <m:oMath>
                      <m:sSub>
                        <m:e>
                          <m:r>
                            <m:t>z</m:t>
                          </m:r>
                        </m:e>
                        <m:sub>
                          <m:r>
                            <m:t>c</m:t>
                          </m:r>
                        </m:sub>
                      </m:sSub>
                      <m:r>
                        <m:t>F</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1"/>
                <a:r>
                  <a:rPr/>
                  <a:t>ここで </a:t>
                </a:r>
                <a14:m>
                  <m:oMath xmlns:m="http://schemas.openxmlformats.org/officeDocument/2006/math">
                    <m:nary>
                      <m:naryPr>
                        <m:chr m:val="∬"/>
                        <m:limLoc m:val="subSup"/>
                        <m:subHide m:val="off"/>
                        <m:supHide m:val="on"/>
                      </m:naryPr>
                      <m:sub>
                        <m:r>
                          <m:t>A</m:t>
                        </m:r>
                      </m:sub>
                      <m:sup>
                        <m:r>
                          <m:t>​</m:t>
                        </m:r>
                      </m:sup>
                      <m:e>
                        <m:sSup>
                          <m:e>
                            <m:r>
                              <m:t>z</m:t>
                            </m:r>
                          </m:e>
                          <m:sup>
                            <m:r>
                              <m:t>2</m:t>
                            </m:r>
                          </m:sup>
                        </m:sSup>
                      </m:e>
                    </m:nary>
                    <m:r>
                      <m:t> </m:t>
                    </m:r>
                    <m:r>
                      <m:t>d</m:t>
                    </m:r>
                    <m:r>
                      <m:t>A</m:t>
                    </m:r>
                  </m:oMath>
                </a14:m>
                <a:r>
                  <a:rPr/>
                  <a:t>$ は図形の </a:t>
                </a:r>
                <a14:m>
                  <m:oMath xmlns:m="http://schemas.openxmlformats.org/officeDocument/2006/math">
                    <m:r>
                      <m:t>x</m:t>
                    </m:r>
                  </m:oMath>
                </a14:m>
                <a:r>
                  <a:rPr/>
                  <a:t> 軸周りの断面2次モーメントなので</a:t>
                </a:r>
              </a:p>
              <a:p>
                <a:pPr lvl="1"/>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sSub>
                            <m:e>
                              <m:r>
                                <m:t>I</m:t>
                              </m:r>
                            </m:e>
                            <m:sub>
                              <m:r>
                                <m:t>x</m:t>
                              </m:r>
                            </m:sub>
                          </m:sSub>
                        </m:num>
                        <m:den>
                          <m:r>
                            <m:t>F</m:t>
                          </m:r>
                        </m:den>
                      </m:f>
                      <m:r>
                        <m:rPr>
                          <m:sty m:val="p"/>
                        </m:rPr>
                        <m:t>=</m:t>
                      </m:r>
                      <m:f>
                        <m:fPr>
                          <m:type m:val="bar"/>
                        </m:fPr>
                        <m:num>
                          <m:r>
                            <m:t>ρ</m:t>
                          </m:r>
                          <m:r>
                            <m:t>g</m:t>
                          </m:r>
                          <m:r>
                            <m:rPr>
                              <m:sty m:val="p"/>
                            </m:rPr>
                            <m:t>sin</m:t>
                          </m:r>
                          <m:r>
                            <m:t>θ</m:t>
                          </m:r>
                          <m:sSub>
                            <m:e>
                              <m:r>
                                <m:t>I</m:t>
                              </m:r>
                            </m:e>
                            <m:sub>
                              <m:r>
                                <m:t>x</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num>
                        <m:den>
                          <m:acc>
                            <m:accPr>
                              <m:chr m:val="‾"/>
                            </m:accPr>
                            <m:e>
                              <m:r>
                                <m:t>z</m:t>
                              </m:r>
                            </m:e>
                          </m:acc>
                          <m:r>
                            <m:t>A</m:t>
                          </m:r>
                        </m:den>
                      </m:f>
                    </m:oMath>
                  </m:oMathPara>
                </a14:m>
              </a:p>
              <a:p>
                <a:pPr lvl="1"/>
                <a:r>
                  <a:rPr/>
                  <a:t>さらに、図心 </a:t>
                </a:r>
                <a14:m>
                  <m:oMath xmlns:m="http://schemas.openxmlformats.org/officeDocument/2006/math">
                    <m:r>
                      <m:t>G</m:t>
                    </m:r>
                  </m:oMath>
                </a14:m>
                <a:r>
                  <a:rPr/>
                  <a:t> を通り </a:t>
                </a:r>
                <a14:m>
                  <m:oMath xmlns:m="http://schemas.openxmlformats.org/officeDocument/2006/math">
                    <m:r>
                      <m:t>x</m:t>
                    </m:r>
                  </m:oMath>
                </a14:m>
                <a:r>
                  <a:rPr/>
                  <a:t> 軸に平行な軸周りの断面2次モーメントを </a:t>
                </a:r>
                <a14:m>
                  <m:oMath xmlns:m="http://schemas.openxmlformats.org/officeDocument/2006/math">
                    <m:sSub>
                      <m:e>
                        <m:r>
                          <m:t>I</m:t>
                        </m:r>
                      </m:e>
                      <m:sub>
                        <m:r>
                          <m:t>g</m:t>
                        </m:r>
                      </m:sub>
                    </m:sSub>
                  </m:oMath>
                </a14:m>
                <a:r>
                  <a:rPr/>
                  <a:t> とすると </a:t>
                </a:r>
                <a14:m>
                  <m:oMath xmlns:m="http://schemas.openxmlformats.org/officeDocument/2006/math">
                    <m:sSub>
                      <m:e>
                        <m:r>
                          <m:t>I</m:t>
                        </m:r>
                      </m:e>
                      <m:sub>
                        <m:r>
                          <m:t>x</m:t>
                        </m:r>
                      </m:sub>
                    </m:sSub>
                    <m:r>
                      <m:rPr>
                        <m:sty m:val="p"/>
                      </m:rPr>
                      <m:t>=</m:t>
                    </m:r>
                    <m:sSub>
                      <m:e>
                        <m:r>
                          <m:t>I</m:t>
                        </m:r>
                      </m:e>
                      <m:sub>
                        <m:r>
                          <m:t>g</m:t>
                        </m:r>
                      </m:sub>
                    </m:sSub>
                    <m:r>
                      <m:rPr>
                        <m:sty m:val="p"/>
                      </m:rPr>
                      <m:t>+</m:t>
                    </m:r>
                    <m:acc>
                      <m:accPr>
                        <m:chr m:val="‾"/>
                      </m:accPr>
                      <m:e>
                        <m:sSup>
                          <m:e>
                            <m:r>
                              <m:t>x</m:t>
                            </m:r>
                          </m:e>
                          <m:sup>
                            <m:r>
                              <m:t>2</m:t>
                            </m:r>
                          </m:sup>
                        </m:sSup>
                      </m:e>
                    </m:acc>
                    <m:r>
                      <m:t>A</m:t>
                    </m:r>
                  </m:oMath>
                </a14:m>
                <a:r>
                  <a:rPr/>
                  <a:t> の関係より</a:t>
                </a:r>
              </a:p>
              <a:p>
                <a:pPr lvl="1"/>
                <a14:m>
                  <m:oMathPara xmlns:m="http://schemas.openxmlformats.org/officeDocument/2006/math">
                    <m:oMathParaPr>
                      <m:jc m:val="center"/>
                    </m:oMathParaPr>
                    <m:oMath>
                      <m:sSub>
                        <m:e>
                          <m:r>
                            <m:t>x</m:t>
                          </m:r>
                        </m:e>
                        <m:sub>
                          <m:r>
                            <m:t>c</m:t>
                          </m:r>
                        </m:sub>
                      </m:sSub>
                      <m:r>
                        <m:rPr>
                          <m:sty m:val="p"/>
                        </m:rPr>
                        <m:t>=</m:t>
                      </m:r>
                      <m:acc>
                        <m:accPr>
                          <m:chr m:val="‾"/>
                        </m:accPr>
                        <m:e>
                          <m:r>
                            <m:t>z</m:t>
                          </m:r>
                        </m:e>
                      </m:acc>
                      <m:r>
                        <m:rPr>
                          <m:sty m:val="p"/>
                        </m:rPr>
                        <m:t>+</m:t>
                      </m:r>
                      <m:f>
                        <m:fPr>
                          <m:type m:val="bar"/>
                        </m:fPr>
                        <m:num>
                          <m:sSub>
                            <m:e>
                              <m:r>
                                <m:t>I</m:t>
                              </m:r>
                            </m:e>
                            <m:sub>
                              <m:r>
                                <m:t>g</m:t>
                              </m:r>
                            </m:sub>
                          </m:sSub>
                        </m:num>
                        <m:den>
                          <m:acc>
                            <m:accPr>
                              <m:chr m:val="‾"/>
                            </m:accPr>
                            <m:e>
                              <m:r>
                                <m:t>z</m:t>
                              </m:r>
                            </m:e>
                          </m:acc>
                          <m:r>
                            <m:t>A</m:t>
                          </m:r>
                        </m:den>
                      </m:f>
                    </m:oMath>
                  </m:oMathPara>
                </a14:m>
              </a:p>
              <a:p>
                <a:pPr lvl="1"/>
                <a:r>
                  <a:rPr/>
                  <a:t>これは圧力の中心は、図心 </a:t>
                </a:r>
                <a14:m>
                  <m:oMath xmlns:m="http://schemas.openxmlformats.org/officeDocument/2006/math">
                    <m:r>
                      <m:t>G</m:t>
                    </m:r>
                  </m:oMath>
                </a14:m>
                <a:r>
                  <a:rPr/>
                  <a:t> から </a:t>
                </a:r>
                <a14:m>
                  <m:oMath xmlns:m="http://schemas.openxmlformats.org/officeDocument/2006/math">
                    <m:r>
                      <m:t>z</m:t>
                    </m:r>
                  </m:oMath>
                </a14:m>
                <a:r>
                  <a:rPr/>
                  <a:t> 方向に </a:t>
                </a:r>
                <a14:m>
                  <m:oMath xmlns:m="http://schemas.openxmlformats.org/officeDocument/2006/math">
                    <m:sSub>
                      <m:e>
                        <m:r>
                          <m:t>I</m:t>
                        </m:r>
                      </m:e>
                      <m:sub>
                        <m:r>
                          <m:t>g</m:t>
                        </m:r>
                      </m:sub>
                    </m:sSub>
                    <m:r>
                      <m:rPr>
                        <m:sty m:val="p"/>
                      </m:rPr>
                      <m:t>/</m:t>
                    </m:r>
                    <m:acc>
                      <m:accPr>
                        <m:chr m:val="‾"/>
                      </m:accPr>
                      <m:e>
                        <m:r>
                          <m:t>z</m:t>
                        </m:r>
                      </m:e>
                    </m:acc>
                    <m:r>
                      <m:t>A</m:t>
                    </m:r>
                  </m:oMath>
                </a14:m>
                <a:r>
                  <a:rPr/>
                  <a:t> だけ深い位置にあることを示している</a:t>
                </a:r>
              </a:p>
              <a:p>
                <a:pPr lvl="0"/>
                <a:r>
                  <a:rPr/>
                  <a:t>圧力中心の </a:t>
                </a:r>
                <a14:m>
                  <m:oMath xmlns:m="http://schemas.openxmlformats.org/officeDocument/2006/math">
                    <m:r>
                      <m:t>x</m:t>
                    </m:r>
                  </m:oMath>
                </a14:m>
                <a:r>
                  <a:rPr/>
                  <a:t> 座標 </a:t>
                </a:r>
                <a14:m>
                  <m:oMath xmlns:m="http://schemas.openxmlformats.org/officeDocument/2006/math">
                    <m:sSub>
                      <m:e>
                        <m:r>
                          <m:t>x</m:t>
                        </m:r>
                      </m:e>
                      <m:sub>
                        <m:r>
                          <m:t>c</m:t>
                        </m:r>
                      </m:sub>
                    </m:sSub>
                  </m:oMath>
                </a14:m>
                <a:r>
                  <a:rPr/>
                  <a:t> は、</a:t>
                </a:r>
                <a14:m>
                  <m:oMath xmlns:m="http://schemas.openxmlformats.org/officeDocument/2006/math">
                    <m:r>
                      <m:t>z</m:t>
                    </m:r>
                  </m:oMath>
                </a14:m>
                <a:r>
                  <a:rPr/>
                  <a:t> 軸周りのモーメントを考える</a:t>
                </a:r>
              </a:p>
              <a:p>
                <a:pPr lvl="1"/>
                <a14:m>
                  <m:oMathPara xmlns:m="http://schemas.openxmlformats.org/officeDocument/2006/math">
                    <m:oMathParaPr>
                      <m:jc m:val="center"/>
                    </m:oMathParaPr>
                    <m:oMath>
                      <m:sSub>
                        <m:e>
                          <m:r>
                            <m:t>x</m:t>
                          </m:r>
                        </m:e>
                        <m:sub>
                          <m:r>
                            <m:t>c</m:t>
                          </m:r>
                        </m:sub>
                      </m:sSub>
                      <m:r>
                        <m:t>F</m:t>
                      </m:r>
                      <m:r>
                        <m:rPr>
                          <m:sty m:val="p"/>
                        </m:rPr>
                        <m:t>=</m:t>
                      </m:r>
                      <m:nary>
                        <m:naryPr>
                          <m:chr m:val="∬"/>
                          <m:limLoc m:val="subSup"/>
                          <m:subHide m:val="off"/>
                          <m:supHide m:val="on"/>
                        </m:naryPr>
                        <m:sub>
                          <m:r>
                            <m:t>A</m:t>
                          </m:r>
                        </m:sub>
                        <m:sup>
                          <m:r>
                            <m:t>​</m:t>
                          </m:r>
                        </m:sup>
                        <m:e>
                          <m:r>
                            <m:t>x</m:t>
                          </m:r>
                        </m:e>
                      </m:nary>
                      <m:r>
                        <m:t> </m:t>
                      </m:r>
                      <m:r>
                        <m:t>d</m:t>
                      </m:r>
                      <m:r>
                        <m:t>F</m:t>
                      </m:r>
                      <m:r>
                        <m:rPr>
                          <m:sty m:val="p"/>
                        </m:rPr>
                        <m:t>=</m:t>
                      </m:r>
                      <m:r>
                        <m:t>ρ</m:t>
                      </m:r>
                      <m:r>
                        <m:t>g</m:t>
                      </m:r>
                      <m:r>
                        <m:rPr>
                          <m:sty m:val="p"/>
                        </m:rPr>
                        <m:t>sin</m:t>
                      </m:r>
                      <m:r>
                        <m:t>θ</m:t>
                      </m:r>
                      <m:nary>
                        <m:naryPr>
                          <m:chr m:val="∬"/>
                          <m:limLoc m:val="subSup"/>
                          <m:subHide m:val="off"/>
                          <m:supHide m:val="on"/>
                        </m:naryPr>
                        <m:sub>
                          <m:r>
                            <m:t>A</m:t>
                          </m:r>
                        </m:sub>
                        <m:sup>
                          <m:r>
                            <m:t>​</m:t>
                          </m:r>
                        </m:sup>
                        <m:e>
                          <m:r>
                            <m:t>x</m:t>
                          </m:r>
                        </m:e>
                      </m:nary>
                      <m:r>
                        <m:t>z</m:t>
                      </m:r>
                      <m:r>
                        <m:t> </m:t>
                      </m:r>
                      <m:r>
                        <m:t>d</m:t>
                      </m:r>
                      <m:r>
                        <m:t>A</m:t>
                      </m:r>
                    </m:oMath>
                  </m:oMathPara>
                </a14:m>
              </a:p>
              <a:p>
                <a:pPr lvl="1"/>
                <a:r>
                  <a:rPr/>
                  <a:t>$ I_xz = _A xz  dA $ は断面相乗モーメントとして表す</a:t>
                </a:r>
              </a:p>
              <a:p>
                <a:pPr lvl="1"/>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num>
                        <m:den>
                          <m:r>
                            <m:t>F</m:t>
                          </m:r>
                        </m:den>
                      </m:f>
                      <m:r>
                        <m:rPr>
                          <m:sty m:val="p"/>
                        </m:rPr>
                        <m:t>=</m:t>
                      </m:r>
                      <m:nary>
                        <m:naryPr>
                          <m:chr m:val="∬"/>
                          <m:limLoc m:val="subSup"/>
                          <m:subHide m:val="off"/>
                          <m:supHide m:val="on"/>
                        </m:naryPr>
                        <m:sub>
                          <m:r>
                            <m:t>A</m:t>
                          </m:r>
                        </m:sub>
                        <m:sup>
                          <m:r>
                            <m:t>​</m:t>
                          </m:r>
                        </m:sup>
                        <m:e>
                          <m:r>
                            <m:t>x</m:t>
                          </m:r>
                        </m:e>
                      </m:nary>
                      <m:r>
                        <m:t>z</m:t>
                      </m:r>
                      <m:r>
                        <m:t> </m:t>
                      </m:r>
                      <m:r>
                        <m:t>d</m:t>
                      </m:r>
                      <m:r>
                        <m:t>A</m:t>
                      </m:r>
                      <m:r>
                        <m:rPr>
                          <m:sty m:val="p"/>
                        </m:rPr>
                        <m:t>=</m:t>
                      </m:r>
                      <m:f>
                        <m:fPr>
                          <m:type m:val="bar"/>
                        </m:fPr>
                        <m:num>
                          <m:r>
                            <m:t>ρ</m:t>
                          </m:r>
                          <m:r>
                            <m:t>g</m:t>
                          </m:r>
                          <m:r>
                            <m:rPr>
                              <m:sty m:val="p"/>
                            </m:rPr>
                            <m:t>sin</m:t>
                          </m:r>
                          <m:r>
                            <m:t>θ</m:t>
                          </m:r>
                          <m:sSub>
                            <m:e>
                              <m:r>
                                <m:t>I</m:t>
                              </m:r>
                            </m:e>
                            <m:sub>
                              <m:r>
                                <m:t>x</m:t>
                              </m:r>
                              <m:r>
                                <m:t>z</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r>
                            <m:t>z</m:t>
                          </m:r>
                        </m:num>
                        <m:den>
                          <m:acc>
                            <m:accPr>
                              <m:chr m:val="‾"/>
                            </m:accPr>
                            <m:e>
                              <m:r>
                                <m:t>z</m:t>
                              </m:r>
                            </m:e>
                          </m:acc>
                          <m:r>
                            <m:t>A</m:t>
                          </m:r>
                        </m:den>
                      </m:f>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曲面壁に働く力</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任意の曲面壁に作用する全圧力は各軸方向成分で考えられる</a:t>
                </a:r>
              </a:p>
              <a:p>
                <a:pPr lvl="0"/>
                <a:r>
                  <a:rPr/>
                  <a:t>微小部分に働く全圧力成分 </a:t>
                </a:r>
                <a14:m>
                  <m:oMath xmlns:m="http://schemas.openxmlformats.org/officeDocument/2006/math">
                    <m:r>
                      <m:t>d</m:t>
                    </m:r>
                    <m:sSub>
                      <m:e>
                        <m:r>
                          <m:t>F</m:t>
                        </m:r>
                      </m:e>
                      <m:sub>
                        <m:r>
                          <m:t>y</m:t>
                        </m:r>
                      </m:sub>
                    </m:sSub>
                  </m:oMath>
                </a14:m>
              </a:p>
              <a:p>
                <a:pPr lvl="0"/>
                <a14:m>
                  <m:oMath xmlns:m="http://schemas.openxmlformats.org/officeDocument/2006/math">
                    <m:r>
                      <m:t>d</m:t>
                    </m:r>
                    <m:sSub>
                      <m:e>
                        <m:r>
                          <m:t>F</m:t>
                        </m:r>
                      </m:e>
                      <m:sub>
                        <m:r>
                          <m:t>y</m:t>
                        </m:r>
                      </m:sub>
                    </m:sSub>
                    <m:r>
                      <m:rPr>
                        <m:sty m:val="p"/>
                      </m:rPr>
                      <m:t>=</m:t>
                    </m:r>
                    <m:r>
                      <m:t>p</m:t>
                    </m:r>
                    <m:r>
                      <m:t>d</m:t>
                    </m:r>
                    <m:r>
                      <m:t>A</m:t>
                    </m:r>
                    <m:r>
                      <m:rPr>
                        <m:sty m:val="p"/>
                      </m:rPr>
                      <m:t>cos</m:t>
                    </m:r>
                    <m:r>
                      <m:t>θ</m:t>
                    </m:r>
                    <m:r>
                      <m:rPr>
                        <m:sty m:val="p"/>
                      </m:rPr>
                      <m:t>=</m:t>
                    </m:r>
                    <m:r>
                      <m:t>p</m:t>
                    </m:r>
                    <m:r>
                      <m:t>d</m:t>
                    </m:r>
                    <m:sSub>
                      <m:e>
                        <m:r>
                          <m:t>A</m:t>
                        </m:r>
                      </m:e>
                      <m:sub>
                        <m:r>
                          <m:t>y</m:t>
                        </m:r>
                      </m:sub>
                    </m:sSub>
                    <m:r>
                      <m:rPr>
                        <m:sty m:val="p"/>
                      </m:rPr>
                      <m:t>=</m:t>
                    </m:r>
                    <m:r>
                      <m:t>ρ</m:t>
                    </m:r>
                    <m:r>
                      <m:t>g</m:t>
                    </m:r>
                    <m:r>
                      <m:t>z</m:t>
                    </m:r>
                    <m:r>
                      <m:t>d</m:t>
                    </m:r>
                    <m:sSub>
                      <m:e>
                        <m:r>
                          <m:t>A</m:t>
                        </m:r>
                      </m:e>
                      <m:sub>
                        <m:r>
                          <m:t>y</m:t>
                        </m:r>
                      </m:sub>
                    </m:sSub>
                  </m:oMath>
                </a14:m>
              </a:p>
              <a:p>
                <a:pPr lvl="0"/>
                <a:r>
                  <a:rPr/>
                  <a:t>全圧力の成分 </a:t>
                </a:r>
                <a14:m>
                  <m:oMath xmlns:m="http://schemas.openxmlformats.org/officeDocument/2006/math">
                    <m:sSub>
                      <m:e>
                        <m:r>
                          <m:t>F</m:t>
                        </m:r>
                      </m:e>
                      <m:sub>
                        <m:r>
                          <m:t>y</m:t>
                        </m:r>
                      </m:sub>
                    </m:sSub>
                  </m:oMath>
                </a14:m>
              </a:p>
              <a:p>
                <a:pPr lvl="0"/>
                <a14:m>
                  <m:oMathPara xmlns:m="http://schemas.openxmlformats.org/officeDocument/2006/math">
                    <m:oMathParaPr>
                      <m:jc m:val="center"/>
                    </m:oMathParaPr>
                    <m:oMath>
                      <m:sSub>
                        <m:e>
                          <m:r>
                            <m:t>F</m:t>
                          </m:r>
                        </m:e>
                        <m:sub>
                          <m:r>
                            <m:t>y</m:t>
                          </m:r>
                        </m:sub>
                      </m:sSub>
                      <m:r>
                        <m:rPr>
                          <m:sty m:val="p"/>
                        </m:rPr>
                        <m:t>=</m:t>
                      </m:r>
                      <m:r>
                        <m:t>ρ</m:t>
                      </m:r>
                      <m:r>
                        <m:t>g</m:t>
                      </m:r>
                      <m:nary>
                        <m:naryPr>
                          <m:chr m:val="∬"/>
                          <m:limLoc m:val="subSup"/>
                          <m:subHide m:val="off"/>
                          <m:supHide m:val="on"/>
                        </m:naryPr>
                        <m:sub>
                          <m:sSub>
                            <m:e>
                              <m:r>
                                <m:t>A</m:t>
                              </m:r>
                            </m:e>
                            <m:sub>
                              <m:r>
                                <m:t>y</m:t>
                              </m:r>
                            </m:sub>
                          </m:sSub>
                        </m:sub>
                        <m:sup>
                          <m:r>
                            <m:t>​</m:t>
                          </m:r>
                        </m:sup>
                        <m:e>
                          <m:r>
                            <m:t>z</m:t>
                          </m:r>
                        </m:e>
                      </m:nary>
                      <m:r>
                        <m:t> </m:t>
                      </m:r>
                      <m:r>
                        <m:t>d</m:t>
                      </m:r>
                      <m:sSub>
                        <m:e>
                          <m:r>
                            <m:t>A</m:t>
                          </m:r>
                        </m:e>
                        <m:sub>
                          <m:r>
                            <m:t>y</m:t>
                          </m:r>
                        </m:sub>
                      </m:sSub>
                      <m:r>
                        <m:rPr>
                          <m:sty m:val="p"/>
                        </m:rPr>
                        <m:t>=</m:t>
                      </m:r>
                      <m:r>
                        <m:t>ρ</m:t>
                      </m:r>
                      <m:r>
                        <m:t>g</m:t>
                      </m:r>
                      <m:acc>
                        <m:accPr>
                          <m:chr m:val="‾"/>
                        </m:accPr>
                        <m:e>
                          <m:r>
                            <m:t>z</m:t>
                          </m:r>
                        </m:e>
                      </m:acc>
                      <m:sSub>
                        <m:e>
                          <m:r>
                            <m:t>A</m:t>
                          </m:r>
                        </m:e>
                        <m:sub>
                          <m:r>
                            <m:t>y</m:t>
                          </m:r>
                        </m:sub>
                      </m:sSub>
                      <m:r>
                        <m:rPr>
                          <m:sty m:val="p"/>
                        </m:rPr>
                        <m:t>=</m:t>
                      </m:r>
                      <m:acc>
                        <m:accPr>
                          <m:chr m:val="‾"/>
                        </m:accPr>
                        <m:e>
                          <m:r>
                            <m:t>ρ</m:t>
                          </m:r>
                        </m:e>
                      </m:acc>
                    </m:oMath>
                  </m:oMathPara>
                </a14:m>
              </a:p>
              <a:p>
                <a:pPr lvl="0"/>
                <a14:m>
                  <m:oMath xmlns:m="http://schemas.openxmlformats.org/officeDocument/2006/math">
                    <m:acc>
                      <m:accPr>
                        <m:chr m:val="‾"/>
                      </m:accPr>
                      <m:e>
                        <m:r>
                          <m:t>z</m:t>
                        </m:r>
                      </m:e>
                    </m:acc>
                  </m:oMath>
                </a14:m>
                <a:r>
                  <a:rPr/>
                  <a:t> は投影面積 </a:t>
                </a:r>
                <a14:m>
                  <m:oMath xmlns:m="http://schemas.openxmlformats.org/officeDocument/2006/math">
                    <m:r>
                      <m:t>a</m:t>
                    </m:r>
                    <m:r>
                      <m:rPr>
                        <m:sty m:val="p"/>
                      </m:rPr>
                      <m:t>′</m:t>
                    </m:r>
                    <m:r>
                      <m:t>b</m:t>
                    </m:r>
                    <m:r>
                      <m:rPr>
                        <m:sty m:val="p"/>
                      </m:rPr>
                      <m:t>′</m:t>
                    </m:r>
                    <m:r>
                      <m:t>c</m:t>
                    </m:r>
                    <m:r>
                      <m:rPr>
                        <m:sty m:val="p"/>
                      </m:rPr>
                      <m:t>′</m:t>
                    </m:r>
                    <m:r>
                      <m:t>d</m:t>
                    </m:r>
                    <m:r>
                      <m:rPr>
                        <m:sty m:val="p"/>
                      </m:rPr>
                      <m:t>′</m:t>
                    </m:r>
                  </m:oMath>
                </a14:m>
                <a:r>
                  <a:rPr/>
                  <a:t> の図心 </a:t>
                </a:r>
                <a14:m>
                  <m:oMath xmlns:m="http://schemas.openxmlformats.org/officeDocument/2006/math">
                    <m:r>
                      <m:t>G</m:t>
                    </m:r>
                  </m:oMath>
                </a14:m>
                <a:r>
                  <a:rPr/>
                  <a:t> の </a:t>
                </a:r>
                <a14:m>
                  <m:oMath xmlns:m="http://schemas.openxmlformats.org/officeDocument/2006/math">
                    <m:r>
                      <m:t>z</m:t>
                    </m:r>
                  </m:oMath>
                </a14:m>
                <a:r>
                  <a:rPr/>
                  <a:t> 座標、</a:t>
                </a:r>
                <a14:m>
                  <m:oMath xmlns:m="http://schemas.openxmlformats.org/officeDocument/2006/math">
                    <m:acc>
                      <m:accPr>
                        <m:chr m:val="‾"/>
                      </m:accPr>
                      <m:e>
                        <m:r>
                          <m:t>p</m:t>
                        </m:r>
                      </m:e>
                    </m:acc>
                  </m:oMath>
                </a14:m>
                <a:r>
                  <a:rPr/>
                  <a:t> は深さ </a:t>
                </a:r>
                <a14:m>
                  <m:oMath xmlns:m="http://schemas.openxmlformats.org/officeDocument/2006/math">
                    <m:acc>
                      <m:accPr>
                        <m:chr m:val="‾"/>
                      </m:accPr>
                      <m:e>
                        <m:r>
                          <m:t>z</m:t>
                        </m:r>
                      </m:e>
                    </m:acc>
                  </m:oMath>
                </a14:m>
                <a:r>
                  <a:rPr/>
                  <a:t> における圧力を表す</a:t>
                </a:r>
              </a:p>
            </p:txBody>
          </p:sp>
        </mc:Choice>
      </mc:AlternateContent>
      <p:pic>
        <p:nvPicPr>
          <p:cNvPr descr="Basics_of_Fluid_Mechanics/images/2-7.png" id="0" name="Picture 1"/>
          <p:cNvPicPr>
            <a:picLocks noGrp="1" noChangeAspect="1"/>
          </p:cNvPicPr>
          <p:nvPr/>
        </p:nvPicPr>
        <p:blipFill>
          <a:blip r:embed="rId2"/>
          <a:stretch>
            <a:fillRect/>
          </a:stretch>
        </p:blipFill>
        <p:spPr bwMode="auto">
          <a:xfrm>
            <a:off x="5727700" y="1651000"/>
            <a:ext cx="3263900" cy="1879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2-7</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あああ</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はじめに</a:t>
                </a:r>
              </a:p>
              <a:p>
                <a:pPr lvl="0"/>
                <a:r>
                  <a:rPr/>
                  <a:t>物質の状態 : 固体・液体・気体</a:t>
                </a:r>
              </a:p>
              <a:p>
                <a:pPr lvl="0"/>
                <a:r>
                  <a:rPr/>
                  <a:t>流体 : 液体・気体のように形状に応じて自在に変形</a:t>
                </a:r>
              </a:p>
              <a:p>
                <a:pPr lvl="0"/>
                <a:r>
                  <a:rPr/>
                  <a:t>連続体の仮定 𝐾𝑛 : クヌーセン数</a:t>
                </a:r>
              </a:p>
              <a:p>
                <a:pPr lvl="0"/>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0"/>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0"/>
                <a:r>
                  <a:rPr/>
                  <a:t>平均自由行程</a:t>
                </a:r>
              </a:p>
              <a:p>
                <a:pPr lvl="1"/>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単位系</a:t>
            </a:r>
          </a:p>
          <a:p>
            <a:pPr lvl="0" indent="-342900" marL="342900">
              <a:buAutoNum type="arabicPeriod"/>
            </a:pPr>
            <a:r>
              <a:rPr/>
              <a:t>国際単位系(SI) 七つの基本単位で構成</a:t>
            </a:r>
          </a:p>
          <a:p>
            <a:pPr lvl="0"/>
            <a:r>
              <a:rPr/>
              <a:t>長さ 𝑚 (メートル)、質量 𝑘𝑔 (キログラム)、時間 𝑠𝑒𝑐 (秒)</a:t>
            </a:r>
          </a:p>
          <a:p>
            <a:pPr lvl="0"/>
            <a:r>
              <a:rPr/>
              <a:t>電流 𝐴 (アンペア)、熱力学温度 𝐾 (ケルビン)、物質量 𝑚𝑜𝑙 (モル)、光度 𝑐𝑑 (カンデラ)</a:t>
            </a:r>
          </a:p>
          <a:p>
            <a:pPr lvl="0"/>
            <a:r>
              <a:rPr/>
              <a:t>𝑁 (ニュートン) 組立単位 1𝑁=1𝑘𝑔×1𝑚/𝑠^2</a:t>
            </a:r>
          </a:p>
          <a:p>
            <a:pPr lvl="0" indent="-342900" marL="342900">
              <a:buAutoNum type="arabicPeriod"/>
            </a:pPr>
            <a:r>
              <a:rPr/>
              <a:t>工学単位系(重力単位系)</a:t>
            </a:r>
          </a:p>
          <a:p>
            <a:pPr lvl="0"/>
            <a:r>
              <a:rPr/>
              <a:t>長さ、力、時間の三つを基本量としている</a:t>
            </a:r>
          </a:p>
          <a:p>
            <a:pPr lvl="0"/>
            <a:r>
              <a:rPr/>
              <a:t>質量の物体に働く重力の大きさ 1𝑘𝑔𝑓=1𝑘𝑔×9.8𝑚/𝑠^2=9.8𝑁</a:t>
            </a:r>
          </a:p>
          <a:p>
            <a:pPr lvl="0" indent="-342900" marL="342900">
              <a:buAutoNum type="arabicPeriod"/>
            </a:pPr>
            <a:r>
              <a:rPr/>
              <a:t>CGS単位系</a:t>
            </a:r>
          </a:p>
          <a:p>
            <a:pPr lvl="0"/>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密度と比体積</a:t>
                </a:r>
              </a:p>
              <a:p>
                <a:pPr lvl="0"/>
                <a:r>
                  <a:rPr/>
                  <a:t>密度 </a:t>
                </a:r>
                <a14:m>
                  <m:oMath xmlns:m="http://schemas.openxmlformats.org/officeDocument/2006/math">
                    <m:r>
                      <m:t>ρ</m:t>
                    </m:r>
                  </m:oMath>
                </a14:m>
                <a:r>
                  <a:rPr/>
                  <a:t> : 単位体積当たりの質量</a:t>
                </a:r>
              </a:p>
              <a:p>
                <a:pPr lvl="0"/>
                <a:r>
                  <a:rPr/>
                  <a:t>SI単位系 </a:t>
                </a:r>
                <a14:m>
                  <m:oMath xmlns:m="http://schemas.openxmlformats.org/officeDocument/2006/math">
                    <m:r>
                      <m:t>k</m:t>
                    </m:r>
                    <m:r>
                      <m:t>g</m:t>
                    </m:r>
                    <m:r>
                      <m:rPr>
                        <m:sty m:val="p"/>
                      </m:rPr>
                      <m:t>/</m:t>
                    </m:r>
                    <m:sSup>
                      <m:e>
                        <m:r>
                          <m:t>m</m:t>
                        </m:r>
                      </m:e>
                      <m:sup>
                        <m:r>
                          <m:t>3</m:t>
                        </m:r>
                      </m:sup>
                    </m:sSup>
                  </m:oMath>
                </a14:m>
              </a:p>
              <a:p>
                <a:pPr lvl="0"/>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0"/>
                <a:r>
                  <a:rPr/>
                  <a:t>工学単位系 </a:t>
                </a:r>
                <a14:m>
                  <m:oMath xmlns:m="http://schemas.openxmlformats.org/officeDocument/2006/math">
                    <m:r>
                      <m:t>k</m:t>
                    </m:r>
                    <m:r>
                      <m:t>g</m:t>
                    </m:r>
                    <m:r>
                      <m:t>f</m:t>
                    </m:r>
                    <m:r>
                      <m:rPr>
                        <m:sty m:val="p"/>
                      </m:rPr>
                      <m:t>/</m:t>
                    </m:r>
                    <m:sSup>
                      <m:e>
                        <m:r>
                          <m:t>m</m:t>
                        </m:r>
                      </m:e>
                      <m:sup>
                        <m:r>
                          <m:t>2</m:t>
                        </m:r>
                      </m:sup>
                    </m:sSup>
                  </m:oMath>
                </a14:m>
              </a:p>
              <a:p>
                <a:pPr lvl="0"/>
                <a:r>
                  <a:rPr/>
                  <a:t>比体積 </a:t>
                </a:r>
                <a14:m>
                  <m:oMath xmlns:m="http://schemas.openxmlformats.org/officeDocument/2006/math">
                    <m:r>
                      <m:t>𝑣</m:t>
                    </m:r>
                  </m:oMath>
                </a14:m>
                <a:r>
                  <a:rPr/>
                  <a:t> : 単位重量と物体の体積</a:t>
                </a:r>
              </a:p>
              <a:p>
                <a:pPr lvl="0"/>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0" marL="0">
                  <a:spcBef>
                    <a:spcPts val="3000"/>
                  </a:spcBef>
                  <a:buNone/>
                </a:pPr>
                <a:r>
                  <a:rPr b="1"/>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spcBef>
                <a:spcPts val="3000"/>
              </a:spcBef>
              <a:buNone/>
            </a:pPr>
            <a:r>
              <a:rPr b="1"/>
              <a:t>ニュートンの粘性法則</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2024-08-05T07:17:07Z</dcterms:created>
  <dcterms:modified xsi:type="dcterms:W3CDTF">2024-08-05T07:17:07Z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theme">
    <vt:lpwstr>YPP_ver01</vt:lpwstr>
  </property>
</Properties>
</file>