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7"/>
  </p:notesMasterIdLst>
  <p:sldIdLst>
    <p:sldId id="256" r:id="rId3"/>
    <p:sldId id="292" r:id="rId4"/>
    <p:sldId id="275" r:id="rId5"/>
    <p:sldId id="276" r:id="rId6"/>
    <p:sldId id="277" r:id="rId7"/>
    <p:sldId id="294" r:id="rId8"/>
    <p:sldId id="278" r:id="rId9"/>
    <p:sldId id="280" r:id="rId10"/>
    <p:sldId id="281" r:id="rId11"/>
    <p:sldId id="279" r:id="rId12"/>
    <p:sldId id="282" r:id="rId13"/>
    <p:sldId id="283" r:id="rId14"/>
    <p:sldId id="291" r:id="rId15"/>
    <p:sldId id="262" r:id="rId16"/>
    <p:sldId id="264" r:id="rId17"/>
    <p:sldId id="265" r:id="rId18"/>
    <p:sldId id="285" r:id="rId19"/>
    <p:sldId id="286" r:id="rId20"/>
    <p:sldId id="287" r:id="rId21"/>
    <p:sldId id="288" r:id="rId22"/>
    <p:sldId id="289" r:id="rId23"/>
    <p:sldId id="290" r:id="rId24"/>
    <p:sldId id="293" r:id="rId25"/>
    <p:sldId id="295"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392" autoAdjust="0"/>
    <p:restoredTop sz="97482" autoAdjust="0"/>
  </p:normalViewPr>
  <p:slideViewPr>
    <p:cSldViewPr snapToGrid="0">
      <p:cViewPr varScale="1">
        <p:scale>
          <a:sx n="143" d="100"/>
          <a:sy n="143" d="100"/>
        </p:scale>
        <p:origin x="108" y="708"/>
      </p:cViewPr>
      <p:guideLst/>
    </p:cSldViewPr>
  </p:slideViewPr>
  <p:outlineViewPr>
    <p:cViewPr>
      <p:scale>
        <a:sx n="33" d="100"/>
        <a:sy n="33" d="100"/>
      </p:scale>
      <p:origin x="0" y="0"/>
    </p:cViewPr>
    <p:sldLst>
      <p:sld r:id="rId1" collapse="1"/>
      <p:sld r:id="rId2" collapse="1"/>
      <p:sld r:id="rId3" collapse="1"/>
    </p:sldLst>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5.xml"/><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AE0D6-5892-42F5-8E38-3A8D48ECD087}" type="datetimeFigureOut">
              <a:rPr kumimoji="1" lang="ja-JP" altLang="en-US" smtClean="0"/>
              <a:t>2023/9/12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E1871-D99C-4AED-8EAD-A129282622A7}" type="slidenum">
              <a:rPr kumimoji="1" lang="ja-JP" altLang="en-US" smtClean="0"/>
              <a:t>‹#›</a:t>
            </a:fld>
            <a:endParaRPr kumimoji="1" lang="ja-JP" altLang="en-US"/>
          </a:p>
        </p:txBody>
      </p:sp>
    </p:spTree>
    <p:extLst>
      <p:ext uri="{BB962C8B-B14F-4D97-AF65-F5344CB8AC3E}">
        <p14:creationId xmlns:p14="http://schemas.microsoft.com/office/powerpoint/2010/main" val="1246391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1</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まず最初に、連立方程式</a:t>
                </a:r>
                <a14:m>
                  <m:oMath xmlns:m="http://schemas.openxmlformats.org/officeDocument/2006/math">
                    <m:r>
                      <a:rPr kumimoji="1" lang="en-US" altLang="ja-JP" b="0" i="1" smtClean="0">
                        <a:latin typeface="Cambria Math" panose="02040503050406030204" pitchFamily="18" charset="0"/>
                      </a:rPr>
                      <m:t>𝐴𝑥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b="0" dirty="0" smtClean="0"/>
                  <a:t>についてお話していきます。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b="0" i="1" smtClean="0">
                        <a:latin typeface="Cambria Math" panose="02040503050406030204" pitchFamily="18" charset="0"/>
                      </a:rPr>
                      <m:t>𝐴</m:t>
                    </m:r>
                  </m:oMath>
                </a14:m>
                <a:r>
                  <a:rPr kumimoji="1" lang="ja-JP" altLang="en-US" b="0" dirty="0" smtClean="0"/>
                  <a:t>が</a:t>
                </a:r>
                <a:r>
                  <a:rPr kumimoji="1" lang="en-US" altLang="ja-JP" b="0" dirty="0" smtClean="0"/>
                  <a:t>n</a:t>
                </a:r>
                <a:r>
                  <a:rPr kumimoji="1" lang="ja-JP" altLang="en-US" b="0" dirty="0" smtClean="0"/>
                  <a:t>次正方行列、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b="0" dirty="0" smtClean="0"/>
                  <a:t>が</a:t>
                </a:r>
                <a:r>
                  <a:rPr kumimoji="1" lang="en-US" altLang="ja-JP" b="0" dirty="0" smtClean="0"/>
                  <a:t>n</a:t>
                </a:r>
                <a:r>
                  <a:rPr kumimoji="1" lang="ja-JP" altLang="en-US" b="0" dirty="0" smtClean="0"/>
                  <a:t>次ベクトルと書いてあります。正方行列とは縦横が同じ数の行列ということになります。これを二次の正方行列、ベクトルで書くとこのようになります。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この式の意味は</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a</m:t>
                        </m:r>
                      </m:e>
                      <m:sub>
                        <m:r>
                          <a:rPr kumimoji="1" lang="en-US" altLang="ja-JP" b="0" i="0" smtClean="0">
                            <a:latin typeface="Cambria Math" panose="02040503050406030204" pitchFamily="18" charset="0"/>
                          </a:rPr>
                          <m:t>1</m:t>
                        </m:r>
                      </m:sub>
                    </m:s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en-US" altLang="ja-JP" b="0" dirty="0" smtClean="0"/>
                  <a:t> </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a</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kumimoji="1" lang="ja-JP" altLang="en-US" b="0" i="1" smtClean="0">
                        <a:latin typeface="Cambria Math" panose="02040503050406030204" pitchFamily="18" charset="0"/>
                      </a:rPr>
                      <m:t>という</m:t>
                    </m:r>
                  </m:oMath>
                </a14:m>
                <a:r>
                  <a:rPr kumimoji="1" lang="ja-JP" altLang="en-US" b="0" dirty="0" smtClean="0"/>
                  <a:t>連立方程式を行列で表したものとなります。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細かくいうと</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a</m:t>
                        </m:r>
                      </m:e>
                      <m:sub>
                        <m:r>
                          <a:rPr kumimoji="1" lang="en-US" altLang="ja-JP" b="0" i="0" smtClean="0">
                            <a:latin typeface="Cambria Math" panose="02040503050406030204" pitchFamily="18" charset="0"/>
                          </a:rPr>
                          <m:t>1</m:t>
                        </m:r>
                      </m:sub>
                    </m:sSub>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𝑥</m:t>
                    </m:r>
                    <m:r>
                      <a:rPr kumimoji="1" lang="ja-JP" altLang="en-US" b="0" i="1" smtClean="0">
                        <a:latin typeface="Cambria Math" panose="02040503050406030204" pitchFamily="18" charset="0"/>
                      </a:rPr>
                      <m:t>をかけたものと</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2</m:t>
                        </m:r>
                      </m:sub>
                    </m:sSub>
                    <m:r>
                      <a:rPr kumimoji="1" lang="ja-JP" altLang="en-US" b="0" i="1" smtClean="0">
                        <a:latin typeface="Cambria Math" panose="02040503050406030204" pitchFamily="18" charset="0"/>
                      </a:rPr>
                      <m:t>と</m:t>
                    </m:r>
                    <m:r>
                      <a:rPr kumimoji="1" lang="en-US" altLang="ja-JP" b="0" i="1" smtClean="0">
                        <a:latin typeface="Cambria Math" panose="02040503050406030204" pitchFamily="18" charset="0"/>
                      </a:rPr>
                      <m:t>𝑦</m:t>
                    </m:r>
                    <m:r>
                      <a:rPr kumimoji="1" lang="ja-JP" altLang="en-US" b="0" i="1" smtClean="0">
                        <a:latin typeface="Cambria Math" panose="02040503050406030204" pitchFamily="18" charset="0"/>
                      </a:rPr>
                      <m:t>をかけたものをたすと</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oMath>
                </a14:m>
                <a:r>
                  <a:rPr kumimoji="1" lang="ja-JP" altLang="en-US" b="0" dirty="0" smtClean="0"/>
                  <a:t>になるという形です。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さらに「</a:t>
                </a:r>
                <a14:m>
                  <m:oMath xmlns:m="http://schemas.openxmlformats.org/officeDocument/2006/math">
                    <m:r>
                      <a:rPr kumimoji="1" lang="en-US" altLang="ja-JP" b="0" i="1" smtClean="0">
                        <a:latin typeface="Cambria Math" panose="02040503050406030204" pitchFamily="18" charset="0"/>
                      </a:rPr>
                      <m:t>𝐴</m:t>
                    </m:r>
                  </m:oMath>
                </a14:m>
                <a:r>
                  <a:rPr kumimoji="1" lang="ja-JP" altLang="en-US" b="0" dirty="0" smtClean="0"/>
                  <a:t>が正則でない」と言っている意味は、逆行列を持たないということになります。逆行列というのはこのような式で書くことができます。この</a:t>
                </a:r>
                <a14:m>
                  <m:oMath xmlns:m="http://schemas.openxmlformats.org/officeDocument/2006/math">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oMath>
                </a14:m>
                <a:r>
                  <a:rPr kumimoji="1" lang="ja-JP" altLang="en-US" b="0" dirty="0" smtClean="0"/>
                  <a:t>の部分を行列式といい、この部分がゼロになる場合に逆行列を持たない、つまり正則ではないということになっていきます。</a:t>
                </a:r>
                <a:endParaRPr kumimoji="1" lang="en-US" altLang="ja-JP" b="0" dirty="0" smtClean="0"/>
              </a:p>
              <a:p>
                <a:r>
                  <a:rPr kumimoji="1" lang="ja-JP" altLang="en-US" b="0" dirty="0" smtClean="0"/>
                  <a:t>これは当たり前のルールと考える必要がありますが、例をとってお話していきます。逆行列を持たない１３２６の行列を考えてみます。</a:t>
                </a:r>
                <a14:m>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6</m:t>
                    </m:r>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3=0</m:t>
                    </m:r>
                  </m:oMath>
                </a14:m>
                <a:r>
                  <a:rPr kumimoji="1" lang="ja-JP" altLang="en-US" b="0" dirty="0" smtClean="0"/>
                  <a:t> ですから先ほどの内容から考えるとこれは正則ではないといえます。これを解いていくと</a:t>
                </a:r>
                <a14:m>
                  <m:oMath xmlns:m="http://schemas.openxmlformats.org/officeDocument/2006/math">
                    <m:r>
                      <a:rPr kumimoji="1" lang="en-US" altLang="ja-JP" b="0" i="0" smtClean="0">
                        <a:latin typeface="Cambria Math" panose="02040503050406030204" pitchFamily="18" charset="0"/>
                      </a:rPr>
                      <m:t>1</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+6</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oMath>
                </a14:m>
                <a:r>
                  <a:rPr kumimoji="1" lang="ja-JP" altLang="en-US" b="0" dirty="0" smtClean="0"/>
                  <a:t>より「</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解は無限</a:t>
                </a:r>
                <a:r>
                  <a:rPr kumimoji="1" lang="ja-JP" altLang="en-US" b="0" dirty="0" smtClean="0"/>
                  <a:t>通り、</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解は</a:t>
                </a:r>
                <a:r>
                  <a:rPr kumimoji="1" lang="ja-JP" altLang="en-US" b="0" dirty="0" smtClean="0"/>
                  <a:t>定まらない」となります。</a:t>
                </a:r>
                <a:endParaRPr kumimoji="1" lang="en-US" altLang="ja-JP" b="0" dirty="0" smtClean="0"/>
              </a:p>
              <a:p>
                <a:r>
                  <a:rPr kumimoji="1" lang="ja-JP" altLang="en-US" b="0" dirty="0" smtClean="0"/>
                  <a:t>最後にまとめると、</a:t>
                </a:r>
                <a:r>
                  <a:rPr kumimoji="1" lang="ja-JP" altLang="en-US" dirty="0" smtClean="0"/>
                  <a:t>連立方程式</a:t>
                </a:r>
                <a14:m>
                  <m:oMath xmlns:m="http://schemas.openxmlformats.org/officeDocument/2006/math">
                    <m:r>
                      <a:rPr kumimoji="1" lang="en-US" altLang="ja-JP" b="0" i="1" smtClean="0">
                        <a:latin typeface="Cambria Math" panose="02040503050406030204" pitchFamily="18" charset="0"/>
                      </a:rPr>
                      <m:t>𝐴𝑥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b="0" dirty="0" smtClean="0"/>
                  <a:t>で正則でない場合、解は無いかまたは無数にあるかのどちらかである　ということになります。</a:t>
                </a:r>
                <a:endParaRPr kumimoji="1" lang="en-US" altLang="ja-JP" b="0" dirty="0" smtClean="0"/>
              </a:p>
              <a:p>
                <a:endParaRPr kumimoji="1" lang="en-US" altLang="ja-JP" b="0" dirty="0" smtClean="0"/>
              </a:p>
              <a:p>
                <a:r>
                  <a:rPr kumimoji="1" lang="ja-JP" altLang="en-US" b="0" dirty="0" smtClean="0"/>
                  <a:t>ココがわからないよーというところがあったらコメントお願いします。追加でお話していきます。</a:t>
                </a:r>
                <a:endParaRPr kumimoji="1" lang="en-US" altLang="ja-JP" b="0"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1</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まず最初に、連立方程式</a:t>
                </a:r>
                <a:r>
                  <a:rPr kumimoji="1" lang="en-US" altLang="ja-JP" b="0" i="0" smtClean="0">
                    <a:latin typeface="Cambria Math" panose="02040503050406030204" pitchFamily="18" charset="0"/>
                  </a:rPr>
                  <a:t>𝐴𝑥</a:t>
                </a:r>
                <a:r>
                  <a:rPr kumimoji="1" lang="en-US" altLang="ja-JP" b="0" i="0" smtClean="0">
                    <a:latin typeface="Cambria Math" panose="02040503050406030204" pitchFamily="18" charset="0"/>
                  </a:rPr>
                  <a:t>=𝑏</a:t>
                </a:r>
                <a:r>
                  <a:rPr kumimoji="1" lang="ja-JP" altLang="en-US" b="0" dirty="0" smtClean="0"/>
                  <a:t>についてお話していきます。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i="0" smtClean="0">
                    <a:latin typeface="Cambria Math" panose="02040503050406030204" pitchFamily="18" charset="0"/>
                  </a:rPr>
                  <a:t>𝐴</a:t>
                </a:r>
                <a:r>
                  <a:rPr kumimoji="1" lang="ja-JP" altLang="en-US" b="0" dirty="0" smtClean="0"/>
                  <a:t>が</a:t>
                </a:r>
                <a:r>
                  <a:rPr kumimoji="1" lang="en-US" altLang="ja-JP" b="0" dirty="0" smtClean="0"/>
                  <a:t>n</a:t>
                </a:r>
                <a:r>
                  <a:rPr kumimoji="1" lang="ja-JP" altLang="en-US" b="0" dirty="0" smtClean="0"/>
                  <a:t>次正方行列、</a:t>
                </a:r>
                <a:r>
                  <a:rPr kumimoji="1" lang="en-US" altLang="ja-JP" b="0" i="0" smtClean="0">
                    <a:latin typeface="Cambria Math" panose="02040503050406030204" pitchFamily="18" charset="0"/>
                  </a:rPr>
                  <a:t>𝑥,𝑏</a:t>
                </a:r>
                <a:r>
                  <a:rPr kumimoji="1" lang="ja-JP" altLang="en-US" b="0" dirty="0" smtClean="0"/>
                  <a:t>が</a:t>
                </a:r>
                <a:r>
                  <a:rPr kumimoji="1" lang="en-US" altLang="ja-JP" b="0" dirty="0" smtClean="0"/>
                  <a:t>n</a:t>
                </a:r>
                <a:r>
                  <a:rPr kumimoji="1" lang="ja-JP" altLang="en-US" b="0" dirty="0" smtClean="0"/>
                  <a:t>次ベクトルと書いてあります。正方行列とは縦横が同じ数の行列ということになります。これを二次の正方行列、ベクトルで書くとこのようになります。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この式の意味は</a:t>
                </a:r>
                <a:r>
                  <a:rPr kumimoji="1" lang="en-US" altLang="ja-JP" b="0" i="0" smtClean="0">
                    <a:latin typeface="Cambria Math" panose="02040503050406030204" pitchFamily="18" charset="0"/>
                  </a:rPr>
                  <a:t>a_1 </a:t>
                </a:r>
                <a:r>
                  <a:rPr kumimoji="1" lang="en-US" altLang="ja-JP" b="0" i="0" smtClean="0">
                    <a:latin typeface="Cambria Math" panose="02040503050406030204" pitchFamily="18" charset="0"/>
                  </a:rPr>
                  <a:t>𝑥+</a:t>
                </a:r>
                <a:r>
                  <a:rPr kumimoji="1" lang="en-US" altLang="ja-JP" b="0" i="0" smtClean="0">
                    <a:latin typeface="Cambria Math" panose="02040503050406030204" pitchFamily="18" charset="0"/>
                  </a:rPr>
                  <a:t>𝑎_2 </a:t>
                </a:r>
                <a:r>
                  <a:rPr kumimoji="1" lang="en-US" altLang="ja-JP" b="0" i="0" smtClean="0">
                    <a:latin typeface="Cambria Math" panose="02040503050406030204" pitchFamily="18" charset="0"/>
                  </a:rPr>
                  <a:t>𝑦=𝑏_1</a:t>
                </a:r>
                <a:r>
                  <a:rPr kumimoji="1" lang="en-US" altLang="ja-JP" b="0" i="0" smtClean="0">
                    <a:latin typeface="Cambria Math" panose="02040503050406030204" pitchFamily="18" charset="0"/>
                  </a:rPr>
                  <a:t>,</a:t>
                </a:r>
                <a:r>
                  <a:rPr kumimoji="1" lang="en-US" altLang="ja-JP" b="0" dirty="0" smtClean="0"/>
                  <a:t> </a:t>
                </a:r>
                <a:r>
                  <a:rPr kumimoji="1" lang="en-US" altLang="ja-JP" b="0" i="0" smtClean="0">
                    <a:latin typeface="Cambria Math" panose="02040503050406030204" pitchFamily="18" charset="0"/>
                  </a:rPr>
                  <a:t>a_</a:t>
                </a:r>
                <a:r>
                  <a:rPr kumimoji="1" lang="en-US" altLang="ja-JP" b="0" i="0" smtClean="0">
                    <a:latin typeface="Cambria Math" panose="02040503050406030204" pitchFamily="18" charset="0"/>
                  </a:rPr>
                  <a:t>3 </a:t>
                </a:r>
                <a:r>
                  <a:rPr kumimoji="1" lang="en-US" altLang="ja-JP" b="0" i="0" smtClean="0">
                    <a:latin typeface="Cambria Math" panose="02040503050406030204" pitchFamily="18" charset="0"/>
                  </a:rPr>
                  <a:t>𝑥+𝑎_</a:t>
                </a:r>
                <a:r>
                  <a:rPr kumimoji="1" lang="en-US" altLang="ja-JP" b="0" i="0" smtClean="0">
                    <a:latin typeface="Cambria Math" panose="02040503050406030204" pitchFamily="18" charset="0"/>
                  </a:rPr>
                  <a:t>4 </a:t>
                </a:r>
                <a:r>
                  <a:rPr kumimoji="1" lang="en-US" altLang="ja-JP" b="0" i="0" smtClean="0">
                    <a:latin typeface="Cambria Math" panose="02040503050406030204" pitchFamily="18" charset="0"/>
                  </a:rPr>
                  <a:t>𝑦=𝑏_</a:t>
                </a:r>
                <a:r>
                  <a:rPr kumimoji="1" lang="en-US" altLang="ja-JP" b="0" i="0" smtClean="0">
                    <a:latin typeface="Cambria Math" panose="02040503050406030204" pitchFamily="18" charset="0"/>
                  </a:rPr>
                  <a:t>2</a:t>
                </a:r>
                <a:r>
                  <a:rPr kumimoji="1" lang="ja-JP" altLang="en-US" b="0" i="0" smtClean="0">
                    <a:latin typeface="Cambria Math" panose="02040503050406030204" pitchFamily="18" charset="0"/>
                  </a:rPr>
                  <a:t> という</a:t>
                </a:r>
                <a:r>
                  <a:rPr kumimoji="1" lang="ja-JP" altLang="en-US" b="0" dirty="0" smtClean="0"/>
                  <a:t>連立方程式を行列で表したものとなります。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細かくいうと</a:t>
                </a:r>
                <a:r>
                  <a:rPr kumimoji="1" lang="en-US" altLang="ja-JP" b="0" i="0" smtClean="0">
                    <a:latin typeface="Cambria Math" panose="02040503050406030204" pitchFamily="18" charset="0"/>
                  </a:rPr>
                  <a:t>a</a:t>
                </a:r>
                <a:r>
                  <a:rPr kumimoji="1" lang="en-US" altLang="ja-JP" b="0" i="0" smtClean="0">
                    <a:latin typeface="Cambria Math" panose="02040503050406030204" pitchFamily="18" charset="0"/>
                  </a:rPr>
                  <a:t>_</a:t>
                </a:r>
                <a:r>
                  <a:rPr kumimoji="1" lang="en-US" altLang="ja-JP" b="0" i="0" smtClean="0">
                    <a:latin typeface="Cambria Math" panose="02040503050406030204" pitchFamily="18" charset="0"/>
                  </a:rPr>
                  <a:t>1</a:t>
                </a:r>
                <a:r>
                  <a:rPr kumimoji="1" lang="ja-JP" altLang="en-US" b="0" i="0" smtClean="0">
                    <a:latin typeface="Cambria Math" panose="02040503050406030204" pitchFamily="18" charset="0"/>
                  </a:rPr>
                  <a:t> と</a:t>
                </a:r>
                <a:r>
                  <a:rPr kumimoji="1" lang="en-US" altLang="ja-JP" b="0" i="0" smtClean="0">
                    <a:latin typeface="Cambria Math" panose="02040503050406030204" pitchFamily="18" charset="0"/>
                  </a:rPr>
                  <a:t>𝑥</a:t>
                </a:r>
                <a:r>
                  <a:rPr kumimoji="1" lang="ja-JP" altLang="en-US" b="0" i="0" smtClean="0">
                    <a:latin typeface="Cambria Math" panose="02040503050406030204" pitchFamily="18" charset="0"/>
                  </a:rPr>
                  <a:t>をかけたものと</a:t>
                </a:r>
                <a:r>
                  <a:rPr kumimoji="1" lang="en-US" altLang="ja-JP" b="0" i="0" smtClean="0">
                    <a:latin typeface="Cambria Math" panose="02040503050406030204" pitchFamily="18" charset="0"/>
                  </a:rPr>
                  <a:t>𝑎_2</a:t>
                </a:r>
                <a:r>
                  <a:rPr kumimoji="1" lang="ja-JP" altLang="en-US" b="0" i="0" smtClean="0">
                    <a:latin typeface="Cambria Math" panose="02040503050406030204" pitchFamily="18" charset="0"/>
                  </a:rPr>
                  <a:t> と</a:t>
                </a:r>
                <a:r>
                  <a:rPr kumimoji="1" lang="en-US" altLang="ja-JP" b="0" i="0" smtClean="0">
                    <a:latin typeface="Cambria Math" panose="02040503050406030204" pitchFamily="18" charset="0"/>
                  </a:rPr>
                  <a:t>𝑦</a:t>
                </a:r>
                <a:r>
                  <a:rPr kumimoji="1" lang="ja-JP" altLang="en-US" b="0" i="0" smtClean="0">
                    <a:latin typeface="Cambria Math" panose="02040503050406030204" pitchFamily="18" charset="0"/>
                  </a:rPr>
                  <a:t>をかけたものをたすと</a:t>
                </a:r>
                <a:r>
                  <a:rPr kumimoji="1" lang="en-US" altLang="ja-JP" b="0" i="0" smtClean="0">
                    <a:latin typeface="Cambria Math" panose="02040503050406030204" pitchFamily="18" charset="0"/>
                  </a:rPr>
                  <a:t>𝑏_1</a:t>
                </a:r>
                <a:r>
                  <a:rPr kumimoji="1" lang="ja-JP" altLang="en-US" b="0" dirty="0" smtClean="0"/>
                  <a:t>になるという形です。</a:t>
                </a:r>
                <a:endParaRPr kumimoji="1" lang="en-US" altLang="ja-JP"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さらに「</a:t>
                </a:r>
                <a:r>
                  <a:rPr kumimoji="1" lang="en-US" altLang="ja-JP" b="0" i="0" smtClean="0">
                    <a:latin typeface="Cambria Math" panose="02040503050406030204" pitchFamily="18" charset="0"/>
                  </a:rPr>
                  <a:t>𝐴</a:t>
                </a:r>
                <a:r>
                  <a:rPr kumimoji="1" lang="ja-JP" altLang="en-US" b="0" dirty="0" smtClean="0"/>
                  <a:t>が正則でない」と言っている意味は、逆行列を持たないということになります。逆行列というのはこのような式で書くことができます。この</a:t>
                </a:r>
                <a:r>
                  <a:rPr kumimoji="1" lang="en-US" altLang="ja-JP" b="0" i="0" smtClean="0">
                    <a:latin typeface="Cambria Math" panose="02040503050406030204" pitchFamily="18" charset="0"/>
                  </a:rPr>
                  <a:t>𝑎𝑑−𝑏𝑐</a:t>
                </a:r>
                <a:r>
                  <a:rPr kumimoji="1" lang="ja-JP" altLang="en-US" b="0" dirty="0" smtClean="0"/>
                  <a:t>の部分を行列式といい、この部分がゼロになる場合に逆行列を持たない、つまり正則ではないということになっていきます。</a:t>
                </a:r>
                <a:endParaRPr kumimoji="1" lang="en-US" altLang="ja-JP" b="0" dirty="0" smtClean="0"/>
              </a:p>
              <a:p>
                <a:r>
                  <a:rPr kumimoji="1" lang="ja-JP" altLang="en-US" b="0" dirty="0" smtClean="0"/>
                  <a:t>これは当たり前のルールと考える必要がありますが、例をとってお話していきます。逆行列を持たない１３２６の行列を考えてみます。</a:t>
                </a:r>
                <a:r>
                  <a:rPr lang="en-US" altLang="ja-JP" b="0" i="0" smtClean="0">
                    <a:latin typeface="Cambria Math" panose="02040503050406030204" pitchFamily="18" charset="0"/>
                  </a:rPr>
                  <a:t>1</a:t>
                </a:r>
                <a:r>
                  <a:rPr lang="en-US" altLang="ja-JP" b="0" i="0" smtClean="0">
                    <a:latin typeface="Cambria Math" panose="02040503050406030204" pitchFamily="18" charset="0"/>
                    <a:ea typeface="Cambria Math" panose="02040503050406030204" pitchFamily="18" charset="0"/>
                  </a:rPr>
                  <a:t>×</a:t>
                </a:r>
                <a:r>
                  <a:rPr lang="en-US" altLang="ja-JP" b="0" i="0" smtClean="0">
                    <a:latin typeface="Cambria Math" panose="02040503050406030204" pitchFamily="18" charset="0"/>
                  </a:rPr>
                  <a:t>6</a:t>
                </a:r>
                <a:r>
                  <a:rPr lang="en-US" altLang="ja-JP" i="0">
                    <a:latin typeface="Cambria Math" panose="02040503050406030204" pitchFamily="18" charset="0"/>
                  </a:rPr>
                  <a:t>−</a:t>
                </a:r>
                <a:r>
                  <a:rPr lang="en-US" altLang="ja-JP" b="0" i="0" smtClean="0">
                    <a:latin typeface="Cambria Math" panose="02040503050406030204" pitchFamily="18" charset="0"/>
                  </a:rPr>
                  <a:t>2</a:t>
                </a:r>
                <a:r>
                  <a:rPr lang="en-US" altLang="ja-JP" b="0" i="0" smtClean="0">
                    <a:latin typeface="Cambria Math" panose="02040503050406030204" pitchFamily="18" charset="0"/>
                    <a:ea typeface="Cambria Math" panose="02040503050406030204" pitchFamily="18" charset="0"/>
                  </a:rPr>
                  <a:t>×</a:t>
                </a:r>
                <a:r>
                  <a:rPr lang="en-US" altLang="ja-JP" b="0" i="0" smtClean="0">
                    <a:latin typeface="Cambria Math" panose="02040503050406030204" pitchFamily="18" charset="0"/>
                  </a:rPr>
                  <a:t>3=0</a:t>
                </a:r>
                <a:r>
                  <a:rPr kumimoji="1" lang="ja-JP" altLang="en-US" b="0" dirty="0" smtClean="0"/>
                  <a:t> ですから先ほどの内容から考えるとこれは正則ではないといえます。これを解いていくと</a:t>
                </a:r>
                <a:r>
                  <a:rPr kumimoji="1" lang="en-US" altLang="ja-JP" b="0" i="0" smtClean="0">
                    <a:latin typeface="Cambria Math" panose="02040503050406030204" pitchFamily="18" charset="0"/>
                  </a:rPr>
                  <a:t>1</a:t>
                </a:r>
                <a:r>
                  <a:rPr kumimoji="1" lang="en-US" altLang="ja-JP" b="0" i="0" smtClean="0">
                    <a:latin typeface="Cambria Math" panose="02040503050406030204" pitchFamily="18" charset="0"/>
                  </a:rPr>
                  <a:t>𝑥+3𝑦=𝑏_1</a:t>
                </a:r>
                <a:r>
                  <a:rPr kumimoji="1" lang="en-US" altLang="ja-JP" b="0" i="0" smtClean="0">
                    <a:latin typeface="Cambria Math" panose="02040503050406030204" pitchFamily="18" charset="0"/>
                  </a:rPr>
                  <a:t>,</a:t>
                </a:r>
                <a:r>
                  <a:rPr kumimoji="1" lang="en-US" altLang="ja-JP" b="0" i="0" smtClean="0">
                    <a:latin typeface="Cambria Math" panose="02040503050406030204" pitchFamily="18" charset="0"/>
                  </a:rPr>
                  <a:t>2𝑥+6𝑦=𝑏_2</a:t>
                </a:r>
                <a:r>
                  <a:rPr kumimoji="1" lang="ja-JP" altLang="en-US" b="0" dirty="0" smtClean="0"/>
                  <a:t>より「</a:t>
                </a:r>
                <a:r>
                  <a:rPr kumimoji="1" lang="en-US" altLang="ja-JP" b="0" i="0" smtClean="0">
                    <a:latin typeface="Cambria Math" panose="02040503050406030204" pitchFamily="18" charset="0"/>
                  </a:rPr>
                  <a:t>𝑏</a:t>
                </a:r>
                <a:r>
                  <a:rPr kumimoji="1" lang="en-US" altLang="ja-JP" b="0" i="0" smtClean="0">
                    <a:latin typeface="Cambria Math" panose="02040503050406030204" pitchFamily="18" charset="0"/>
                  </a:rPr>
                  <a:t>_</a:t>
                </a:r>
                <a:r>
                  <a:rPr kumimoji="1" lang="en-US" altLang="ja-JP" b="0" i="0" smtClean="0">
                    <a:latin typeface="Cambria Math" panose="02040503050406030204" pitchFamily="18" charset="0"/>
                  </a:rPr>
                  <a:t>1=1/2 𝑏_2</a:t>
                </a:r>
                <a:r>
                  <a:rPr kumimoji="1" lang="ja-JP" altLang="en-US" b="0" i="0">
                    <a:latin typeface="Cambria Math" panose="02040503050406030204" pitchFamily="18" charset="0"/>
                  </a:rPr>
                  <a:t> </a:t>
                </a:r>
                <a:r>
                  <a:rPr lang="ja-JP" altLang="en-US" i="0">
                    <a:latin typeface="Cambria Math" panose="02040503050406030204" pitchFamily="18" charset="0"/>
                  </a:rPr>
                  <a:t>ならば</a:t>
                </a:r>
                <a:r>
                  <a:rPr kumimoji="1" lang="ja-JP" altLang="en-US" b="0" dirty="0"/>
                  <a:t>解は無限</a:t>
                </a:r>
                <a:r>
                  <a:rPr kumimoji="1" lang="ja-JP" altLang="en-US" b="0" dirty="0" smtClean="0"/>
                  <a:t>通り、</a:t>
                </a:r>
                <a:r>
                  <a:rPr kumimoji="1" lang="en-US" altLang="ja-JP" b="0" i="0" smtClean="0">
                    <a:latin typeface="Cambria Math" panose="02040503050406030204" pitchFamily="18" charset="0"/>
                  </a:rPr>
                  <a:t>𝑏_1</a:t>
                </a:r>
                <a:r>
                  <a:rPr kumimoji="1" lang="en-US" altLang="ja-JP" b="0" i="0" smtClean="0">
                    <a:latin typeface="Cambria Math" panose="02040503050406030204" pitchFamily="18" charset="0"/>
                    <a:ea typeface="Cambria Math" panose="02040503050406030204" pitchFamily="18" charset="0"/>
                  </a:rPr>
                  <a:t>≠</a:t>
                </a:r>
                <a:r>
                  <a:rPr kumimoji="1" lang="en-US" altLang="ja-JP" b="0" i="0" smtClean="0">
                    <a:latin typeface="Cambria Math" panose="02040503050406030204" pitchFamily="18" charset="0"/>
                  </a:rPr>
                  <a:t>1/2 𝑏_2</a:t>
                </a:r>
                <a:r>
                  <a:rPr kumimoji="1" lang="ja-JP" altLang="en-US" b="0" i="0">
                    <a:latin typeface="Cambria Math" panose="02040503050406030204" pitchFamily="18" charset="0"/>
                  </a:rPr>
                  <a:t> </a:t>
                </a:r>
                <a:r>
                  <a:rPr lang="ja-JP" altLang="en-US" i="0">
                    <a:latin typeface="Cambria Math" panose="02040503050406030204" pitchFamily="18" charset="0"/>
                  </a:rPr>
                  <a:t>ならば</a:t>
                </a:r>
                <a:r>
                  <a:rPr kumimoji="1" lang="ja-JP" altLang="en-US" b="0" dirty="0"/>
                  <a:t>解は</a:t>
                </a:r>
                <a:r>
                  <a:rPr kumimoji="1" lang="ja-JP" altLang="en-US" b="0" dirty="0" smtClean="0"/>
                  <a:t>定まらない」となります。</a:t>
                </a:r>
                <a:endParaRPr kumimoji="1" lang="en-US" altLang="ja-JP" b="0" dirty="0" smtClean="0"/>
              </a:p>
              <a:p>
                <a:r>
                  <a:rPr kumimoji="1" lang="ja-JP" altLang="en-US" b="0" dirty="0" smtClean="0"/>
                  <a:t>最後にまとめると、</a:t>
                </a:r>
                <a:r>
                  <a:rPr kumimoji="1" lang="ja-JP" altLang="en-US" dirty="0" smtClean="0"/>
                  <a:t>連立方程式</a:t>
                </a:r>
                <a:r>
                  <a:rPr kumimoji="1" lang="en-US" altLang="ja-JP" b="0" i="0" smtClean="0">
                    <a:latin typeface="Cambria Math" panose="02040503050406030204" pitchFamily="18" charset="0"/>
                  </a:rPr>
                  <a:t>𝐴𝑥=𝑏</a:t>
                </a:r>
                <a:r>
                  <a:rPr kumimoji="1" lang="ja-JP" altLang="en-US" b="0" dirty="0" smtClean="0"/>
                  <a:t>で正則でない場合、解は無いかまたは無数にあるかのどちらかである　ということになります。</a:t>
                </a:r>
                <a:endParaRPr kumimoji="1" lang="en-US" altLang="ja-JP" b="0" dirty="0" smtClean="0"/>
              </a:p>
              <a:p>
                <a:endParaRPr kumimoji="1" lang="en-US" altLang="ja-JP" b="0" dirty="0" smtClean="0"/>
              </a:p>
              <a:p>
                <a:r>
                  <a:rPr kumimoji="1" lang="ja-JP" altLang="en-US" b="0" dirty="0" smtClean="0"/>
                  <a:t>ココがわからないよーというところがあったらコメントお願いします。追加でお話していきます。</a:t>
                </a:r>
                <a:endParaRPr kumimoji="1" lang="en-US" altLang="ja-JP" b="0" dirty="0"/>
              </a:p>
            </p:txBody>
          </p:sp>
        </mc:Fallback>
      </mc:AlternateContent>
      <p:sp>
        <p:nvSpPr>
          <p:cNvPr id="4" name="スライド番号プレースホルダー 3"/>
          <p:cNvSpPr>
            <a:spLocks noGrp="1"/>
          </p:cNvSpPr>
          <p:nvPr>
            <p:ph type="sldNum" sz="quarter" idx="10"/>
          </p:nvPr>
        </p:nvSpPr>
        <p:spPr/>
        <p:txBody>
          <a:bodyPr/>
          <a:lstStyle/>
          <a:p>
            <a:fld id="{F52E1871-D99C-4AED-8EAD-A129282622A7}" type="slidenum">
              <a:rPr kumimoji="1" lang="ja-JP" altLang="en-US" smtClean="0"/>
              <a:t>3</a:t>
            </a:fld>
            <a:endParaRPr kumimoji="1" lang="ja-JP" altLang="en-US"/>
          </a:p>
        </p:txBody>
      </p:sp>
    </p:spTree>
    <p:extLst>
      <p:ext uri="{BB962C8B-B14F-4D97-AF65-F5344CB8AC3E}">
        <p14:creationId xmlns:p14="http://schemas.microsoft.com/office/powerpoint/2010/main" val="216567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2</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は正方行列 </a:t>
                </a:r>
                <a14:m>
                  <m:oMath xmlns:m="http://schemas.openxmlformats.org/officeDocument/2006/math">
                    <m:r>
                      <a:rPr lang="en-US" altLang="ja-JP" i="1">
                        <a:latin typeface="Cambria Math" panose="02040503050406030204" pitchFamily="18" charset="0"/>
                      </a:rPr>
                      <m:t>𝑐</m:t>
                    </m:r>
                    <m:r>
                      <a:rPr lang="ja-JP" altLang="en-US" i="1">
                        <a:latin typeface="Cambria Math" panose="02040503050406030204" pitchFamily="18" charset="0"/>
                      </a:rPr>
                      <m:t>は実数と</m:t>
                    </m:r>
                  </m:oMath>
                </a14:m>
                <a:r>
                  <a:rPr lang="ja-JP" altLang="en-US" i="1" dirty="0" smtClean="0">
                    <a:latin typeface="Cambria Math" panose="02040503050406030204" pitchFamily="18" charset="0"/>
                  </a:rPr>
                  <a:t>与えられています。正方行列は１－１でもお話ししましたが、</a:t>
                </a:r>
                <a:r>
                  <a:rPr kumimoji="1" lang="ja-JP" altLang="en-US" b="0" dirty="0" smtClean="0"/>
                  <a:t>縦横が同じ数の行列です。問題のそれぞれの関係について細かく計算していきます。</a:t>
                </a:r>
                <a:endParaRPr kumimoji="1" lang="en-US" altLang="ja-JP" b="0" dirty="0" smtClean="0"/>
              </a:p>
              <a:p>
                <a:pPr marL="0" indent="0">
                  <a:buNone/>
                </a:pPr>
                <a:r>
                  <a:rPr lang="ja-JP" altLang="en-US" b="0" i="0" dirty="0" smtClean="0">
                    <a:latin typeface="+mn-lt"/>
                  </a:rPr>
                  <a:t>まずは行列の形から書いていきます。 </a:t>
                </a:r>
                <a14:m>
                  <m:oMath xmlns:m="http://schemas.openxmlformats.org/officeDocument/2006/math">
                    <m:r>
                      <a:rPr lang="en-US" altLang="ja-JP" b="0" i="1" smtClean="0">
                        <a:latin typeface="Cambria Math" panose="02040503050406030204" pitchFamily="18" charset="0"/>
                      </a:rPr>
                      <m:t>𝑐</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i="1">
                                      <a:latin typeface="Cambria Math" panose="02040503050406030204" pitchFamily="18" charset="0"/>
                                    </a:rPr>
                                    <m:t>1</m:t>
                                  </m:r>
                                </m:sub>
                              </m:sSub>
                            </m:e>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2</m:t>
                                  </m:r>
                                </m:sub>
                              </m:sSub>
                            </m:e>
                          </m:mr>
                          <m:mr>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3</m:t>
                                  </m:r>
                                </m:sub>
                              </m:sSub>
                            </m:e>
                            <m:e>
                              <m:r>
                                <a:rPr lang="en-US" altLang="ja-JP" b="0" i="1" smtClean="0">
                                  <a:latin typeface="Cambria Math" panose="02040503050406030204" pitchFamily="18" charset="0"/>
                                </a:rPr>
                                <m:t>𝑐</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4</m:t>
                                  </m:r>
                                </m:sub>
                              </m:sSub>
                            </m:e>
                          </m:mr>
                        </m:m>
                      </m:e>
                    </m:d>
                  </m:oMath>
                </a14:m>
                <a:r>
                  <a:rPr lang="ja-JP" altLang="en-US" i="1" dirty="0" smtClean="0">
                    <a:latin typeface="Cambria Math" panose="02040503050406030204" pitchFamily="18" charset="0"/>
                  </a:rPr>
                  <a:t> となるので </a:t>
                </a: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oMath>
                </a14:m>
                <a:r>
                  <a:rPr lang="ja-JP" altLang="en-US" i="1" dirty="0" smtClean="0">
                    <a:latin typeface="Cambria Math" panose="02040503050406030204" pitchFamily="18" charset="0"/>
                  </a:rPr>
                  <a:t>はそれの行列式です。行列式は</a:t>
                </a:r>
                <a14:m>
                  <m:oMath xmlns:m="http://schemas.openxmlformats.org/officeDocument/2006/math">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oMath>
                </a14:m>
                <a:r>
                  <a:rPr lang="ja-JP" altLang="en-US" i="1" dirty="0" smtClean="0">
                    <a:latin typeface="Cambria Math" panose="02040503050406030204" pitchFamily="18" charset="0"/>
                  </a:rPr>
                  <a:t>で表すことができるので</a:t>
                </a: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𝑐𝐴</m:t>
                        </m:r>
                      </m:e>
                    </m:func>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𝑐</m:t>
                        </m:r>
                      </m:e>
                      <m:sup>
                        <m:r>
                          <a:rPr lang="en-US" altLang="ja-JP" b="0" i="1" smtClean="0">
                            <a:solidFill>
                              <a:srgbClr val="FF0000"/>
                            </a:solidFill>
                            <a:latin typeface="Cambria Math" panose="02040503050406030204" pitchFamily="18" charset="0"/>
                          </a:rPr>
                          <m:t>2</m:t>
                        </m:r>
                      </m:sup>
                    </m:sSup>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oMath>
                </a14:m>
                <a:r>
                  <a:rPr kumimoji="1" lang="ja-JP" altLang="en-US" dirty="0" smtClean="0">
                    <a:solidFill>
                      <a:srgbClr val="FF0000"/>
                    </a:solidFill>
                  </a:rPr>
                  <a:t>となります。</a:t>
                </a:r>
                <a:endParaRPr kumimoji="1" lang="en-US" altLang="ja-JP" dirty="0" smtClean="0">
                  <a:solidFill>
                    <a:srgbClr val="FF0000"/>
                  </a:solidFill>
                </a:endParaRPr>
              </a:p>
              <a:p>
                <a:pPr marL="0" indent="0">
                  <a:buNone/>
                </a:pP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r>
                      <a:rPr lang="ja-JP" altLang="en-US" b="0" i="1" smtClean="0">
                        <a:latin typeface="Cambria Math" panose="02040503050406030204" pitchFamily="18" charset="0"/>
                      </a:rPr>
                      <m:t>は</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𝑐𝐴</m:t>
                        </m:r>
                      </m:e>
                    </m:func>
                    <m:r>
                      <a:rPr lang="ja-JP" altLang="en-US" b="0" i="1" smtClean="0">
                        <a:latin typeface="Cambria Math" panose="02040503050406030204" pitchFamily="18" charset="0"/>
                      </a:rPr>
                      <m:t>と書</m:t>
                    </m:r>
                    <m:r>
                      <a:rPr kumimoji="1" lang="ja-JP" altLang="en-US" b="0" i="1" smtClean="0">
                        <a:solidFill>
                          <a:srgbClr val="FF0000"/>
                        </a:solidFill>
                        <a:latin typeface="Cambria Math" panose="02040503050406030204" pitchFamily="18" charset="0"/>
                      </a:rPr>
                      <m:t>く</m:t>
                    </m:r>
                  </m:oMath>
                </a14:m>
                <a:r>
                  <a:rPr kumimoji="1" lang="ja-JP" altLang="en-US" dirty="0" smtClean="0">
                    <a:solidFill>
                      <a:srgbClr val="FF0000"/>
                    </a:solidFill>
                  </a:rPr>
                  <a:t>ことができ、</a:t>
                </a:r>
                <a14:m>
                  <m:oMath xmlns:m="http://schemas.openxmlformats.org/officeDocument/2006/math">
                    <m:r>
                      <a:rPr lang="en-US" altLang="ja-JP" b="0" i="1" smtClean="0">
                        <a:latin typeface="Cambria Math" panose="02040503050406030204" pitchFamily="18" charset="0"/>
                      </a:rPr>
                      <m:t>𝑑𝑒𝑡</m:t>
                    </m:r>
                  </m:oMath>
                </a14:m>
                <a:r>
                  <a:rPr kumimoji="1" lang="ja-JP" altLang="en-US" dirty="0" smtClean="0">
                    <a:solidFill>
                      <a:srgbClr val="FF0000"/>
                    </a:solidFill>
                  </a:rPr>
                  <a:t>は</a:t>
                </a:r>
                <a:r>
                  <a:rPr kumimoji="1" lang="en-US" altLang="ja-JP" dirty="0" smtClean="0">
                    <a:solidFill>
                      <a:srgbClr val="FF0000"/>
                    </a:solidFill>
                  </a:rPr>
                  <a:t>determinant</a:t>
                </a:r>
                <a:r>
                  <a:rPr kumimoji="1" lang="ja-JP" altLang="en-US" dirty="0" smtClean="0">
                    <a:solidFill>
                      <a:srgbClr val="FF0000"/>
                    </a:solidFill>
                  </a:rPr>
                  <a:t>で行列式という意味になります。</a:t>
                </a:r>
                <a:endParaRPr kumimoji="1" lang="en-US" altLang="ja-JP"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i="1" dirty="0" smtClean="0">
                    <a:latin typeface="Cambria Math" panose="02040503050406030204" pitchFamily="18" charset="0"/>
                  </a:rPr>
                  <a:t>次に</a:t>
                </a:r>
                <a14:m>
                  <m:oMath xmlns:m="http://schemas.openxmlformats.org/officeDocument/2006/math">
                    <m:r>
                      <a:rPr lang="en-US" altLang="ja-JP" b="0" i="1" dirty="0" smtClean="0">
                        <a:latin typeface="Cambria Math" panose="02040503050406030204" pitchFamily="18" charset="0"/>
                      </a:rPr>
                      <m:t>𝑐</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oMath>
                </a14:m>
                <a:r>
                  <a:rPr lang="ja-JP" altLang="en-US" i="1" dirty="0" smtClean="0">
                    <a:latin typeface="Cambria Math" panose="02040503050406030204" pitchFamily="18" charset="0"/>
                  </a:rPr>
                  <a:t>は、</a:t>
                </a:r>
                <a:endParaRPr lang="en-US" altLang="ja-JP"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ある難しい計算力学技術者という資格があります。それの問題集について自分の勉強のためにまとめをしていきます。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まずは問題をしっかり読みましょう。</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a:t>
                </a:r>
                <a:r>
                  <a:rPr kumimoji="1" lang="ja-JP" altLang="en-US" dirty="0" smtClean="0"/>
                  <a:t>－</a:t>
                </a:r>
                <a:r>
                  <a:rPr kumimoji="1" lang="en-US" altLang="ja-JP" dirty="0" smtClean="0"/>
                  <a:t>2</a:t>
                </a:r>
                <a:r>
                  <a:rPr kumimoji="1" lang="ja-JP" altLang="en-US" dirty="0" smtClean="0"/>
                  <a:t>です。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i="0" smtClean="0">
                    <a:latin typeface="Cambria Math" panose="02040503050406030204" pitchFamily="18" charset="0"/>
                  </a:rPr>
                  <a:t>𝐴,𝐵</a:t>
                </a:r>
                <a:r>
                  <a:rPr kumimoji="1" lang="ja-JP" altLang="en-US" dirty="0"/>
                  <a:t>は正方行列 </a:t>
                </a:r>
                <a:r>
                  <a:rPr lang="en-US" altLang="ja-JP" i="0">
                    <a:latin typeface="Cambria Math" panose="02040503050406030204" pitchFamily="18" charset="0"/>
                  </a:rPr>
                  <a:t>𝑐</a:t>
                </a:r>
                <a:r>
                  <a:rPr lang="ja-JP" altLang="en-US" i="0">
                    <a:latin typeface="Cambria Math" panose="02040503050406030204" pitchFamily="18" charset="0"/>
                  </a:rPr>
                  <a:t>は実数</a:t>
                </a:r>
                <a:r>
                  <a:rPr lang="ja-JP" altLang="en-US" i="0">
                    <a:latin typeface="Cambria Math" panose="02040503050406030204" pitchFamily="18" charset="0"/>
                  </a:rPr>
                  <a:t>と</a:t>
                </a:r>
                <a:r>
                  <a:rPr lang="ja-JP" altLang="en-US" i="1" dirty="0" smtClean="0">
                    <a:latin typeface="Cambria Math" panose="02040503050406030204" pitchFamily="18" charset="0"/>
                  </a:rPr>
                  <a:t>与えられています。正方行列は１－１でもお話ししましたが、</a:t>
                </a:r>
                <a:r>
                  <a:rPr kumimoji="1" lang="ja-JP" altLang="en-US" b="0" dirty="0" smtClean="0"/>
                  <a:t>縦横が同じ数の行列です。問題のそれぞれの関係について細かく計算していきます。</a:t>
                </a:r>
                <a:endParaRPr kumimoji="1" lang="en-US" altLang="ja-JP" b="0" dirty="0" smtClean="0"/>
              </a:p>
              <a:p>
                <a:pPr marL="0" indent="0">
                  <a:buNone/>
                </a:pPr>
                <a:r>
                  <a:rPr lang="ja-JP" altLang="en-US" b="0" i="0" dirty="0" smtClean="0">
                    <a:latin typeface="+mn-lt"/>
                  </a:rPr>
                  <a:t>まずは行列の形から書いていきます。 </a:t>
                </a:r>
                <a:r>
                  <a:rPr lang="en-US" altLang="ja-JP" b="0" i="0" smtClean="0">
                    <a:latin typeface="Cambria Math" panose="02040503050406030204" pitchFamily="18" charset="0"/>
                  </a:rPr>
                  <a:t>𝑐[𝐴]=</a:t>
                </a:r>
                <a:r>
                  <a:rPr lang="en-US" altLang="ja-JP" i="0" smtClean="0">
                    <a:latin typeface="Cambria Math" panose="02040503050406030204" pitchFamily="18" charset="0"/>
                  </a:rPr>
                  <a:t>[</a:t>
                </a:r>
                <a:r>
                  <a:rPr lang="en-US" altLang="ja-JP" i="0">
                    <a:latin typeface="Cambria Math" panose="02040503050406030204" pitchFamily="18" charset="0"/>
                  </a:rPr>
                  <a:t>■(</a:t>
                </a:r>
                <a:r>
                  <a:rPr lang="en-US" altLang="ja-JP" b="0" i="0" smtClean="0">
                    <a:latin typeface="Cambria Math" panose="02040503050406030204" pitchFamily="18" charset="0"/>
                  </a:rPr>
                  <a:t>𝑐𝐴</a:t>
                </a:r>
                <a:r>
                  <a:rPr lang="en-US" altLang="ja-JP" b="0" i="0">
                    <a:latin typeface="Cambria Math" panose="02040503050406030204" pitchFamily="18" charset="0"/>
                  </a:rPr>
                  <a:t>_</a:t>
                </a:r>
                <a:r>
                  <a:rPr lang="en-US" altLang="ja-JP" i="0">
                    <a:latin typeface="Cambria Math" panose="02040503050406030204" pitchFamily="18" charset="0"/>
                  </a:rPr>
                  <a:t>1&amp;</a:t>
                </a:r>
                <a:r>
                  <a:rPr lang="en-US" altLang="ja-JP" b="0" i="0" smtClean="0">
                    <a:latin typeface="Cambria Math" panose="02040503050406030204" pitchFamily="18" charset="0"/>
                  </a:rPr>
                  <a:t>𝑐</a:t>
                </a:r>
                <a:r>
                  <a:rPr lang="en-US" altLang="ja-JP" b="0" i="0" smtClean="0">
                    <a:latin typeface="Cambria Math" panose="02040503050406030204" pitchFamily="18" charset="0"/>
                  </a:rPr>
                  <a:t>𝐴</a:t>
                </a:r>
                <a:r>
                  <a:rPr lang="en-US" altLang="ja-JP" b="0" i="0">
                    <a:latin typeface="Cambria Math" panose="02040503050406030204" pitchFamily="18" charset="0"/>
                  </a:rPr>
                  <a:t>_</a:t>
                </a:r>
                <a:r>
                  <a:rPr lang="en-US" altLang="ja-JP" b="0" i="0" smtClean="0">
                    <a:latin typeface="Cambria Math" panose="02040503050406030204" pitchFamily="18" charset="0"/>
                  </a:rPr>
                  <a:t>2</a:t>
                </a:r>
                <a:r>
                  <a:rPr lang="en-US" altLang="ja-JP" b="0" i="0">
                    <a:latin typeface="Cambria Math" panose="02040503050406030204" pitchFamily="18" charset="0"/>
                  </a:rPr>
                  <a:t>@</a:t>
                </a:r>
                <a:r>
                  <a:rPr lang="en-US" altLang="ja-JP" b="0" i="0" smtClean="0">
                    <a:latin typeface="Cambria Math" panose="02040503050406030204" pitchFamily="18" charset="0"/>
                  </a:rPr>
                  <a:t>𝑐</a:t>
                </a:r>
                <a:r>
                  <a:rPr lang="en-US" altLang="ja-JP" b="0" i="0" smtClean="0">
                    <a:latin typeface="Cambria Math" panose="02040503050406030204" pitchFamily="18" charset="0"/>
                  </a:rPr>
                  <a:t>𝐴</a:t>
                </a:r>
                <a:r>
                  <a:rPr lang="en-US" altLang="ja-JP" b="0" i="0">
                    <a:latin typeface="Cambria Math" panose="02040503050406030204" pitchFamily="18" charset="0"/>
                  </a:rPr>
                  <a:t>_</a:t>
                </a:r>
                <a:r>
                  <a:rPr lang="en-US" altLang="ja-JP" b="0" i="0" smtClean="0">
                    <a:latin typeface="Cambria Math" panose="02040503050406030204" pitchFamily="18" charset="0"/>
                  </a:rPr>
                  <a:t>3</a:t>
                </a:r>
                <a:r>
                  <a:rPr lang="en-US" altLang="ja-JP" b="0" i="0">
                    <a:latin typeface="Cambria Math" panose="02040503050406030204" pitchFamily="18" charset="0"/>
                  </a:rPr>
                  <a:t>&amp;</a:t>
                </a:r>
                <a:r>
                  <a:rPr lang="en-US" altLang="ja-JP" b="0" i="0" smtClean="0">
                    <a:latin typeface="Cambria Math" panose="02040503050406030204" pitchFamily="18" charset="0"/>
                  </a:rPr>
                  <a:t>𝑐</a:t>
                </a:r>
                <a:r>
                  <a:rPr lang="en-US" altLang="ja-JP" b="0" i="0" smtClean="0">
                    <a:latin typeface="Cambria Math" panose="02040503050406030204" pitchFamily="18" charset="0"/>
                  </a:rPr>
                  <a:t>𝐴</a:t>
                </a:r>
                <a:r>
                  <a:rPr lang="en-US" altLang="ja-JP" b="0" i="0">
                    <a:latin typeface="Cambria Math" panose="02040503050406030204" pitchFamily="18" charset="0"/>
                  </a:rPr>
                  <a:t>_</a:t>
                </a:r>
                <a:r>
                  <a:rPr lang="en-US" altLang="ja-JP" b="0" i="0" smtClean="0">
                    <a:latin typeface="Cambria Math" panose="02040503050406030204" pitchFamily="18" charset="0"/>
                  </a:rPr>
                  <a:t>4</a:t>
                </a:r>
                <a:r>
                  <a:rPr lang="en-US" altLang="ja-JP" b="0" i="0">
                    <a:latin typeface="Cambria Math" panose="02040503050406030204" pitchFamily="18" charset="0"/>
                  </a:rPr>
                  <a:t> )]</a:t>
                </a:r>
                <a:r>
                  <a:rPr lang="ja-JP" altLang="en-US" i="1" dirty="0" smtClean="0">
                    <a:latin typeface="Cambria Math" panose="02040503050406030204" pitchFamily="18" charset="0"/>
                  </a:rPr>
                  <a:t> となるので </a:t>
                </a:r>
                <a:r>
                  <a:rPr lang="en-US" altLang="ja-JP" b="0" i="0" dirty="0" smtClean="0">
                    <a:latin typeface="Cambria Math" panose="02040503050406030204" pitchFamily="18" charset="0"/>
                  </a:rPr>
                  <a:t>|</a:t>
                </a:r>
                <a:r>
                  <a:rPr lang="en-US" altLang="ja-JP" b="0" i="0" smtClean="0">
                    <a:latin typeface="Cambria Math" panose="02040503050406030204" pitchFamily="18" charset="0"/>
                  </a:rPr>
                  <a:t>𝑐𝐴|</a:t>
                </a:r>
                <a:r>
                  <a:rPr lang="ja-JP" altLang="en-US" i="1" dirty="0" smtClean="0">
                    <a:latin typeface="Cambria Math" panose="02040503050406030204" pitchFamily="18" charset="0"/>
                  </a:rPr>
                  <a:t>はそれの行列式です。行列式は</a:t>
                </a:r>
                <a:r>
                  <a:rPr kumimoji="1" lang="en-US" altLang="ja-JP" b="0" i="0" smtClean="0">
                    <a:latin typeface="Cambria Math" panose="02040503050406030204" pitchFamily="18" charset="0"/>
                  </a:rPr>
                  <a:t>𝑎𝑑−𝑏𝑐</a:t>
                </a:r>
                <a:r>
                  <a:rPr lang="ja-JP" altLang="en-US" i="1" dirty="0" smtClean="0">
                    <a:latin typeface="Cambria Math" panose="02040503050406030204" pitchFamily="18" charset="0"/>
                  </a:rPr>
                  <a:t>で表すことができるので</a:t>
                </a:r>
                <a:r>
                  <a:rPr lang="en-US" altLang="ja-JP" b="0" i="0" dirty="0" smtClean="0">
                    <a:latin typeface="Cambria Math" panose="02040503050406030204" pitchFamily="18" charset="0"/>
                  </a:rPr>
                  <a:t>|</a:t>
                </a:r>
                <a:r>
                  <a:rPr lang="en-US" altLang="ja-JP" b="0" i="0" smtClean="0">
                    <a:latin typeface="Cambria Math" panose="02040503050406030204" pitchFamily="18" charset="0"/>
                  </a:rPr>
                  <a:t>𝑐𝐴|=𝑑𝑒𝑡⁡𝑐𝐴=𝑐𝑎_1 𝑐𝑎_4−𝑐𝑎_2 𝑐𝑎_4=</a:t>
                </a:r>
                <a:r>
                  <a:rPr lang="en-US" altLang="ja-JP" b="0" i="0" smtClean="0">
                    <a:solidFill>
                      <a:srgbClr val="FF0000"/>
                    </a:solidFill>
                    <a:latin typeface="Cambria Math" panose="02040503050406030204" pitchFamily="18" charset="0"/>
                  </a:rPr>
                  <a:t>𝑐^2</a:t>
                </a:r>
                <a:r>
                  <a:rPr lang="en-US" altLang="ja-JP" b="0" i="0">
                    <a:solidFill>
                      <a:srgbClr val="FF0000"/>
                    </a:solidFill>
                    <a:latin typeface="Cambria Math" panose="02040503050406030204" pitchFamily="18" charset="0"/>
                  </a:rPr>
                  <a:t> </a:t>
                </a:r>
                <a:r>
                  <a:rPr lang="en-US" altLang="ja-JP" i="0">
                    <a:solidFill>
                      <a:srgbClr val="FF0000"/>
                    </a:solidFill>
                    <a:latin typeface="Cambria Math" panose="02040503050406030204" pitchFamily="18" charset="0"/>
                  </a:rPr>
                  <a:t>〖(𝑎〗_1 𝑎_4−𝑎_2 𝑎_4)</a:t>
                </a:r>
                <a:r>
                  <a:rPr kumimoji="1" lang="ja-JP" altLang="en-US" dirty="0" smtClean="0">
                    <a:solidFill>
                      <a:srgbClr val="FF0000"/>
                    </a:solidFill>
                  </a:rPr>
                  <a:t>となります。</a:t>
                </a:r>
                <a:endParaRPr kumimoji="1" lang="en-US" altLang="ja-JP" dirty="0" smtClean="0">
                  <a:solidFill>
                    <a:srgbClr val="FF0000"/>
                  </a:solidFill>
                </a:endParaRPr>
              </a:p>
              <a:p>
                <a:pPr marL="0" indent="0">
                  <a:buNone/>
                </a:pPr>
                <a:r>
                  <a:rPr lang="en-US" altLang="ja-JP" b="0" i="0" dirty="0" smtClean="0">
                    <a:latin typeface="Cambria Math" panose="02040503050406030204" pitchFamily="18" charset="0"/>
                  </a:rPr>
                  <a:t>|</a:t>
                </a:r>
                <a:r>
                  <a:rPr lang="en-US" altLang="ja-JP" b="0" i="0" smtClean="0">
                    <a:latin typeface="Cambria Math" panose="02040503050406030204" pitchFamily="18" charset="0"/>
                  </a:rPr>
                  <a:t>𝑐𝐴|</a:t>
                </a:r>
                <a:r>
                  <a:rPr lang="ja-JP" altLang="en-US" b="0" i="0" smtClean="0">
                    <a:latin typeface="Cambria Math" panose="02040503050406030204" pitchFamily="18" charset="0"/>
                  </a:rPr>
                  <a:t>は</a:t>
                </a:r>
                <a:r>
                  <a:rPr lang="en-US" altLang="ja-JP" b="0" i="0" smtClean="0">
                    <a:latin typeface="Cambria Math" panose="02040503050406030204" pitchFamily="18" charset="0"/>
                  </a:rPr>
                  <a:t> 𝑑𝑒𝑡⁡𝑐𝐴</a:t>
                </a:r>
                <a:r>
                  <a:rPr lang="ja-JP" altLang="en-US" b="0" i="0" smtClean="0">
                    <a:latin typeface="Cambria Math" panose="02040503050406030204" pitchFamily="18" charset="0"/>
                  </a:rPr>
                  <a:t> と書</a:t>
                </a:r>
                <a:r>
                  <a:rPr kumimoji="1" lang="ja-JP" altLang="en-US" b="0" i="0" smtClean="0">
                    <a:solidFill>
                      <a:srgbClr val="FF0000"/>
                    </a:solidFill>
                    <a:latin typeface="Cambria Math" panose="02040503050406030204" pitchFamily="18" charset="0"/>
                  </a:rPr>
                  <a:t>く</a:t>
                </a:r>
                <a:r>
                  <a:rPr kumimoji="1" lang="ja-JP" altLang="en-US" dirty="0" smtClean="0">
                    <a:solidFill>
                      <a:srgbClr val="FF0000"/>
                    </a:solidFill>
                  </a:rPr>
                  <a:t>ことができ、</a:t>
                </a:r>
                <a:r>
                  <a:rPr lang="en-US" altLang="ja-JP" b="0" i="0" smtClean="0">
                    <a:latin typeface="Cambria Math" panose="02040503050406030204" pitchFamily="18" charset="0"/>
                  </a:rPr>
                  <a:t>𝑑𝑒𝑡</a:t>
                </a:r>
                <a:r>
                  <a:rPr kumimoji="1" lang="ja-JP" altLang="en-US" dirty="0" smtClean="0">
                    <a:solidFill>
                      <a:srgbClr val="FF0000"/>
                    </a:solidFill>
                  </a:rPr>
                  <a:t>は</a:t>
                </a:r>
                <a:r>
                  <a:rPr kumimoji="1" lang="en-US" altLang="ja-JP" dirty="0" smtClean="0">
                    <a:solidFill>
                      <a:srgbClr val="FF0000"/>
                    </a:solidFill>
                  </a:rPr>
                  <a:t>determinant</a:t>
                </a:r>
                <a:r>
                  <a:rPr kumimoji="1" lang="ja-JP" altLang="en-US" dirty="0" smtClean="0">
                    <a:solidFill>
                      <a:srgbClr val="FF0000"/>
                    </a:solidFill>
                  </a:rPr>
                  <a:t>で行列式という意味になります。</a:t>
                </a:r>
                <a:endParaRPr kumimoji="1" lang="en-US" altLang="ja-JP"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i="1" dirty="0" smtClean="0">
                    <a:latin typeface="Cambria Math" panose="02040503050406030204" pitchFamily="18" charset="0"/>
                  </a:rPr>
                  <a:t>次に</a:t>
                </a:r>
                <a:r>
                  <a:rPr lang="en-US" altLang="ja-JP" b="0" i="0" dirty="0" smtClean="0">
                    <a:latin typeface="Cambria Math" panose="02040503050406030204" pitchFamily="18" charset="0"/>
                  </a:rPr>
                  <a:t>𝑐</a:t>
                </a:r>
                <a:r>
                  <a:rPr lang="en-US" altLang="ja-JP" i="0" dirty="0">
                    <a:latin typeface="Cambria Math" panose="02040503050406030204" pitchFamily="18" charset="0"/>
                  </a:rPr>
                  <a:t>|</a:t>
                </a:r>
                <a:r>
                  <a:rPr lang="en-US" altLang="ja-JP" i="0">
                    <a:latin typeface="Cambria Math" panose="02040503050406030204" pitchFamily="18" charset="0"/>
                  </a:rPr>
                  <a:t>𝐴|</a:t>
                </a:r>
                <a:r>
                  <a:rPr lang="ja-JP" altLang="en-US" i="1" dirty="0" smtClean="0">
                    <a:latin typeface="Cambria Math" panose="02040503050406030204" pitchFamily="18" charset="0"/>
                  </a:rPr>
                  <a:t>は、</a:t>
                </a:r>
                <a:endParaRPr lang="en-US" altLang="ja-JP"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F52E1871-D99C-4AED-8EAD-A129282622A7}" type="slidenum">
              <a:rPr kumimoji="1" lang="ja-JP" altLang="en-US" smtClean="0"/>
              <a:t>4</a:t>
            </a:fld>
            <a:endParaRPr kumimoji="1" lang="ja-JP" altLang="en-US"/>
          </a:p>
        </p:txBody>
      </p:sp>
    </p:spTree>
    <p:extLst>
      <p:ext uri="{BB962C8B-B14F-4D97-AF65-F5344CB8AC3E}">
        <p14:creationId xmlns:p14="http://schemas.microsoft.com/office/powerpoint/2010/main" val="93602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2E1871-D99C-4AED-8EAD-A129282622A7}" type="slidenum">
              <a:rPr kumimoji="1" lang="ja-JP" altLang="en-US" smtClean="0"/>
              <a:t>23</a:t>
            </a:fld>
            <a:endParaRPr kumimoji="1" lang="ja-JP" altLang="en-US"/>
          </a:p>
        </p:txBody>
      </p:sp>
    </p:spTree>
    <p:extLst>
      <p:ext uri="{BB962C8B-B14F-4D97-AF65-F5344CB8AC3E}">
        <p14:creationId xmlns:p14="http://schemas.microsoft.com/office/powerpoint/2010/main" val="315843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6"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70399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70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15408" y="1"/>
            <a:ext cx="10766993"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10972800"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2023/9/12</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
        <p:nvSpPr>
          <p:cNvPr id="7"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2811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lvl1pPr algn="ctr">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2023/9/12</a:t>
            </a:fld>
            <a:endParaRPr kumimoji="1" lang="ja-JP" altLang="en-US"/>
          </a:p>
        </p:txBody>
      </p:sp>
      <p:sp>
        <p:nvSpPr>
          <p:cNvPr id="5" name="フッター プレースホルダ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Tree>
    <p:extLst>
      <p:ext uri="{BB962C8B-B14F-4D97-AF65-F5344CB8AC3E}">
        <p14:creationId xmlns:p14="http://schemas.microsoft.com/office/powerpoint/2010/main" val="334463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1"/>
            <a:ext cx="10972801"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5F74EB13-CBE4-43C1-B848-FA4E6CB11FE5}" type="datetimeFigureOut">
              <a:rPr kumimoji="1" lang="ja-JP" altLang="en-US" smtClean="0"/>
              <a:t>2023/9/12</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FC97D66F-ED4A-4C2E-A8F1-F9859871E11A}" type="slidenum">
              <a:rPr kumimoji="1" lang="ja-JP" altLang="en-US" smtClean="0"/>
              <a:t>‹#›</a:t>
            </a:fld>
            <a:endParaRPr kumimoji="1" lang="ja-JP" altLang="en-US"/>
          </a:p>
        </p:txBody>
      </p:sp>
      <p:sp>
        <p:nvSpPr>
          <p:cNvPr id="8" name="コンテンツ プレースホルダー 2"/>
          <p:cNvSpPr>
            <a:spLocks noGrp="1"/>
          </p:cNvSpPr>
          <p:nvPr>
            <p:ph idx="13"/>
          </p:nvPr>
        </p:nvSpPr>
        <p:spPr>
          <a:xfrm>
            <a:off x="6238009"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12257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5" name="タイトル 1"/>
          <p:cNvSpPr>
            <a:spLocks noGrp="1"/>
          </p:cNvSpPr>
          <p:nvPr>
            <p:ph type="ctrTitle"/>
          </p:nvPr>
        </p:nvSpPr>
        <p:spPr>
          <a:xfrm>
            <a:off x="917376" y="2780929"/>
            <a:ext cx="10363200" cy="648072"/>
          </a:xfrm>
          <a:prstGeom prst="rect">
            <a:avLst/>
          </a:prstGeom>
        </p:spPr>
        <p:txBody>
          <a:bodyPr>
            <a:normAutofit/>
          </a:bodyPr>
          <a:lstStyle>
            <a:lvl1pPr>
              <a:defRPr sz="3200" b="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15339371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55043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1"/>
            <a:ext cx="10972801"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C031166B-4D68-46B6-BC03-4D9D6999DB3F}" type="datetimeFigureOut">
              <a:rPr kumimoji="1" lang="ja-JP" altLang="en-US" smtClean="0"/>
              <a:t>2023/9/12</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108A7523-93F5-414D-96AB-A5CE7BE26166}" type="slidenum">
              <a:rPr kumimoji="1" lang="ja-JP" altLang="en-US" smtClean="0"/>
              <a:t>‹#›</a:t>
            </a:fld>
            <a:endParaRPr kumimoji="1" lang="ja-JP" altLang="en-US"/>
          </a:p>
        </p:txBody>
      </p:sp>
      <p:sp>
        <p:nvSpPr>
          <p:cNvPr id="8" name="コンテンツ プレースホルダー 2"/>
          <p:cNvSpPr>
            <a:spLocks noGrp="1"/>
          </p:cNvSpPr>
          <p:nvPr>
            <p:ph idx="13"/>
          </p:nvPr>
        </p:nvSpPr>
        <p:spPr>
          <a:xfrm>
            <a:off x="6238009" y="764705"/>
            <a:ext cx="5344391"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1502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15408" y="1"/>
            <a:ext cx="10766993" cy="620585"/>
          </a:xfrm>
        </p:spPr>
        <p:txBody>
          <a:body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a:xfrm>
            <a:off x="609600" y="764705"/>
            <a:ext cx="10972800" cy="536145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p:cNvSpPr>
            <a:spLocks noGrp="1"/>
          </p:cNvSpPr>
          <p:nvPr>
            <p:ph type="dt" sz="half" idx="10"/>
          </p:nvPr>
        </p:nvSpPr>
        <p:spPr>
          <a:xfrm>
            <a:off x="609600" y="6356351"/>
            <a:ext cx="2844800" cy="365125"/>
          </a:xfrm>
          <a:prstGeom prst="rect">
            <a:avLst/>
          </a:prstGeom>
        </p:spPr>
        <p:txBody>
          <a:bodyPr/>
          <a:lstStyle/>
          <a:p>
            <a:fld id="{C031166B-4D68-46B6-BC03-4D9D6999DB3F}" type="datetimeFigureOut">
              <a:rPr kumimoji="1" lang="ja-JP" altLang="en-US" smtClean="0"/>
              <a:t>2023/9/12</a:t>
            </a:fld>
            <a:endParaRPr kumimoji="1" lang="ja-JP" altLang="en-US"/>
          </a:p>
        </p:txBody>
      </p:sp>
      <p:sp>
        <p:nvSpPr>
          <p:cNvPr id="5" name="フッター プレースホルダー 4"/>
          <p:cNvSpPr>
            <a:spLocks noGrp="1"/>
          </p:cNvSpPr>
          <p:nvPr>
            <p:ph type="ftr" sz="quarter" idx="11"/>
          </p:nvPr>
        </p:nvSpPr>
        <p:spPr>
          <a:xfrm>
            <a:off x="4165600" y="6356351"/>
            <a:ext cx="3860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737600" y="6356351"/>
            <a:ext cx="2844800" cy="365125"/>
          </a:xfrm>
          <a:prstGeom prst="rect">
            <a:avLst/>
          </a:prstGeom>
        </p:spPr>
        <p:txBody>
          <a:bodyPr/>
          <a:lstStyle/>
          <a:p>
            <a:fld id="{108A7523-93F5-414D-96AB-A5CE7BE26166}" type="slidenum">
              <a:rPr kumimoji="1" lang="ja-JP" altLang="en-US" smtClean="0"/>
              <a:t>‹#›</a:t>
            </a:fld>
            <a:endParaRPr kumimoji="1" lang="ja-JP" altLang="en-US"/>
          </a:p>
        </p:txBody>
      </p:sp>
    </p:spTree>
    <p:extLst>
      <p:ext uri="{BB962C8B-B14F-4D97-AF65-F5344CB8AC3E}">
        <p14:creationId xmlns:p14="http://schemas.microsoft.com/office/powerpoint/2010/main" val="13346474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15407" y="1"/>
            <a:ext cx="10561180" cy="62058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803149"/>
            <a:ext cx="10972800" cy="5323015"/>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Slide Number Placeholder 5"/>
          <p:cNvSpPr txBox="1">
            <a:spLocks/>
          </p:cNvSpPr>
          <p:nvPr/>
        </p:nvSpPr>
        <p:spPr>
          <a:xfrm>
            <a:off x="11060895" y="438024"/>
            <a:ext cx="10190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4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400">
                <a:solidFill>
                  <a:prstClr val="black"/>
                </a:solidFill>
              </a:rPr>
              <a:t>P.</a:t>
            </a:r>
            <a:fld id="{4D0F5D25-CDD0-4173-9DEF-C4F0D6FE88F0}" type="slidenum">
              <a:rPr lang="ja-JP" altLang="en-US" sz="1400" smtClean="0">
                <a:solidFill>
                  <a:prstClr val="black"/>
                </a:solidFill>
              </a:rPr>
              <a:pPr/>
              <a:t>‹#›</a:t>
            </a:fld>
            <a:endParaRPr lang="ja-JP" altLang="en-US" sz="1400">
              <a:solidFill>
                <a:prstClr val="black"/>
              </a:solidFill>
            </a:endParaRPr>
          </a:p>
        </p:txBody>
      </p:sp>
      <p:cxnSp>
        <p:nvCxnSpPr>
          <p:cNvPr id="8" name="直線コネクタ 7"/>
          <p:cNvCxnSpPr/>
          <p:nvPr/>
        </p:nvCxnSpPr>
        <p:spPr>
          <a:xfrm>
            <a:off x="143346" y="647089"/>
            <a:ext cx="9421369" cy="0"/>
          </a:xfrm>
          <a:prstGeom prst="line">
            <a:avLst/>
          </a:prstGeom>
          <a:ln w="57150">
            <a:gradFill flip="none" rotWithShape="1">
              <a:gsLst>
                <a:gs pos="50000">
                  <a:srgbClr val="BFBFBF"/>
                </a:gs>
                <a:gs pos="0">
                  <a:schemeClr val="tx1">
                    <a:lumMod val="50000"/>
                    <a:lumOff val="5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9" name="Picture 2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61680" y="81871"/>
            <a:ext cx="2627792" cy="44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7"/>
          <p:cNvSpPr txBox="1">
            <a:spLocks noChangeArrowheads="1"/>
          </p:cNvSpPr>
          <p:nvPr/>
        </p:nvSpPr>
        <p:spPr bwMode="auto">
          <a:xfrm>
            <a:off x="0" y="6309363"/>
            <a:ext cx="12192000" cy="436218"/>
          </a:xfrm>
          <a:prstGeom prst="rect">
            <a:avLst/>
          </a:prstGeom>
          <a:gradFill>
            <a:gsLst>
              <a:gs pos="0">
                <a:srgbClr val="4472C4">
                  <a:shade val="30000"/>
                  <a:satMod val="115000"/>
                </a:srgbClr>
              </a:gs>
              <a:gs pos="90000">
                <a:srgbClr val="4472C4">
                  <a:shade val="67500"/>
                  <a:satMod val="115000"/>
                </a:srgbClr>
              </a:gs>
              <a:gs pos="100000">
                <a:sysClr val="window" lastClr="FFFFFF"/>
              </a:gs>
            </a:gsLst>
            <a:path path="circle">
              <a:fillToRect l="50000" t="50000" r="50000" b="50000"/>
            </a:path>
          </a:gradFill>
          <a:ln>
            <a:noFill/>
          </a:ln>
          <a:effectLst/>
        </p:spPr>
        <p:txBody>
          <a:bodyPr wrap="none" lIns="0" tIns="0" rIns="0" bIns="0"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defRPr/>
            </a:pPr>
            <a:endParaRPr lang="en-US" altLang="ja-JP" sz="2000" b="1" dirty="0">
              <a:solidFill>
                <a:prstClr val="white"/>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344823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kumimoji="1" sz="2400"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1680" y="81869"/>
            <a:ext cx="2627792" cy="44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線コネクタ 7"/>
          <p:cNvCxnSpPr/>
          <p:nvPr/>
        </p:nvCxnSpPr>
        <p:spPr>
          <a:xfrm flipH="1">
            <a:off x="335363" y="3420483"/>
            <a:ext cx="11521277" cy="0"/>
          </a:xfrm>
          <a:prstGeom prst="line">
            <a:avLst/>
          </a:prstGeom>
          <a:ln w="57150">
            <a:gradFill flip="none" rotWithShape="1">
              <a:gsLst>
                <a:gs pos="50000">
                  <a:srgbClr val="BFBFBF"/>
                </a:gs>
                <a:gs pos="0">
                  <a:schemeClr val="tx1">
                    <a:lumMod val="50000"/>
                    <a:lumOff val="5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8135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ja.wikipedia.org/wiki/%E5%88%9D%E6%9C%9F%E5%80%A4%E5%95%8F%E9%A1%8C"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568A3-0A62-49A6-AEC4-3053BD56DBB3}"/>
              </a:ext>
            </a:extLst>
          </p:cNvPr>
          <p:cNvSpPr>
            <a:spLocks noGrp="1"/>
          </p:cNvSpPr>
          <p:nvPr>
            <p:ph type="ctrTitle"/>
          </p:nvPr>
        </p:nvSpPr>
        <p:spPr/>
        <p:txBody>
          <a:bodyPr/>
          <a:lstStyle/>
          <a:p>
            <a:r>
              <a:rPr kumimoji="1" lang="ja-JP" altLang="en-US" dirty="0"/>
              <a:t>計算力学</a:t>
            </a:r>
            <a:r>
              <a:rPr kumimoji="1" lang="en-US" altLang="ja-JP" dirty="0"/>
              <a:t>2</a:t>
            </a:r>
            <a:r>
              <a:rPr kumimoji="1" lang="ja-JP" altLang="en-US" dirty="0"/>
              <a:t>級問題集解説</a:t>
            </a:r>
            <a:r>
              <a:rPr kumimoji="1" lang="en-US" altLang="ja-JP" dirty="0"/>
              <a:t>_</a:t>
            </a:r>
            <a:r>
              <a:rPr kumimoji="1" lang="en-US" altLang="ja-JP" dirty="0" smtClean="0"/>
              <a:t>01</a:t>
            </a:r>
            <a:br>
              <a:rPr kumimoji="1" lang="en-US" altLang="ja-JP" dirty="0" smtClean="0"/>
            </a:br>
            <a:r>
              <a:rPr lang="ja-JP" altLang="en-US" dirty="0" smtClean="0"/>
              <a:t>計算力学のための数学の知識</a:t>
            </a:r>
            <a:endParaRPr kumimoji="1" lang="ja-JP" altLang="en-US" dirty="0"/>
          </a:p>
        </p:txBody>
      </p:sp>
      <p:sp>
        <p:nvSpPr>
          <p:cNvPr id="3" name="字幕 2">
            <a:extLst>
              <a:ext uri="{FF2B5EF4-FFF2-40B4-BE49-F238E27FC236}">
                <a16:creationId xmlns:a16="http://schemas.microsoft.com/office/drawing/2014/main" id="{A5F389EB-BC89-4094-ADC9-7612698042B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12176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5FBB8-BB50-4899-AC09-95832CCAF569}"/>
              </a:ext>
            </a:extLst>
          </p:cNvPr>
          <p:cNvSpPr>
            <a:spLocks noGrp="1"/>
          </p:cNvSpPr>
          <p:nvPr>
            <p:ph type="title"/>
          </p:nvPr>
        </p:nvSpPr>
        <p:spPr/>
        <p:txBody>
          <a:bodyPr>
            <a:normAutofit/>
          </a:bodyPr>
          <a:lstStyle/>
          <a:p>
            <a:r>
              <a:rPr kumimoji="1" lang="en-US" altLang="ja-JP" dirty="0"/>
              <a:t>Taylor</a:t>
            </a:r>
            <a:r>
              <a:rPr kumimoji="1" lang="ja-JP" altLang="en-US" dirty="0"/>
              <a:t>展開をかんたんに理解</a:t>
            </a:r>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F6D3590-101E-47B1-AB39-29D07367B43A}"/>
                  </a:ext>
                </a:extLst>
              </p:cNvPr>
              <p:cNvSpPr>
                <a:spLocks noGrp="1"/>
              </p:cNvSpPr>
              <p:nvPr>
                <p:ph idx="1"/>
              </p:nvPr>
            </p:nvSpPr>
            <p:spPr/>
            <p:txBody>
              <a:bodyPr>
                <a:normAutofit fontScale="92500" lnSpcReduction="10000"/>
              </a:bodyPr>
              <a:lstStyle/>
              <a:p>
                <a14:m>
                  <m:oMath xmlns:m="http://schemas.openxmlformats.org/officeDocument/2006/math">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1.0007</m:t>
                            </m:r>
                          </m:e>
                        </m:d>
                      </m:e>
                      <m:sup>
                        <m:r>
                          <a:rPr lang="en-US" altLang="ja-JP" b="0" i="1" smtClean="0">
                            <a:latin typeface="Cambria Math" panose="02040503050406030204" pitchFamily="18" charset="0"/>
                          </a:rPr>
                          <m:t>15</m:t>
                        </m:r>
                      </m:sup>
                    </m:sSup>
                    <m:r>
                      <a:rPr kumimoji="1" lang="ja-JP" altLang="en-US" i="1">
                        <a:latin typeface="Cambria Math" panose="02040503050406030204" pitchFamily="18" charset="0"/>
                      </a:rPr>
                      <m:t>を</m:t>
                    </m:r>
                  </m:oMath>
                </a14:m>
                <a:r>
                  <a:rPr kumimoji="1" lang="ja-JP" altLang="en-US" dirty="0"/>
                  <a:t>計算するとき</a:t>
                </a:r>
                <a14:m>
                  <m:oMath xmlns:m="http://schemas.openxmlformats.org/officeDocument/2006/math">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1.000</m:t>
                            </m:r>
                            <m:r>
                              <a:rPr lang="en-US" altLang="ja-JP" b="0" i="1" smtClean="0">
                                <a:latin typeface="Cambria Math" panose="02040503050406030204" pitchFamily="18" charset="0"/>
                              </a:rPr>
                              <m:t>0+0.0007</m:t>
                            </m:r>
                          </m:e>
                        </m:d>
                      </m:e>
                      <m:sup>
                        <m:r>
                          <a:rPr lang="en-US" altLang="ja-JP" i="1">
                            <a:latin typeface="Cambria Math" panose="02040503050406030204" pitchFamily="18" charset="0"/>
                          </a:rPr>
                          <m:t>15</m:t>
                        </m:r>
                      </m:sup>
                    </m:sSup>
                  </m:oMath>
                </a14:m>
                <a:r>
                  <a:rPr kumimoji="1" lang="ja-JP" altLang="en-US" dirty="0"/>
                  <a:t>と考えると</a:t>
                </a:r>
                <a:endParaRPr kumimoji="1" lang="en-US" altLang="ja-JP" dirty="0"/>
              </a:p>
              <a:p>
                <a:r>
                  <a:rPr kumimoji="1" lang="en-US" altLang="ja-JP" dirty="0"/>
                  <a:t>0</a:t>
                </a:r>
                <a:r>
                  <a:rPr lang="ja-JP" altLang="en-US" dirty="0"/>
                  <a:t>次</a:t>
                </a:r>
                <a:r>
                  <a:rPr kumimoji="1" lang="ja-JP" altLang="en-US" dirty="0"/>
                  <a:t>近似</a:t>
                </a:r>
                <a:endParaRPr kumimoji="1" lang="en-US" altLang="ja-JP" dirty="0"/>
              </a:p>
              <a:p>
                <a:pPr lvl="1"/>
                <a14:m>
                  <m:oMath xmlns:m="http://schemas.openxmlformats.org/officeDocument/2006/math">
                    <m:r>
                      <a:rPr lang="en-US" altLang="ja-JP" dirty="0">
                        <a:latin typeface="Cambria Math" panose="02040503050406030204" pitchFamily="18" charset="0"/>
                      </a:rPr>
                      <m:t>1</m:t>
                    </m:r>
                    <m:r>
                      <a:rPr lang="en-US" altLang="ja-JP" b="0" i="0" dirty="0" smtClean="0">
                        <a:latin typeface="Cambria Math" panose="02040503050406030204" pitchFamily="18" charset="0"/>
                      </a:rPr>
                      <m:t>.000</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rPr>
                      <m:t>0.0007</m:t>
                    </m:r>
                    <m:r>
                      <a:rPr lang="en-US" altLang="ja-JP" b="0" i="1" dirty="0" smtClean="0">
                        <a:latin typeface="Cambria Math" panose="02040503050406030204" pitchFamily="18" charset="0"/>
                        <a:ea typeface="Cambria Math" panose="02040503050406030204" pitchFamily="18" charset="0"/>
                      </a:rPr>
                      <m:t>×0</m:t>
                    </m:r>
                    <m:r>
                      <a:rPr lang="en-US" altLang="ja-JP" b="0" i="0" dirty="0" smtClean="0">
                        <a:latin typeface="Cambria Math" panose="02040503050406030204" pitchFamily="18" charset="0"/>
                      </a:rPr>
                      <m:t>=1.0000</m:t>
                    </m:r>
                  </m:oMath>
                </a14:m>
                <a:endParaRPr kumimoji="1" lang="en-US" altLang="ja-JP" dirty="0"/>
              </a:p>
              <a:p>
                <a:r>
                  <a:rPr kumimoji="1" lang="en-US" altLang="ja-JP" dirty="0"/>
                  <a:t>1</a:t>
                </a:r>
                <a:r>
                  <a:rPr kumimoji="1" lang="ja-JP" altLang="en-US" dirty="0"/>
                  <a:t>次近似</a:t>
                </a:r>
                <a:endParaRPr kumimoji="1" lang="en-US" altLang="ja-JP" dirty="0"/>
              </a:p>
              <a:p>
                <a:pPr lvl="1"/>
                <a14:m>
                  <m:oMath xmlns:m="http://schemas.openxmlformats.org/officeDocument/2006/math">
                    <m:r>
                      <a:rPr lang="en-US" altLang="ja-JP" dirty="0" smtClean="0">
                        <a:latin typeface="Cambria Math" panose="02040503050406030204" pitchFamily="18" charset="0"/>
                      </a:rPr>
                      <m:t>1</m:t>
                    </m:r>
                    <m:r>
                      <a:rPr lang="en-US" altLang="ja-JP" b="0" i="0" dirty="0" smtClean="0">
                        <a:latin typeface="Cambria Math" panose="02040503050406030204" pitchFamily="18" charset="0"/>
                      </a:rPr>
                      <m:t>.000</m:t>
                    </m:r>
                    <m:r>
                      <a:rPr lang="en-US" altLang="ja-JP" b="0" i="1" dirty="0" smtClean="0">
                        <a:latin typeface="Cambria Math" panose="02040503050406030204" pitchFamily="18" charset="0"/>
                      </a:rPr>
                      <m:t>0</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rPr>
                      <m:t>0.0007</m:t>
                    </m:r>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15=1.010500</m:t>
                    </m:r>
                  </m:oMath>
                </a14:m>
                <a:endParaRPr kumimoji="1" lang="en-US" altLang="ja-JP" dirty="0"/>
              </a:p>
              <a:p>
                <a:r>
                  <a:rPr lang="en-US" altLang="ja-JP" dirty="0"/>
                  <a:t>2</a:t>
                </a:r>
                <a:r>
                  <a:rPr lang="ja-JP" altLang="en-US" dirty="0"/>
                  <a:t>次</a:t>
                </a:r>
                <a:r>
                  <a:rPr kumimoji="1" lang="ja-JP" altLang="en-US" dirty="0"/>
                  <a:t>近似</a:t>
                </a:r>
                <a:endParaRPr kumimoji="1" lang="en-US" altLang="ja-JP" dirty="0"/>
              </a:p>
              <a:p>
                <a:pPr lvl="1"/>
                <a14:m>
                  <m:oMath xmlns:m="http://schemas.openxmlformats.org/officeDocument/2006/math">
                    <m:r>
                      <a:rPr lang="en-US" altLang="ja-JP" dirty="0" smtClean="0">
                        <a:latin typeface="Cambria Math" panose="02040503050406030204" pitchFamily="18" charset="0"/>
                      </a:rPr>
                      <m:t>1</m:t>
                    </m:r>
                    <m:r>
                      <a:rPr lang="en-US" altLang="ja-JP" b="0" i="0" dirty="0" smtClean="0">
                        <a:latin typeface="Cambria Math" panose="02040503050406030204" pitchFamily="18" charset="0"/>
                      </a:rPr>
                      <m:t>.000</m:t>
                    </m:r>
                    <m:r>
                      <a:rPr lang="en-US" altLang="ja-JP" b="0" i="1" dirty="0" smtClean="0">
                        <a:latin typeface="Cambria Math" panose="02040503050406030204" pitchFamily="18" charset="0"/>
                      </a:rPr>
                      <m:t>0</m:t>
                    </m:r>
                    <m:r>
                      <a:rPr lang="en-US" altLang="ja-JP" i="1" dirty="0">
                        <a:latin typeface="Cambria Math" panose="02040503050406030204" pitchFamily="18" charset="0"/>
                        <a:ea typeface="Cambria Math" panose="02040503050406030204" pitchFamily="18" charset="0"/>
                      </a:rPr>
                      <m:t>+</m:t>
                    </m:r>
                    <m:f>
                      <m:fPr>
                        <m:ctrlPr>
                          <a:rPr lang="en-US" altLang="ja-JP" b="0" i="1" dirty="0" smtClean="0">
                            <a:latin typeface="Cambria Math" panose="02040503050406030204" pitchFamily="18" charset="0"/>
                            <a:ea typeface="Cambria Math" panose="02040503050406030204" pitchFamily="18" charset="0"/>
                          </a:rPr>
                        </m:ctrlPr>
                      </m:fPr>
                      <m:num>
                        <m:r>
                          <a:rPr lang="en-US" altLang="ja-JP" b="0" i="1" dirty="0" smtClean="0">
                            <a:latin typeface="Cambria Math" panose="02040503050406030204" pitchFamily="18" charset="0"/>
                            <a:ea typeface="Cambria Math" panose="02040503050406030204" pitchFamily="18" charset="0"/>
                          </a:rPr>
                          <m:t>1</m:t>
                        </m:r>
                      </m:num>
                      <m:den>
                        <m:r>
                          <a:rPr lang="en-US" altLang="ja-JP" b="0" i="1" dirty="0" smtClean="0">
                            <a:latin typeface="Cambria Math" panose="02040503050406030204" pitchFamily="18" charset="0"/>
                            <a:ea typeface="Cambria Math" panose="02040503050406030204" pitchFamily="18" charset="0"/>
                          </a:rPr>
                          <m:t>2!</m:t>
                        </m:r>
                      </m:den>
                    </m:f>
                    <m:r>
                      <a:rPr lang="en-US" altLang="ja-JP" i="1" dirty="0">
                        <a:latin typeface="Cambria Math" panose="02040503050406030204" pitchFamily="18" charset="0"/>
                      </a:rPr>
                      <m:t>0.0007</m:t>
                    </m:r>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15×14=1.010551</m:t>
                    </m:r>
                  </m:oMath>
                </a14:m>
                <a:endParaRPr kumimoji="1" lang="en-US" altLang="ja-JP" dirty="0"/>
              </a:p>
              <a:p>
                <a:r>
                  <a:rPr lang="en-US" altLang="ja-JP" dirty="0"/>
                  <a:t>3</a:t>
                </a:r>
                <a:r>
                  <a:rPr lang="ja-JP" altLang="en-US" dirty="0"/>
                  <a:t>次</a:t>
                </a:r>
                <a:r>
                  <a:rPr kumimoji="1" lang="ja-JP" altLang="en-US" dirty="0"/>
                  <a:t>近似</a:t>
                </a:r>
                <a:endParaRPr kumimoji="1" lang="en-US" altLang="ja-JP" dirty="0"/>
              </a:p>
              <a:p>
                <a:pPr lvl="1"/>
                <a14:m>
                  <m:oMath xmlns:m="http://schemas.openxmlformats.org/officeDocument/2006/math">
                    <m:r>
                      <a:rPr lang="en-US" altLang="ja-JP" dirty="0" smtClean="0">
                        <a:latin typeface="Cambria Math" panose="02040503050406030204" pitchFamily="18" charset="0"/>
                      </a:rPr>
                      <m:t>1</m:t>
                    </m:r>
                    <m:r>
                      <a:rPr lang="en-US" altLang="ja-JP" b="0" i="0" dirty="0" smtClean="0">
                        <a:latin typeface="Cambria Math" panose="02040503050406030204" pitchFamily="18" charset="0"/>
                      </a:rPr>
                      <m:t>.000</m:t>
                    </m:r>
                    <m:r>
                      <a:rPr lang="en-US" altLang="ja-JP" b="0" i="1" dirty="0" smtClean="0">
                        <a:latin typeface="Cambria Math" panose="02040503050406030204" pitchFamily="18" charset="0"/>
                      </a:rPr>
                      <m:t>0</m:t>
                    </m:r>
                    <m:r>
                      <a:rPr lang="en-US" altLang="ja-JP" i="1" dirty="0">
                        <a:latin typeface="Cambria Math" panose="02040503050406030204" pitchFamily="18" charset="0"/>
                        <a:ea typeface="Cambria Math" panose="02040503050406030204" pitchFamily="18" charset="0"/>
                      </a:rPr>
                      <m:t>+</m:t>
                    </m:r>
                    <m:f>
                      <m:fPr>
                        <m:ctrlPr>
                          <a:rPr lang="en-US" altLang="ja-JP" b="0" i="1" dirty="0" smtClean="0">
                            <a:latin typeface="Cambria Math" panose="02040503050406030204" pitchFamily="18" charset="0"/>
                            <a:ea typeface="Cambria Math" panose="02040503050406030204" pitchFamily="18" charset="0"/>
                          </a:rPr>
                        </m:ctrlPr>
                      </m:fPr>
                      <m:num>
                        <m:r>
                          <a:rPr lang="en-US" altLang="ja-JP" b="0" i="1" dirty="0" smtClean="0">
                            <a:latin typeface="Cambria Math" panose="02040503050406030204" pitchFamily="18" charset="0"/>
                            <a:ea typeface="Cambria Math" panose="02040503050406030204" pitchFamily="18" charset="0"/>
                          </a:rPr>
                          <m:t>1</m:t>
                        </m:r>
                      </m:num>
                      <m:den>
                        <m:r>
                          <a:rPr lang="en-US" altLang="ja-JP" b="0" i="1" dirty="0" smtClean="0">
                            <a:latin typeface="Cambria Math" panose="02040503050406030204" pitchFamily="18" charset="0"/>
                            <a:ea typeface="Cambria Math" panose="02040503050406030204" pitchFamily="18" charset="0"/>
                          </a:rPr>
                          <m:t>3!</m:t>
                        </m:r>
                      </m:den>
                    </m:f>
                    <m:r>
                      <a:rPr lang="en-US" altLang="ja-JP" i="1" dirty="0">
                        <a:latin typeface="Cambria Math" panose="02040503050406030204" pitchFamily="18" charset="0"/>
                      </a:rPr>
                      <m:t>0.0007</m:t>
                    </m:r>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15</m:t>
                    </m:r>
                    <m:r>
                      <a:rPr lang="en-US" altLang="ja-JP" i="1" dirty="0">
                        <a:latin typeface="Cambria Math" panose="02040503050406030204" pitchFamily="18" charset="0"/>
                        <a:ea typeface="Cambria Math" panose="02040503050406030204" pitchFamily="18" charset="0"/>
                      </a:rPr>
                      <m:t>×1</m:t>
                    </m:r>
                    <m:r>
                      <a:rPr lang="en-US" altLang="ja-JP" b="0" i="1" dirty="0" smtClean="0">
                        <a:latin typeface="Cambria Math" panose="02040503050406030204" pitchFamily="18" charset="0"/>
                        <a:ea typeface="Cambria Math" panose="02040503050406030204" pitchFamily="18" charset="0"/>
                      </a:rPr>
                      <m:t>4</m:t>
                    </m:r>
                    <m:r>
                      <a:rPr lang="en-US" altLang="ja-JP" i="1" dirty="0">
                        <a:latin typeface="Cambria Math" panose="02040503050406030204" pitchFamily="18" charset="0"/>
                        <a:ea typeface="Cambria Math" panose="02040503050406030204" pitchFamily="18" charset="0"/>
                      </a:rPr>
                      <m:t>×1</m:t>
                    </m:r>
                    <m:r>
                      <a:rPr lang="en-US" altLang="ja-JP" b="0" i="1" dirty="0" smtClean="0">
                        <a:latin typeface="Cambria Math" panose="02040503050406030204" pitchFamily="18" charset="0"/>
                        <a:ea typeface="Cambria Math" panose="02040503050406030204" pitchFamily="18" charset="0"/>
                      </a:rPr>
                      <m:t>3</m:t>
                    </m:r>
                    <m:r>
                      <a:rPr lang="en-US" altLang="ja-JP" i="1" dirty="0">
                        <a:latin typeface="Cambria Math" panose="02040503050406030204" pitchFamily="18" charset="0"/>
                        <a:ea typeface="Cambria Math" panose="02040503050406030204" pitchFamily="18" charset="0"/>
                      </a:rPr>
                      <m:t>=1.010552</m:t>
                    </m:r>
                  </m:oMath>
                </a14:m>
                <a:endParaRPr kumimoji="1" lang="en-US" altLang="ja-JP" dirty="0"/>
              </a:p>
              <a:p>
                <a:pPr lvl="1"/>
                <a:endParaRPr lang="en-US" altLang="ja-JP" dirty="0"/>
              </a:p>
              <a:p>
                <a:r>
                  <a:rPr kumimoji="1" lang="en-US" altLang="ja-JP" dirty="0"/>
                  <a:t>x</a:t>
                </a:r>
                <a:r>
                  <a:rPr kumimoji="1" lang="ja-JP" altLang="en-US" dirty="0"/>
                  <a:t>が</a:t>
                </a:r>
                <a:r>
                  <a:rPr kumimoji="1" lang="en-US" altLang="ja-JP" dirty="0"/>
                  <a:t>0.0007</a:t>
                </a:r>
                <a:r>
                  <a:rPr lang="ja-JP" altLang="en-US" dirty="0"/>
                  <a:t>のよう</a:t>
                </a:r>
                <a:r>
                  <a:rPr kumimoji="1" lang="ja-JP" altLang="en-US" dirty="0"/>
                  <a:t>にとても小さいとき</a:t>
                </a:r>
              </a:p>
              <a:p>
                <a:pPr lvl="1"/>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𝑥</m:t>
                            </m:r>
                          </m:e>
                        </m:d>
                      </m:e>
                      <m:sup>
                        <m:r>
                          <a:rPr kumimoji="1" lang="en-US" altLang="ja-JP" b="0" i="1" smtClean="0">
                            <a:latin typeface="Cambria Math" panose="02040503050406030204" pitchFamily="18" charset="0"/>
                          </a:rPr>
                          <m:t>15</m:t>
                        </m:r>
                      </m:sup>
                    </m:sSup>
                  </m:oMath>
                </a14:m>
                <a:r>
                  <a:rPr kumimoji="1" lang="ja-JP" altLang="en-US" dirty="0"/>
                  <a:t>を計算する</a:t>
                </a:r>
                <a:r>
                  <a:rPr lang="ja-JP" altLang="en-US" dirty="0"/>
                  <a:t>しないで</a:t>
                </a:r>
                <a:r>
                  <a:rPr kumimoji="1" lang="ja-JP" altLang="en-US" dirty="0"/>
                  <a:t> 「</a:t>
                </a:r>
                <a14:m>
                  <m:oMath xmlns:m="http://schemas.openxmlformats.org/officeDocument/2006/math">
                    <m:r>
                      <a:rPr kumimoji="1" lang="en-US" altLang="ja-JP" b="0" i="1" smtClean="0">
                        <a:latin typeface="Cambria Math" panose="02040503050406030204" pitchFamily="18" charset="0"/>
                      </a:rPr>
                      <m:t>1+15</m:t>
                    </m:r>
                    <m:r>
                      <a:rPr kumimoji="1" lang="en-US" altLang="ja-JP" b="0" i="1" smtClean="0">
                        <a:latin typeface="Cambria Math" panose="02040503050406030204" pitchFamily="18" charset="0"/>
                      </a:rPr>
                      <m:t>𝑥</m:t>
                    </m:r>
                  </m:oMath>
                </a14:m>
                <a:r>
                  <a:rPr kumimoji="1" lang="ja-JP" altLang="en-US" dirty="0"/>
                  <a:t>を計算すればよい」</a:t>
                </a:r>
                <a:r>
                  <a:rPr lang="ja-JP" altLang="en-US" dirty="0"/>
                  <a:t>と</a:t>
                </a:r>
                <a:r>
                  <a:rPr kumimoji="1" lang="ja-JP" altLang="en-US" dirty="0"/>
                  <a:t>いうのがテイラー展開</a:t>
                </a:r>
              </a:p>
              <a:p>
                <a:pPr lvl="1"/>
                <a14:m>
                  <m:oMath xmlns:m="http://schemas.openxmlformats.org/officeDocument/2006/math">
                    <m:r>
                      <m:rPr>
                        <m:sty m:val="p"/>
                      </m:rPr>
                      <a:rPr kumimoji="1" lang="en-US" altLang="ja-JP" b="0" i="0" smtClean="0">
                        <a:latin typeface="Cambria Math" panose="02040503050406030204" pitchFamily="18" charset="0"/>
                      </a:rPr>
                      <m:t>sin</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の</a:t>
                </a:r>
                <a:r>
                  <a:rPr lang="ja-JP" altLang="en-US" dirty="0"/>
                  <a:t>ではなく、</a:t>
                </a:r>
                <a:r>
                  <a:rPr kumimoji="1" lang="ja-JP" altLang="en-US" dirty="0"/>
                  <a:t>ただの</a:t>
                </a:r>
                <a14:m>
                  <m:oMath xmlns:m="http://schemas.openxmlformats.org/officeDocument/2006/math">
                    <m:r>
                      <a:rPr kumimoji="1" lang="en-US" altLang="ja-JP" b="0" i="1" smtClean="0">
                        <a:latin typeface="Cambria Math" panose="02040503050406030204" pitchFamily="18" charset="0"/>
                      </a:rPr>
                      <m:t>𝑥</m:t>
                    </m:r>
                  </m:oMath>
                </a14:m>
                <a:r>
                  <a:rPr kumimoji="1" lang="ja-JP" altLang="en-US" dirty="0"/>
                  <a:t>を計算すればいい</a:t>
                </a:r>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cos</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のではなく、 </a:t>
                </a:r>
                <a14:m>
                  <m:oMath xmlns:m="http://schemas.openxmlformats.org/officeDocument/2006/math">
                    <m:r>
                      <a:rPr kumimoji="1" lang="en-US" altLang="ja-JP" b="0" i="1" smtClean="0">
                        <a:latin typeface="Cambria Math" panose="02040503050406030204" pitchFamily="18" charset="0"/>
                      </a:rPr>
                      <m:t>1−0.5</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a14:m>
                <a:r>
                  <a:rPr kumimoji="1" lang="ja-JP" altLang="en-US" dirty="0"/>
                  <a:t>を計算すればいい</a:t>
                </a:r>
                <a:endParaRPr kumimoji="1" lang="en-US" altLang="ja-JP" dirty="0"/>
              </a:p>
              <a:p>
                <a:r>
                  <a:rPr kumimoji="1" lang="en-US" altLang="ja-JP" dirty="0"/>
                  <a:t>x</a:t>
                </a:r>
                <a:r>
                  <a:rPr kumimoji="1" lang="ja-JP" altLang="en-US" dirty="0"/>
                  <a:t>がとても</a:t>
                </a:r>
                <a:r>
                  <a:rPr kumimoji="1" lang="en-US" altLang="ja-JP" dirty="0"/>
                  <a:t>1</a:t>
                </a:r>
                <a:r>
                  <a:rPr kumimoji="1" lang="ja-JP" altLang="en-US" dirty="0"/>
                  <a:t>に近いとき</a:t>
                </a:r>
              </a:p>
              <a:p>
                <a:pPr lvl="1"/>
                <a14:m>
                  <m:oMath xmlns:m="http://schemas.openxmlformats.org/officeDocument/2006/math">
                    <m:r>
                      <m:rPr>
                        <m:sty m:val="p"/>
                      </m:rPr>
                      <a:rPr kumimoji="1" lang="en-US" altLang="ja-JP" b="0" i="0" smtClean="0">
                        <a:latin typeface="Cambria Math" panose="02040503050406030204" pitchFamily="18" charset="0"/>
                      </a:rPr>
                      <m:t>log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の代りに</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dirty="0"/>
                  <a:t>を計算すれば</a:t>
                </a:r>
                <a:r>
                  <a:rPr kumimoji="1" lang="ja-JP" altLang="en-US" dirty="0" smtClean="0"/>
                  <a:t>い</a:t>
                </a:r>
                <a:r>
                  <a:rPr lang="ja-JP" altLang="en-US" dirty="0"/>
                  <a:t>い</a:t>
                </a:r>
                <a:endParaRPr kumimoji="1" lang="en-US" altLang="ja-JP" dirty="0"/>
              </a:p>
              <a:p>
                <a:pPr lvl="1"/>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9F6D3590-101E-47B1-AB39-29D07367B43A}"/>
                  </a:ext>
                </a:extLst>
              </p:cNvPr>
              <p:cNvSpPr>
                <a:spLocks noGrp="1" noRot="1" noChangeAspect="1" noMove="1" noResize="1" noEditPoints="1" noAdjustHandles="1" noChangeArrowheads="1" noChangeShapeType="1" noTextEdit="1"/>
              </p:cNvSpPr>
              <p:nvPr>
                <p:ph idx="1"/>
              </p:nvPr>
            </p:nvSpPr>
            <p:spPr>
              <a:blipFill>
                <a:blip r:embed="rId2"/>
                <a:stretch>
                  <a:fillRect l="-389" t="-113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80B31CFA-0384-4E3F-A7B4-E6AF1ED7F8F2}"/>
              </a:ext>
            </a:extLst>
          </p:cNvPr>
          <p:cNvPicPr>
            <a:picLocks noChangeAspect="1"/>
          </p:cNvPicPr>
          <p:nvPr/>
        </p:nvPicPr>
        <p:blipFill>
          <a:blip r:embed="rId3"/>
          <a:stretch>
            <a:fillRect/>
          </a:stretch>
        </p:blipFill>
        <p:spPr>
          <a:xfrm>
            <a:off x="5552266" y="1191236"/>
            <a:ext cx="6532562" cy="3053593"/>
          </a:xfrm>
          <a:prstGeom prst="rect">
            <a:avLst/>
          </a:prstGeom>
        </p:spPr>
      </p:pic>
      <p:sp>
        <p:nvSpPr>
          <p:cNvPr id="4" name="正方形/長方形 3">
            <a:extLst>
              <a:ext uri="{FF2B5EF4-FFF2-40B4-BE49-F238E27FC236}">
                <a16:creationId xmlns:a16="http://schemas.microsoft.com/office/drawing/2014/main" id="{AB7870B9-F7A0-4CD3-BF89-006A89A6CA10}"/>
              </a:ext>
            </a:extLst>
          </p:cNvPr>
          <p:cNvSpPr/>
          <p:nvPr/>
        </p:nvSpPr>
        <p:spPr>
          <a:xfrm>
            <a:off x="5486400" y="4011282"/>
            <a:ext cx="2013358" cy="250799"/>
          </a:xfrm>
          <a:prstGeom prst="rect">
            <a:avLst/>
          </a:pr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AE77504-23E9-40BB-98D3-BD43F2D3D157}"/>
              </a:ext>
            </a:extLst>
          </p:cNvPr>
          <p:cNvSpPr/>
          <p:nvPr/>
        </p:nvSpPr>
        <p:spPr>
          <a:xfrm>
            <a:off x="7962181" y="1725283"/>
            <a:ext cx="4188513" cy="267420"/>
          </a:xfrm>
          <a:prstGeom prst="rect">
            <a:avLst/>
          </a:pr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5858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27708-A8BC-436B-A0D0-94255F560A36}"/>
              </a:ext>
            </a:extLst>
          </p:cNvPr>
          <p:cNvSpPr>
            <a:spLocks noGrp="1"/>
          </p:cNvSpPr>
          <p:nvPr>
            <p:ph type="title"/>
          </p:nvPr>
        </p:nvSpPr>
        <p:spPr/>
        <p:txBody>
          <a:bodyPr/>
          <a:lstStyle/>
          <a:p>
            <a:r>
              <a:rPr kumimoji="1" lang="en-US" altLang="ja-JP" dirty="0"/>
              <a:t>1-5</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063169-5A8F-49B6-8E20-C28CB80187E1}"/>
                  </a:ext>
                </a:extLst>
              </p:cNvPr>
              <p:cNvSpPr>
                <a:spLocks noGrp="1"/>
              </p:cNvSpPr>
              <p:nvPr>
                <p:ph idx="1"/>
              </p:nvPr>
            </p:nvSpPr>
            <p:spPr/>
            <p:txBody>
              <a:bodyPr>
                <a:normAutofit/>
              </a:bodyPr>
              <a:lstStyle/>
              <a:p>
                <a:r>
                  <a:rPr lang="ja-JP" altLang="en-US" dirty="0"/>
                  <a:t>正解は②</a:t>
                </a:r>
                <a:endParaRPr lang="en-US" altLang="ja-JP" dirty="0"/>
              </a:p>
              <a:p>
                <a:endParaRPr lang="en-US" altLang="ja-JP" dirty="0"/>
              </a:p>
              <a:p>
                <a:r>
                  <a:rPr lang="ja-JP" altLang="en-US" dirty="0"/>
                  <a:t>合成関数の偏微分の公式</a:t>
                </a:r>
                <a:endParaRPr lang="en-US" altLang="ja-JP" dirty="0"/>
              </a:p>
              <a:p>
                <a:pPr marL="0" indent="0">
                  <a:buNone/>
                </a:pP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 </m:t>
                    </m:r>
                    <m:r>
                      <a:rPr lang="ja-JP" altLang="en-US" i="1">
                        <a:latin typeface="Cambria Math" panose="02040503050406030204" pitchFamily="18" charset="0"/>
                      </a:rPr>
                      <m:t>において</m:t>
                    </m:r>
                  </m:oMath>
                </a14:m>
                <a:r>
                  <a:rPr lang="en-US" altLang="ja-JP" i="1" dirty="0">
                    <a:latin typeface="Cambria Math" panose="02040503050406030204" pitchFamily="18" charset="0"/>
                  </a:rPr>
                  <a:t> </a:t>
                </a:r>
              </a:p>
              <a:p>
                <a:pPr marL="0" indent="0">
                  <a:buNone/>
                </a:pP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b="0" i="1" dirty="0">
                    <a:latin typeface="Cambria Math" panose="02040503050406030204" pitchFamily="18" charset="0"/>
                  </a:rPr>
                  <a:t>のときの偏導関数は</a:t>
                </a:r>
                <a:endParaRPr kumimoji="1" lang="en-US" altLang="ja-JP" b="0" i="1" dirty="0">
                  <a:latin typeface="Cambria Math" panose="02040503050406030204" pitchFamily="18" charset="0"/>
                </a:endParaRPr>
              </a:p>
              <a:p>
                <a:pPr marL="0" indent="0">
                  <a:buNone/>
                </a:pPr>
                <a14:m>
                  <m:oMath xmlns:m="http://schemas.openxmlformats.org/officeDocument/2006/math">
                    <m:f>
                      <m:fPr>
                        <m:ctrlPr>
                          <a:rPr kumimoji="1" lang="en-US" altLang="ja-JP" b="0" i="1" smtClean="0">
                            <a:latin typeface="Cambria Math" panose="02040503050406030204" pitchFamily="18" charset="0"/>
                          </a:rPr>
                        </m:ctrlPr>
                      </m:fPr>
                      <m:num>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𝑤</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𝑥</m:t>
                        </m:r>
                      </m:den>
                    </m:f>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𝑢</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𝑢</m:t>
                        </m:r>
                      </m:num>
                      <m:den>
                        <m:r>
                          <a:rPr lang="ja-JP" altLang="en-US" i="1">
                            <a:latin typeface="Cambria Math" panose="02040503050406030204" pitchFamily="18" charset="0"/>
                          </a:rPr>
                          <m:t>𝜕</m:t>
                        </m:r>
                        <m:r>
                          <a:rPr lang="en-US" altLang="ja-JP" i="1" smtClean="0">
                            <a:solidFill>
                              <a:srgbClr val="FF0000"/>
                            </a:solidFill>
                            <a:latin typeface="Cambria Math" panose="02040503050406030204" pitchFamily="18" charset="0"/>
                          </a:rPr>
                          <m:t>𝑥</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𝑣</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𝑣</m:t>
                        </m:r>
                      </m:num>
                      <m:den>
                        <m:r>
                          <a:rPr lang="ja-JP" altLang="en-US" i="1">
                            <a:latin typeface="Cambria Math" panose="02040503050406030204" pitchFamily="18" charset="0"/>
                          </a:rPr>
                          <m:t>𝜕</m:t>
                        </m:r>
                        <m:r>
                          <a:rPr lang="en-US" altLang="ja-JP" b="0" i="1" smtClean="0">
                            <a:solidFill>
                              <a:srgbClr val="FF0000"/>
                            </a:solidFill>
                            <a:latin typeface="Cambria Math" panose="02040503050406030204" pitchFamily="18" charset="0"/>
                          </a:rPr>
                          <m:t>𝑥</m:t>
                        </m:r>
                      </m:den>
                    </m:f>
                    <m:r>
                      <a:rPr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𝑤</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smtClean="0">
                            <a:latin typeface="Cambria Math" panose="02040503050406030204" pitchFamily="18" charset="0"/>
                          </a:rPr>
                          <m:t>𝑢</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smtClean="0">
                            <a:latin typeface="Cambria Math" panose="02040503050406030204" pitchFamily="18" charset="0"/>
                          </a:rPr>
                          <m:t>𝑢</m:t>
                        </m:r>
                      </m:num>
                      <m:den>
                        <m:r>
                          <a:rPr lang="ja-JP" altLang="en-US" i="1">
                            <a:latin typeface="Cambria Math" panose="02040503050406030204" pitchFamily="18" charset="0"/>
                          </a:rPr>
                          <m:t>𝜕</m:t>
                        </m:r>
                        <m:r>
                          <a:rPr lang="en-US" altLang="ja-JP" b="0" i="1" smtClean="0">
                            <a:solidFill>
                              <a:srgbClr val="FF0000"/>
                            </a:solidFill>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smtClean="0">
                            <a:latin typeface="Cambria Math" panose="02040503050406030204" pitchFamily="18" charset="0"/>
                          </a:rPr>
                          <m:t>𝑣</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b="0" i="1" smtClean="0">
                            <a:solidFill>
                              <a:srgbClr val="FF0000"/>
                            </a:solidFill>
                            <a:latin typeface="Cambria Math" panose="02040503050406030204" pitchFamily="18" charset="0"/>
                          </a:rPr>
                          <m:t>𝑦</m:t>
                        </m:r>
                      </m:den>
                    </m:f>
                  </m:oMath>
                </a14:m>
                <a:r>
                  <a:rPr kumimoji="1" lang="ja-JP" altLang="en-US" dirty="0"/>
                  <a:t> </a:t>
                </a:r>
                <a:endParaRPr kumimoji="1" lang="en-US" altLang="ja-JP" dirty="0"/>
              </a:p>
              <a:p>
                <a:pPr marL="0" indent="0">
                  <a:buNone/>
                </a:pPr>
                <a:endParaRPr lang="en-US" altLang="ja-JP" dirty="0"/>
              </a:p>
              <a:p>
                <a:r>
                  <a:rPr kumimoji="1" lang="ja-JP" altLang="en-US" dirty="0"/>
                  <a:t>上記式を用いて今回の問題について考える</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 </m:t>
                    </m:r>
                    <m:r>
                      <a:rPr lang="ja-JP" altLang="en-US" i="1">
                        <a:latin typeface="Cambria Math" panose="02040503050406030204" pitchFamily="18" charset="0"/>
                      </a:rPr>
                      <m:t>において</m:t>
                    </m:r>
                  </m:oMath>
                </a14:m>
                <a:r>
                  <a:rPr lang="en-US" altLang="ja-JP" i="1" dirty="0">
                    <a:latin typeface="Cambria Math" panose="02040503050406030204" pitchFamily="18" charset="0"/>
                  </a:rPr>
                  <a:t> </a:t>
                </a:r>
              </a:p>
              <a:p>
                <a:pPr marL="0" indent="0">
                  <a:buNone/>
                </a:pP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𝑟𝑐𝑜𝑠</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 ,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𝑟𝑠𝑖𝑛</m:t>
                    </m:r>
                    <m:r>
                      <a:rPr kumimoji="1" lang="en-US" altLang="ja-JP" b="0" i="1" smtClean="0">
                        <a:latin typeface="Cambria Math" panose="02040503050406030204" pitchFamily="18" charset="0"/>
                      </a:rPr>
                      <m:t>𝜃</m:t>
                    </m:r>
                  </m:oMath>
                </a14:m>
                <a:r>
                  <a:rPr kumimoji="1" lang="ja-JP" altLang="en-US" b="0" i="1" dirty="0">
                    <a:latin typeface="Cambria Math" panose="02040503050406030204" pitchFamily="18" charset="0"/>
                  </a:rPr>
                  <a:t>のとき</a:t>
                </a:r>
                <a:endParaRPr kumimoji="1" lang="en-US" altLang="ja-JP" dirty="0"/>
              </a:p>
              <a:p>
                <a:pPr marL="0" indent="0">
                  <a:buNone/>
                </a:pPr>
                <a14:m>
                  <m:oMath xmlns:m="http://schemas.openxmlformats.org/officeDocument/2006/math">
                    <m:f>
                      <m:fPr>
                        <m:ctrlPr>
                          <a:rPr kumimoji="1" lang="en-US" altLang="ja-JP" b="0" i="1" smtClean="0">
                            <a:latin typeface="Cambria Math" panose="02040503050406030204" pitchFamily="18" charset="0"/>
                          </a:rPr>
                        </m:ctrlPr>
                      </m:fPr>
                      <m:num>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𝑤</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𝑟</m:t>
                        </m:r>
                      </m:den>
                    </m:f>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𝑥</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𝑥</m:t>
                        </m:r>
                      </m:num>
                      <m:den>
                        <m:r>
                          <a:rPr lang="ja-JP" altLang="en-US" i="1">
                            <a:latin typeface="Cambria Math" panose="02040503050406030204" pitchFamily="18" charset="0"/>
                          </a:rPr>
                          <m:t>𝜕</m:t>
                        </m:r>
                        <m:r>
                          <a:rPr lang="en-US" altLang="ja-JP" b="0" i="1" smtClean="0">
                            <a:latin typeface="Cambria Math" panose="02040503050406030204" pitchFamily="18" charset="0"/>
                          </a:rPr>
                          <m:t>𝑟</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𝑦</m:t>
                        </m:r>
                      </m:num>
                      <m:den>
                        <m:r>
                          <a:rPr lang="ja-JP" altLang="en-US" i="1">
                            <a:latin typeface="Cambria Math" panose="02040503050406030204" pitchFamily="18" charset="0"/>
                          </a:rPr>
                          <m:t>𝜕</m:t>
                        </m:r>
                        <m:r>
                          <a:rPr lang="en-US" altLang="ja-JP" b="0" i="1" smtClean="0">
                            <a:latin typeface="Cambria Math" panose="02040503050406030204" pitchFamily="18" charset="0"/>
                          </a:rPr>
                          <m:t>𝑟</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i="1" smtClean="0">
                        <a:solidFill>
                          <a:srgbClr val="FF0000"/>
                        </a:solidFill>
                        <a:latin typeface="Cambria Math" panose="02040503050406030204" pitchFamily="18" charset="0"/>
                      </a:rPr>
                      <m:t>𝑐𝑜𝑠</m:t>
                    </m:r>
                    <m:r>
                      <a:rPr lang="en-US" altLang="ja-JP" i="1" smtClean="0">
                        <a:solidFill>
                          <a:srgbClr val="FF0000"/>
                        </a:solidFill>
                        <a:latin typeface="Cambria Math" panose="02040503050406030204" pitchFamily="18" charset="0"/>
                      </a:rPr>
                      <m:t>𝜃</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smtClean="0">
                        <a:solidFill>
                          <a:srgbClr val="FF0000"/>
                        </a:solidFill>
                        <a:latin typeface="Cambria Math" panose="02040503050406030204" pitchFamily="18" charset="0"/>
                      </a:rPr>
                      <m:t>𝑠𝑖𝑛</m:t>
                    </m:r>
                    <m:r>
                      <a:rPr lang="en-US" altLang="ja-JP" i="1" smtClean="0">
                        <a:solidFill>
                          <a:srgbClr val="FF0000"/>
                        </a:solidFill>
                        <a:latin typeface="Cambria Math" panose="02040503050406030204" pitchFamily="18" charset="0"/>
                      </a:rPr>
                      <m:t>𝜃</m:t>
                    </m:r>
                  </m:oMath>
                </a14:m>
                <a:r>
                  <a:rPr kumimoji="1" lang="ja-JP" altLang="en-US" dirty="0"/>
                  <a:t> </a:t>
                </a:r>
                <a:endParaRPr kumimoji="1" lang="en-US" altLang="ja-JP" dirty="0"/>
              </a:p>
              <a:p>
                <a:pPr marL="0" indent="0">
                  <a:buNone/>
                </a:pPr>
                <a14:m>
                  <m:oMath xmlns:m="http://schemas.openxmlformats.org/officeDocument/2006/math">
                    <m:f>
                      <m:fPr>
                        <m:ctrlPr>
                          <a:rPr kumimoji="1" lang="en-US" altLang="ja-JP" b="0" i="1" smtClean="0">
                            <a:latin typeface="Cambria Math" panose="02040503050406030204" pitchFamily="18" charset="0"/>
                          </a:rPr>
                        </m:ctrlPr>
                      </m:fPr>
                      <m:num>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𝑤</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𝜃</m:t>
                        </m:r>
                      </m:den>
                    </m:f>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𝑥</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𝑥</m:t>
                        </m:r>
                      </m:num>
                      <m:den>
                        <m:r>
                          <a:rPr lang="ja-JP" altLang="en-US" i="1">
                            <a:latin typeface="Cambria Math" panose="02040503050406030204" pitchFamily="18" charset="0"/>
                          </a:rPr>
                          <m:t>𝜕</m:t>
                        </m:r>
                        <m:r>
                          <a:rPr lang="en-US" altLang="ja-JP" i="1">
                            <a:latin typeface="Cambria Math" panose="02040503050406030204" pitchFamily="18" charset="0"/>
                          </a:rPr>
                          <m:t>𝜃</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𝑦</m:t>
                        </m:r>
                      </m:num>
                      <m:den>
                        <m:r>
                          <a:rPr lang="ja-JP" altLang="en-US" i="1">
                            <a:latin typeface="Cambria Math" panose="02040503050406030204" pitchFamily="18" charset="0"/>
                          </a:rPr>
                          <m:t>𝜕</m:t>
                        </m:r>
                        <m:r>
                          <a:rPr lang="en-US" altLang="ja-JP" i="1">
                            <a:latin typeface="Cambria Math" panose="02040503050406030204" pitchFamily="18" charset="0"/>
                          </a:rPr>
                          <m:t>𝜃</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𝑟𝑠𝑖𝑛</m:t>
                    </m:r>
                    <m:r>
                      <a:rPr lang="en-US" altLang="ja-JP" i="1">
                        <a:solidFill>
                          <a:srgbClr val="FF0000"/>
                        </a:solidFill>
                        <a:latin typeface="Cambria Math" panose="02040503050406030204" pitchFamily="18" charset="0"/>
                      </a:rPr>
                      <m:t>𝜃</m:t>
                    </m:r>
                    <m:r>
                      <a:rPr lang="en-US" altLang="ja-JP" b="0" i="1" smtClean="0">
                        <a:solidFill>
                          <a:srgbClr val="FF0000"/>
                        </a:solidFill>
                        <a:latin typeface="Cambria Math" panose="02040503050406030204" pitchFamily="18" charset="0"/>
                      </a:rPr>
                      <m:t>)</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b="0" i="1" smtClean="0">
                        <a:solidFill>
                          <a:srgbClr val="FF0000"/>
                        </a:solidFill>
                        <a:latin typeface="Cambria Math" panose="02040503050406030204" pitchFamily="18" charset="0"/>
                      </a:rPr>
                      <m:t>𝑟𝑐𝑜𝑠</m:t>
                    </m:r>
                    <m:r>
                      <a:rPr lang="en-US" altLang="ja-JP" i="1">
                        <a:solidFill>
                          <a:srgbClr val="FF0000"/>
                        </a:solidFill>
                        <a:latin typeface="Cambria Math" panose="02040503050406030204" pitchFamily="18" charset="0"/>
                      </a:rPr>
                      <m:t>𝜃</m:t>
                    </m:r>
                  </m:oMath>
                </a14:m>
                <a:r>
                  <a:rPr kumimoji="1" lang="ja-JP" altLang="en-US" dirty="0"/>
                  <a:t> </a:t>
                </a: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9063169-5A8F-49B6-8E20-C28CB80187E1}"/>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51F6064C-E5CB-4CDB-919A-EB7500E32D9C}"/>
                  </a:ext>
                </a:extLst>
              </p:cNvPr>
              <p:cNvSpPr>
                <a:spLocks noGrp="1"/>
              </p:cNvSpPr>
              <p:nvPr>
                <p:ph idx="13"/>
              </p:nvPr>
            </p:nvSpPr>
            <p:spPr/>
            <p:txBody>
              <a:bodyPr/>
              <a:lstStyle/>
              <a:p>
                <a:pPr marL="0" indent="0">
                  <a:buNone/>
                </a:pPr>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𝑤</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𝑟</m:t>
                                </m:r>
                              </m:den>
                            </m:f>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i="1">
                                <a:latin typeface="Cambria Math" panose="02040503050406030204" pitchFamily="18" charset="0"/>
                              </a:rPr>
                              <m:t>𝑐𝑜𝑠</m:t>
                            </m:r>
                            <m:r>
                              <a:rPr lang="en-US" altLang="ja-JP" i="1">
                                <a:latin typeface="Cambria Math" panose="02040503050406030204" pitchFamily="18" charset="0"/>
                              </a:rPr>
                              <m:t>𝜃</m:t>
                            </m:r>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a:latin typeface="Cambria Math" panose="02040503050406030204" pitchFamily="18" charset="0"/>
                              </a:rPr>
                              <m:t>𝑠𝑖𝑛</m:t>
                            </m:r>
                            <m:r>
                              <a:rPr lang="en-US" altLang="ja-JP" i="1">
                                <a:latin typeface="Cambria Math" panose="02040503050406030204" pitchFamily="18" charset="0"/>
                              </a:rPr>
                              <m:t>𝜃</m:t>
                            </m:r>
                          </m:e>
                        </m:d>
                      </m:e>
                      <m:sup>
                        <m:r>
                          <a:rPr lang="en-US" altLang="ja-JP" b="0" i="1" smtClean="0">
                            <a:latin typeface="Cambria Math" panose="02040503050406030204" pitchFamily="18" charset="0"/>
                          </a:rPr>
                          <m:t>2</m:t>
                        </m:r>
                      </m:sup>
                    </m:sSup>
                  </m:oMath>
                </a14:m>
                <a:r>
                  <a:rPr lang="en-US" altLang="ja-JP" b="0" i="1" dirty="0">
                    <a:latin typeface="Cambria Math" panose="02040503050406030204" pitchFamily="18" charset="0"/>
                  </a:rPr>
                  <a:t> </a:t>
                </a:r>
              </a:p>
              <a:p>
                <a:pPr marL="0" indent="0">
                  <a:buNone/>
                </a:pPr>
                <a:r>
                  <a:rPr lang="en-US" altLang="ja-JP" sz="1800" b="0" dirty="0"/>
                  <a:t>      </a:t>
                </a:r>
                <a14:m>
                  <m:oMath xmlns:m="http://schemas.openxmlformats.org/officeDocument/2006/math">
                    <m:r>
                      <a:rPr lang="en-US" altLang="ja-JP" sz="1800" b="0" i="1" smtClean="0">
                        <a:latin typeface="Cambria Math" panose="02040503050406030204" pitchFamily="18" charset="0"/>
                      </a:rPr>
                      <m:t>=</m:t>
                    </m:r>
                    <m:sSup>
                      <m:sSupPr>
                        <m:ctrlPr>
                          <a:rPr lang="en-US" altLang="ja-JP" sz="1800" b="0" i="1" smtClean="0">
                            <a:latin typeface="Cambria Math" panose="02040503050406030204" pitchFamily="18" charset="0"/>
                          </a:rPr>
                        </m:ctrlPr>
                      </m:sSupPr>
                      <m:e>
                        <m:d>
                          <m:dPr>
                            <m:ctrlPr>
                              <a:rPr lang="en-US" altLang="ja-JP" sz="1800" b="0" i="1" smtClean="0">
                                <a:latin typeface="Cambria Math" panose="02040503050406030204" pitchFamily="18" charset="0"/>
                              </a:rPr>
                            </m:ctrlPr>
                          </m:dPr>
                          <m:e>
                            <m:f>
                              <m:fPr>
                                <m:ctrlPr>
                                  <a:rPr lang="en-US" altLang="ja-JP" sz="1800" i="1">
                                    <a:latin typeface="Cambria Math" panose="02040503050406030204" pitchFamily="18" charset="0"/>
                                  </a:rPr>
                                </m:ctrlPr>
                              </m:fPr>
                              <m:num>
                                <m:r>
                                  <a:rPr lang="ja-JP" altLang="en-US" sz="1800" i="1">
                                    <a:latin typeface="Cambria Math" panose="02040503050406030204" pitchFamily="18" charset="0"/>
                                  </a:rPr>
                                  <m:t>𝜕</m:t>
                                </m:r>
                                <m:r>
                                  <a:rPr lang="en-US" altLang="ja-JP" sz="1800" i="1">
                                    <a:latin typeface="Cambria Math" panose="02040503050406030204" pitchFamily="18" charset="0"/>
                                  </a:rPr>
                                  <m:t>𝑓</m:t>
                                </m:r>
                              </m:num>
                              <m:den>
                                <m:r>
                                  <a:rPr lang="ja-JP" altLang="en-US" sz="1800" i="1">
                                    <a:latin typeface="Cambria Math" panose="02040503050406030204" pitchFamily="18" charset="0"/>
                                  </a:rPr>
                                  <m:t>𝜕</m:t>
                                </m:r>
                                <m:r>
                                  <a:rPr lang="en-US" altLang="ja-JP" sz="1800" i="1">
                                    <a:latin typeface="Cambria Math" panose="02040503050406030204" pitchFamily="18" charset="0"/>
                                  </a:rPr>
                                  <m:t>𝑥</m:t>
                                </m:r>
                              </m:den>
                            </m:f>
                          </m:e>
                        </m:d>
                      </m:e>
                      <m:sup>
                        <m:r>
                          <a:rPr lang="en-US" altLang="ja-JP" sz="1800" b="0" i="1" smtClean="0">
                            <a:latin typeface="Cambria Math" panose="02040503050406030204" pitchFamily="18" charset="0"/>
                          </a:rPr>
                          <m:t>2</m:t>
                        </m:r>
                      </m:sup>
                    </m:sSup>
                    <m:func>
                      <m:funcPr>
                        <m:ctrlPr>
                          <a:rPr lang="en-US" altLang="ja-JP" sz="1800" b="0" i="1" smtClean="0">
                            <a:latin typeface="Cambria Math" panose="02040503050406030204" pitchFamily="18" charset="0"/>
                          </a:rPr>
                        </m:ctrlPr>
                      </m:funcPr>
                      <m:fName>
                        <m:sSup>
                          <m:sSupPr>
                            <m:ctrlPr>
                              <a:rPr lang="en-US" altLang="ja-JP" sz="1800" b="0" i="1" smtClean="0">
                                <a:latin typeface="Cambria Math" panose="02040503050406030204" pitchFamily="18" charset="0"/>
                              </a:rPr>
                            </m:ctrlPr>
                          </m:sSupPr>
                          <m:e>
                            <m:r>
                              <m:rPr>
                                <m:sty m:val="p"/>
                              </m:rPr>
                              <a:rPr lang="en-US" altLang="ja-JP" sz="1800" i="0">
                                <a:latin typeface="Cambria Math" panose="02040503050406030204" pitchFamily="18" charset="0"/>
                              </a:rPr>
                              <m:t>cos</m:t>
                            </m:r>
                          </m:e>
                          <m:sup>
                            <m:r>
                              <a:rPr lang="en-US" altLang="ja-JP" sz="1800" b="0" i="1" smtClean="0">
                                <a:latin typeface="Cambria Math" panose="02040503050406030204" pitchFamily="18" charset="0"/>
                              </a:rPr>
                              <m:t>2</m:t>
                            </m:r>
                          </m:sup>
                        </m:sSup>
                      </m:fName>
                      <m:e>
                        <m:r>
                          <a:rPr lang="en-US" altLang="ja-JP" sz="1800" i="1">
                            <a:latin typeface="Cambria Math" panose="02040503050406030204" pitchFamily="18" charset="0"/>
                          </a:rPr>
                          <m:t>𝜃</m:t>
                        </m:r>
                      </m:e>
                    </m:func>
                    <m:r>
                      <a:rPr lang="en-US" altLang="ja-JP" sz="1800" b="0" i="1" smtClean="0">
                        <a:latin typeface="Cambria Math" panose="02040503050406030204" pitchFamily="18" charset="0"/>
                      </a:rPr>
                      <m:t>+2</m:t>
                    </m:r>
                    <m:r>
                      <a:rPr lang="en-US" altLang="ja-JP" sz="1800" b="0" i="1" smtClean="0">
                        <a:latin typeface="Cambria Math" panose="02040503050406030204" pitchFamily="18" charset="0"/>
                      </a:rPr>
                      <m:t>𝑠𝑖𝑛</m:t>
                    </m:r>
                    <m:r>
                      <a:rPr lang="en-US" altLang="ja-JP" sz="1800" b="0" i="1" smtClean="0">
                        <a:latin typeface="Cambria Math" panose="02040503050406030204" pitchFamily="18" charset="0"/>
                      </a:rPr>
                      <m:t>𝜃</m:t>
                    </m:r>
                    <m:r>
                      <a:rPr lang="en-US" altLang="ja-JP" sz="1800" b="0" i="1" smtClean="0">
                        <a:latin typeface="Cambria Math" panose="02040503050406030204" pitchFamily="18" charset="0"/>
                      </a:rPr>
                      <m:t>𝑐𝑜𝑠</m:t>
                    </m:r>
                    <m:r>
                      <a:rPr lang="en-US" altLang="ja-JP" sz="1800" b="0" i="1" smtClean="0">
                        <a:latin typeface="Cambria Math" panose="02040503050406030204" pitchFamily="18" charset="0"/>
                      </a:rPr>
                      <m:t>𝜃</m:t>
                    </m:r>
                    <m:f>
                      <m:fPr>
                        <m:ctrlPr>
                          <a:rPr lang="en-US" altLang="ja-JP" sz="1800" i="1">
                            <a:latin typeface="Cambria Math" panose="02040503050406030204" pitchFamily="18" charset="0"/>
                          </a:rPr>
                        </m:ctrlPr>
                      </m:fPr>
                      <m:num>
                        <m:r>
                          <a:rPr lang="ja-JP" altLang="en-US" sz="1800" i="1">
                            <a:latin typeface="Cambria Math" panose="02040503050406030204" pitchFamily="18" charset="0"/>
                          </a:rPr>
                          <m:t>𝜕</m:t>
                        </m:r>
                        <m:r>
                          <a:rPr lang="en-US" altLang="ja-JP" sz="1800" i="1">
                            <a:latin typeface="Cambria Math" panose="02040503050406030204" pitchFamily="18" charset="0"/>
                          </a:rPr>
                          <m:t>𝑓</m:t>
                        </m:r>
                      </m:num>
                      <m:den>
                        <m:r>
                          <a:rPr lang="ja-JP" altLang="en-US" sz="1800" i="1">
                            <a:latin typeface="Cambria Math" panose="02040503050406030204" pitchFamily="18" charset="0"/>
                          </a:rPr>
                          <m:t>𝜕</m:t>
                        </m:r>
                        <m:r>
                          <a:rPr lang="en-US" altLang="ja-JP" sz="1800" i="1">
                            <a:latin typeface="Cambria Math" panose="02040503050406030204" pitchFamily="18" charset="0"/>
                          </a:rPr>
                          <m:t>𝑥</m:t>
                        </m:r>
                      </m:den>
                    </m:f>
                    <m:f>
                      <m:fPr>
                        <m:ctrlPr>
                          <a:rPr lang="en-US" altLang="ja-JP" sz="1800" i="1">
                            <a:latin typeface="Cambria Math" panose="02040503050406030204" pitchFamily="18" charset="0"/>
                          </a:rPr>
                        </m:ctrlPr>
                      </m:fPr>
                      <m:num>
                        <m:r>
                          <a:rPr lang="ja-JP" altLang="en-US" sz="1800" i="1">
                            <a:latin typeface="Cambria Math" panose="02040503050406030204" pitchFamily="18" charset="0"/>
                          </a:rPr>
                          <m:t>𝜕</m:t>
                        </m:r>
                        <m:r>
                          <a:rPr lang="en-US" altLang="ja-JP" sz="1800" i="1">
                            <a:latin typeface="Cambria Math" panose="02040503050406030204" pitchFamily="18" charset="0"/>
                          </a:rPr>
                          <m:t>𝑓</m:t>
                        </m:r>
                      </m:num>
                      <m:den>
                        <m:r>
                          <a:rPr lang="ja-JP" altLang="en-US" sz="1800" i="1">
                            <a:latin typeface="Cambria Math" panose="02040503050406030204" pitchFamily="18" charset="0"/>
                          </a:rPr>
                          <m:t>𝜕</m:t>
                        </m:r>
                        <m:r>
                          <a:rPr lang="en-US" altLang="ja-JP" sz="1800" i="1">
                            <a:latin typeface="Cambria Math" panose="02040503050406030204" pitchFamily="18" charset="0"/>
                          </a:rPr>
                          <m:t>𝑦</m:t>
                        </m:r>
                      </m:den>
                    </m:f>
                    <m:r>
                      <a:rPr lang="en-US" altLang="ja-JP" sz="1800" b="0" i="1" smtClean="0">
                        <a:latin typeface="Cambria Math" panose="02040503050406030204" pitchFamily="18" charset="0"/>
                      </a:rPr>
                      <m:t>+</m:t>
                    </m:r>
                    <m:sSup>
                      <m:sSupPr>
                        <m:ctrlPr>
                          <a:rPr lang="en-US" altLang="ja-JP" sz="1800" b="0" i="1" smtClean="0">
                            <a:latin typeface="Cambria Math" panose="02040503050406030204" pitchFamily="18" charset="0"/>
                          </a:rPr>
                        </m:ctrlPr>
                      </m:sSupPr>
                      <m:e>
                        <m:d>
                          <m:dPr>
                            <m:ctrlPr>
                              <a:rPr lang="en-US" altLang="ja-JP" sz="1800" b="0" i="1" smtClean="0">
                                <a:latin typeface="Cambria Math" panose="02040503050406030204" pitchFamily="18" charset="0"/>
                              </a:rPr>
                            </m:ctrlPr>
                          </m:dPr>
                          <m:e>
                            <m:f>
                              <m:fPr>
                                <m:ctrlPr>
                                  <a:rPr lang="en-US" altLang="ja-JP" sz="1800" i="1">
                                    <a:latin typeface="Cambria Math" panose="02040503050406030204" pitchFamily="18" charset="0"/>
                                  </a:rPr>
                                </m:ctrlPr>
                              </m:fPr>
                              <m:num>
                                <m:r>
                                  <a:rPr lang="ja-JP" altLang="en-US" sz="1800" i="1">
                                    <a:latin typeface="Cambria Math" panose="02040503050406030204" pitchFamily="18" charset="0"/>
                                  </a:rPr>
                                  <m:t>𝜕</m:t>
                                </m:r>
                                <m:r>
                                  <a:rPr lang="en-US" altLang="ja-JP" sz="1800" i="1">
                                    <a:latin typeface="Cambria Math" panose="02040503050406030204" pitchFamily="18" charset="0"/>
                                  </a:rPr>
                                  <m:t>𝑓</m:t>
                                </m:r>
                              </m:num>
                              <m:den>
                                <m:r>
                                  <a:rPr lang="ja-JP" altLang="en-US" sz="1800" i="1">
                                    <a:latin typeface="Cambria Math" panose="02040503050406030204" pitchFamily="18" charset="0"/>
                                  </a:rPr>
                                  <m:t>𝜕</m:t>
                                </m:r>
                                <m:r>
                                  <a:rPr lang="en-US" altLang="ja-JP" sz="1800" i="1">
                                    <a:latin typeface="Cambria Math" panose="02040503050406030204" pitchFamily="18" charset="0"/>
                                  </a:rPr>
                                  <m:t>𝑦</m:t>
                                </m:r>
                              </m:den>
                            </m:f>
                          </m:e>
                        </m:d>
                      </m:e>
                      <m:sup>
                        <m:r>
                          <a:rPr lang="en-US" altLang="ja-JP" sz="1800" b="0" i="1" smtClean="0">
                            <a:latin typeface="Cambria Math" panose="02040503050406030204" pitchFamily="18" charset="0"/>
                          </a:rPr>
                          <m:t>2</m:t>
                        </m:r>
                      </m:sup>
                    </m:sSup>
                    <m:func>
                      <m:funcPr>
                        <m:ctrlPr>
                          <a:rPr lang="en-US" altLang="ja-JP" sz="1800" b="0" i="1" smtClean="0">
                            <a:latin typeface="Cambria Math" panose="02040503050406030204" pitchFamily="18" charset="0"/>
                          </a:rPr>
                        </m:ctrlPr>
                      </m:funcPr>
                      <m:fName>
                        <m:sSup>
                          <m:sSupPr>
                            <m:ctrlPr>
                              <a:rPr lang="en-US" altLang="ja-JP" sz="1800" b="0" i="1" smtClean="0">
                                <a:latin typeface="Cambria Math" panose="02040503050406030204" pitchFamily="18" charset="0"/>
                              </a:rPr>
                            </m:ctrlPr>
                          </m:sSupPr>
                          <m:e>
                            <m:r>
                              <m:rPr>
                                <m:sty m:val="p"/>
                              </m:rPr>
                              <a:rPr lang="en-US" altLang="ja-JP" sz="1800" i="0">
                                <a:latin typeface="Cambria Math" panose="02040503050406030204" pitchFamily="18" charset="0"/>
                              </a:rPr>
                              <m:t>sin</m:t>
                            </m:r>
                          </m:e>
                          <m:sup>
                            <m:r>
                              <a:rPr lang="en-US" altLang="ja-JP" sz="1800" b="0" i="1" smtClean="0">
                                <a:latin typeface="Cambria Math" panose="02040503050406030204" pitchFamily="18" charset="0"/>
                              </a:rPr>
                              <m:t>2</m:t>
                            </m:r>
                          </m:sup>
                        </m:sSup>
                      </m:fName>
                      <m:e>
                        <m:r>
                          <a:rPr lang="en-US" altLang="ja-JP" sz="1800" i="1">
                            <a:latin typeface="Cambria Math" panose="02040503050406030204" pitchFamily="18" charset="0"/>
                          </a:rPr>
                          <m:t>𝜃</m:t>
                        </m:r>
                      </m:e>
                    </m:func>
                  </m:oMath>
                </a14:m>
                <a:endParaRPr lang="en-US" altLang="ja-JP" sz="1800" dirty="0"/>
              </a:p>
              <a:p>
                <a:pPr marL="0" indent="0">
                  <a:buNone/>
                </a:pPr>
                <a14:m>
                  <m:oMath xmlns:m="http://schemas.openxmlformats.org/officeDocument/2006/math">
                    <m:sSup>
                      <m:sSupPr>
                        <m:ctrlPr>
                          <a:rPr kumimoji="1" lang="en-US" altLang="ja-JP" sz="1800" b="0" i="1" smtClean="0">
                            <a:latin typeface="Cambria Math" panose="02040503050406030204" pitchFamily="18" charset="0"/>
                          </a:rPr>
                        </m:ctrlPr>
                      </m:sSupPr>
                      <m:e>
                        <m:d>
                          <m:dPr>
                            <m:ctrlPr>
                              <a:rPr kumimoji="1" lang="en-US" altLang="ja-JP" sz="1800" b="0" i="1" smtClean="0">
                                <a:latin typeface="Cambria Math" panose="02040503050406030204" pitchFamily="18" charset="0"/>
                              </a:rPr>
                            </m:ctrlPr>
                          </m:dPr>
                          <m:e>
                            <m:f>
                              <m:fPr>
                                <m:ctrlPr>
                                  <a:rPr kumimoji="1" lang="en-US" altLang="ja-JP" sz="1800" b="0" i="1" smtClean="0">
                                    <a:latin typeface="Cambria Math" panose="02040503050406030204" pitchFamily="18" charset="0"/>
                                  </a:rPr>
                                </m:ctrlPr>
                              </m:fPr>
                              <m:num>
                                <m:r>
                                  <a:rPr kumimoji="1" lang="ja-JP" altLang="en-US" sz="1800" i="1" smtClean="0">
                                    <a:latin typeface="Cambria Math" panose="02040503050406030204" pitchFamily="18" charset="0"/>
                                  </a:rPr>
                                  <m:t>𝜕</m:t>
                                </m:r>
                                <m:r>
                                  <a:rPr kumimoji="1" lang="en-US" altLang="ja-JP" sz="1800" b="0" i="1" smtClean="0">
                                    <a:latin typeface="Cambria Math" panose="02040503050406030204" pitchFamily="18" charset="0"/>
                                  </a:rPr>
                                  <m:t>𝑤</m:t>
                                </m:r>
                              </m:num>
                              <m:den>
                                <m:r>
                                  <a:rPr kumimoji="1" lang="ja-JP" altLang="en-US" sz="1800" b="0" i="1" smtClean="0">
                                    <a:latin typeface="Cambria Math" panose="02040503050406030204" pitchFamily="18" charset="0"/>
                                  </a:rPr>
                                  <m:t>𝜕</m:t>
                                </m:r>
                                <m:r>
                                  <a:rPr kumimoji="1" lang="en-US" altLang="ja-JP" sz="1800" b="0" i="1" smtClean="0">
                                    <a:latin typeface="Cambria Math" panose="02040503050406030204" pitchFamily="18" charset="0"/>
                                  </a:rPr>
                                  <m:t>𝜃</m:t>
                                </m:r>
                              </m:den>
                            </m:f>
                          </m:e>
                        </m:d>
                      </m:e>
                      <m:sup>
                        <m:r>
                          <a:rPr kumimoji="1" lang="en-US" altLang="ja-JP" sz="1800" b="0" i="1" smtClean="0">
                            <a:latin typeface="Cambria Math" panose="02040503050406030204" pitchFamily="18" charset="0"/>
                          </a:rPr>
                          <m:t>2</m:t>
                        </m:r>
                      </m:sup>
                    </m:sSup>
                    <m:r>
                      <a:rPr kumimoji="1" lang="en-US" altLang="ja-JP" sz="1800" b="0" i="1" smtClean="0">
                        <a:latin typeface="Cambria Math" panose="02040503050406030204" pitchFamily="18" charset="0"/>
                      </a:rPr>
                      <m:t>=</m:t>
                    </m:r>
                    <m:sSup>
                      <m:sSupPr>
                        <m:ctrlPr>
                          <a:rPr kumimoji="1" lang="en-US" altLang="ja-JP" sz="1800" b="0" i="1" smtClean="0">
                            <a:latin typeface="Cambria Math" panose="02040503050406030204" pitchFamily="18" charset="0"/>
                          </a:rPr>
                        </m:ctrlPr>
                      </m:sSupPr>
                      <m:e>
                        <m:d>
                          <m:dPr>
                            <m:ctrlPr>
                              <a:rPr kumimoji="1" lang="en-US" altLang="ja-JP" sz="1800" b="0" i="1" smtClean="0">
                                <a:latin typeface="Cambria Math" panose="02040503050406030204" pitchFamily="18" charset="0"/>
                              </a:rPr>
                            </m:ctrlPr>
                          </m:dPr>
                          <m:e>
                            <m:f>
                              <m:fPr>
                                <m:ctrlPr>
                                  <a:rPr lang="en-US" altLang="ja-JP" sz="1800" i="1">
                                    <a:latin typeface="Cambria Math" panose="02040503050406030204" pitchFamily="18" charset="0"/>
                                  </a:rPr>
                                </m:ctrlPr>
                              </m:fPr>
                              <m:num>
                                <m:r>
                                  <a:rPr lang="ja-JP" altLang="en-US" sz="1800" i="1">
                                    <a:latin typeface="Cambria Math" panose="02040503050406030204" pitchFamily="18" charset="0"/>
                                  </a:rPr>
                                  <m:t>𝜕</m:t>
                                </m:r>
                                <m:r>
                                  <a:rPr lang="en-US" altLang="ja-JP" sz="1800" i="1">
                                    <a:latin typeface="Cambria Math" panose="02040503050406030204" pitchFamily="18" charset="0"/>
                                  </a:rPr>
                                  <m:t>𝑓</m:t>
                                </m:r>
                              </m:num>
                              <m:den>
                                <m:r>
                                  <a:rPr lang="ja-JP" altLang="en-US" sz="1800" i="1">
                                    <a:latin typeface="Cambria Math" panose="02040503050406030204" pitchFamily="18" charset="0"/>
                                  </a:rPr>
                                  <m:t>𝜕</m:t>
                                </m:r>
                                <m:r>
                                  <a:rPr lang="en-US" altLang="ja-JP" sz="1800" i="1">
                                    <a:latin typeface="Cambria Math" panose="02040503050406030204" pitchFamily="18" charset="0"/>
                                  </a:rPr>
                                  <m:t>𝑥</m:t>
                                </m:r>
                              </m:den>
                            </m:f>
                            <m:r>
                              <a:rPr lang="en-US" altLang="ja-JP" sz="1800" b="0" i="1" smtClean="0">
                                <a:latin typeface="Cambria Math" panose="02040503050406030204" pitchFamily="18" charset="0"/>
                              </a:rPr>
                              <m:t>(</m:t>
                            </m:r>
                            <m:r>
                              <a:rPr lang="en-US" altLang="ja-JP" sz="1800" i="1">
                                <a:latin typeface="Cambria Math" panose="02040503050406030204" pitchFamily="18" charset="0"/>
                              </a:rPr>
                              <m:t>−</m:t>
                            </m:r>
                            <m:r>
                              <a:rPr lang="en-US" altLang="ja-JP" sz="1800" i="1">
                                <a:latin typeface="Cambria Math" panose="02040503050406030204" pitchFamily="18" charset="0"/>
                              </a:rPr>
                              <m:t>𝑟𝑠𝑖𝑛</m:t>
                            </m:r>
                            <m:r>
                              <a:rPr lang="en-US" altLang="ja-JP" sz="1800" i="1">
                                <a:latin typeface="Cambria Math" panose="02040503050406030204" pitchFamily="18" charset="0"/>
                              </a:rPr>
                              <m:t>𝜃</m:t>
                            </m:r>
                            <m:r>
                              <a:rPr lang="en-US" altLang="ja-JP" sz="1800" b="0" i="1" smtClean="0">
                                <a:latin typeface="Cambria Math" panose="02040503050406030204" pitchFamily="18" charset="0"/>
                              </a:rPr>
                              <m:t>)</m:t>
                            </m:r>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ja-JP" altLang="en-US" sz="1800" i="1">
                                    <a:latin typeface="Cambria Math" panose="02040503050406030204" pitchFamily="18" charset="0"/>
                                  </a:rPr>
                                  <m:t>𝜕</m:t>
                                </m:r>
                                <m:r>
                                  <a:rPr lang="en-US" altLang="ja-JP" sz="1800" i="1">
                                    <a:latin typeface="Cambria Math" panose="02040503050406030204" pitchFamily="18" charset="0"/>
                                  </a:rPr>
                                  <m:t>𝑓</m:t>
                                </m:r>
                              </m:num>
                              <m:den>
                                <m:r>
                                  <a:rPr lang="ja-JP" altLang="en-US" sz="1800" i="1">
                                    <a:latin typeface="Cambria Math" panose="02040503050406030204" pitchFamily="18" charset="0"/>
                                  </a:rPr>
                                  <m:t>𝜕</m:t>
                                </m:r>
                                <m:r>
                                  <a:rPr lang="en-US" altLang="ja-JP" sz="1800" i="1">
                                    <a:latin typeface="Cambria Math" panose="02040503050406030204" pitchFamily="18" charset="0"/>
                                  </a:rPr>
                                  <m:t>𝑦</m:t>
                                </m:r>
                              </m:den>
                            </m:f>
                            <m:r>
                              <a:rPr lang="en-US" altLang="ja-JP" sz="1800" i="1">
                                <a:latin typeface="Cambria Math" panose="02040503050406030204" pitchFamily="18" charset="0"/>
                              </a:rPr>
                              <m:t>𝑟𝑐𝑜𝑠</m:t>
                            </m:r>
                            <m:r>
                              <a:rPr lang="en-US" altLang="ja-JP" sz="1800" i="1">
                                <a:latin typeface="Cambria Math" panose="02040503050406030204" pitchFamily="18" charset="0"/>
                              </a:rPr>
                              <m:t>𝜃</m:t>
                            </m:r>
                          </m:e>
                        </m:d>
                      </m:e>
                      <m:sup>
                        <m:r>
                          <a:rPr lang="en-US" altLang="ja-JP" sz="1800" b="0" i="1" smtClean="0">
                            <a:latin typeface="Cambria Math" panose="02040503050406030204" pitchFamily="18" charset="0"/>
                          </a:rPr>
                          <m:t>2</m:t>
                        </m:r>
                      </m:sup>
                    </m:sSup>
                  </m:oMath>
                </a14:m>
                <a:r>
                  <a:rPr lang="en-US" altLang="ja-JP" sz="1800" b="0" i="1" dirty="0">
                    <a:latin typeface="Cambria Math" panose="02040503050406030204" pitchFamily="18" charset="0"/>
                  </a:rPr>
                  <a:t> </a:t>
                </a:r>
              </a:p>
              <a:p>
                <a:pPr marL="0" indent="0">
                  <a:buNone/>
                </a:pPr>
                <a:r>
                  <a:rPr lang="en-US" altLang="ja-JP" sz="1600" b="0" dirty="0"/>
                  <a:t>    </a:t>
                </a:r>
                <a14:m>
                  <m:oMath xmlns:m="http://schemas.openxmlformats.org/officeDocument/2006/math">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𝑥</m:t>
                                </m:r>
                              </m:den>
                            </m:f>
                          </m:e>
                        </m:d>
                      </m:e>
                      <m:sup>
                        <m:r>
                          <a:rPr lang="en-US" altLang="ja-JP" sz="1600" b="0" i="1" smtClean="0">
                            <a:latin typeface="Cambria Math" panose="02040503050406030204" pitchFamily="18" charset="0"/>
                          </a:rPr>
                          <m:t>2</m:t>
                        </m:r>
                      </m:sup>
                    </m:sSup>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𝑟</m:t>
                        </m:r>
                      </m:e>
                      <m:sup>
                        <m:r>
                          <a:rPr lang="en-US" altLang="ja-JP" sz="1600" b="0" i="1" smtClean="0">
                            <a:latin typeface="Cambria Math" panose="02040503050406030204" pitchFamily="18" charset="0"/>
                          </a:rPr>
                          <m:t>2</m:t>
                        </m:r>
                      </m:sup>
                    </m:sSup>
                    <m:func>
                      <m:funcPr>
                        <m:ctrlPr>
                          <a:rPr lang="en-US" altLang="ja-JP" sz="1600" b="0" i="1" smtClean="0">
                            <a:latin typeface="Cambria Math" panose="02040503050406030204" pitchFamily="18" charset="0"/>
                          </a:rPr>
                        </m:ctrlPr>
                      </m:funcPr>
                      <m:fNa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𝑠𝑖𝑛</m:t>
                            </m:r>
                          </m:e>
                          <m:sup>
                            <m:r>
                              <a:rPr lang="en-US" altLang="ja-JP" sz="1600" b="0" i="1" smtClean="0">
                                <a:latin typeface="Cambria Math" panose="02040503050406030204" pitchFamily="18" charset="0"/>
                              </a:rPr>
                              <m:t>2</m:t>
                            </m:r>
                          </m:sup>
                        </m:sSup>
                      </m:fName>
                      <m:e>
                        <m:r>
                          <a:rPr lang="en-US" altLang="ja-JP" sz="1600" i="1">
                            <a:latin typeface="Cambria Math" panose="02040503050406030204" pitchFamily="18" charset="0"/>
                          </a:rPr>
                          <m:t>𝜃</m:t>
                        </m:r>
                      </m:e>
                    </m:func>
                    <m:r>
                      <a:rPr lang="en-US" altLang="ja-JP" sz="1600" b="0" i="1" smtClean="0">
                        <a:latin typeface="Cambria Math" panose="02040503050406030204" pitchFamily="18" charset="0"/>
                      </a:rPr>
                      <m:t>−2</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𝑟</m:t>
                        </m:r>
                      </m:e>
                      <m:sup>
                        <m:r>
                          <a:rPr lang="en-US" altLang="ja-JP" sz="1600" b="0" i="1" smtClean="0">
                            <a:latin typeface="Cambria Math" panose="02040503050406030204" pitchFamily="18" charset="0"/>
                          </a:rPr>
                          <m:t>2</m:t>
                        </m:r>
                      </m:sup>
                    </m:sSup>
                    <m:r>
                      <a:rPr lang="en-US" altLang="ja-JP" sz="1600" b="0" i="1" smtClean="0">
                        <a:latin typeface="Cambria Math" panose="02040503050406030204" pitchFamily="18" charset="0"/>
                      </a:rPr>
                      <m:t>𝑠𝑖𝑛</m:t>
                    </m:r>
                    <m:r>
                      <a:rPr lang="en-US" altLang="ja-JP" sz="1600" b="0" i="1" smtClean="0">
                        <a:latin typeface="Cambria Math" panose="02040503050406030204" pitchFamily="18" charset="0"/>
                      </a:rPr>
                      <m:t>𝜃</m:t>
                    </m:r>
                    <m:r>
                      <a:rPr lang="en-US" altLang="ja-JP" sz="1600" b="0" i="1" smtClean="0">
                        <a:latin typeface="Cambria Math" panose="02040503050406030204" pitchFamily="18" charset="0"/>
                      </a:rPr>
                      <m:t>𝑐𝑜𝑠</m:t>
                    </m:r>
                    <m:r>
                      <a:rPr lang="en-US" altLang="ja-JP" sz="1600" b="0" i="1" smtClean="0">
                        <a:latin typeface="Cambria Math" panose="02040503050406030204" pitchFamily="18" charset="0"/>
                      </a:rPr>
                      <m:t>𝜃</m:t>
                    </m:r>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𝑥</m:t>
                        </m:r>
                      </m:den>
                    </m:f>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𝑦</m:t>
                        </m:r>
                      </m:den>
                    </m:f>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𝑦</m:t>
                                </m:r>
                              </m:den>
                            </m:f>
                          </m:e>
                        </m:d>
                      </m:e>
                      <m:sup>
                        <m:r>
                          <a:rPr lang="en-US" altLang="ja-JP" sz="1600" b="0" i="1" smtClean="0">
                            <a:latin typeface="Cambria Math" panose="02040503050406030204" pitchFamily="18" charset="0"/>
                          </a:rPr>
                          <m:t>2</m:t>
                        </m:r>
                      </m:sup>
                    </m:sSup>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𝑟</m:t>
                        </m:r>
                      </m:e>
                      <m:sup>
                        <m:r>
                          <a:rPr lang="en-US" altLang="ja-JP" sz="1600" b="0" i="1" smtClean="0">
                            <a:latin typeface="Cambria Math" panose="02040503050406030204" pitchFamily="18" charset="0"/>
                          </a:rPr>
                          <m:t>2</m:t>
                        </m:r>
                      </m:sup>
                    </m:sSup>
                    <m:func>
                      <m:funcPr>
                        <m:ctrlPr>
                          <a:rPr lang="en-US" altLang="ja-JP" sz="1600" b="0" i="1" smtClean="0">
                            <a:latin typeface="Cambria Math" panose="02040503050406030204" pitchFamily="18" charset="0"/>
                          </a:rPr>
                        </m:ctrlPr>
                      </m:funcPr>
                      <m:fName>
                        <m:sSup>
                          <m:sSupPr>
                            <m:ctrlPr>
                              <a:rPr lang="en-US" altLang="ja-JP" sz="1600" b="0" i="1" smtClean="0">
                                <a:latin typeface="Cambria Math" panose="02040503050406030204" pitchFamily="18" charset="0"/>
                              </a:rPr>
                            </m:ctrlPr>
                          </m:sSupPr>
                          <m:e>
                            <m:r>
                              <m:rPr>
                                <m:sty m:val="p"/>
                              </m:rPr>
                              <a:rPr lang="en-US" altLang="ja-JP" sz="1600" b="0" i="0" smtClean="0">
                                <a:latin typeface="Cambria Math" panose="02040503050406030204" pitchFamily="18" charset="0"/>
                              </a:rPr>
                              <m:t>cos</m:t>
                            </m:r>
                          </m:e>
                          <m:sup>
                            <m:r>
                              <a:rPr lang="en-US" altLang="ja-JP" sz="1600" b="0" i="1" smtClean="0">
                                <a:latin typeface="Cambria Math" panose="02040503050406030204" pitchFamily="18" charset="0"/>
                              </a:rPr>
                              <m:t>2</m:t>
                            </m:r>
                          </m:sup>
                        </m:sSup>
                      </m:fName>
                      <m:e>
                        <m:r>
                          <a:rPr lang="en-US" altLang="ja-JP" sz="1600" i="1">
                            <a:latin typeface="Cambria Math" panose="02040503050406030204" pitchFamily="18" charset="0"/>
                          </a:rPr>
                          <m:t>𝜃</m:t>
                        </m:r>
                      </m:e>
                    </m:func>
                  </m:oMath>
                </a14:m>
                <a:r>
                  <a:rPr lang="ja-JP" altLang="en-US" sz="1400" dirty="0"/>
                  <a:t> </a:t>
                </a:r>
              </a:p>
              <a:p>
                <a:pPr marL="0" indent="0">
                  <a:buNone/>
                </a:pPr>
                <a:r>
                  <a:rPr lang="ja-JP" altLang="en-US" sz="1600" dirty="0"/>
                  <a:t> </a:t>
                </a:r>
                <a14:m>
                  <m:oMath xmlns:m="http://schemas.openxmlformats.org/officeDocument/2006/math">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𝑟</m:t>
                        </m:r>
                      </m:e>
                      <m:sup>
                        <m:r>
                          <a:rPr lang="en-US" altLang="ja-JP" sz="1600" b="0" i="1" smtClean="0">
                            <a:latin typeface="Cambria Math" panose="02040503050406030204" pitchFamily="18" charset="0"/>
                          </a:rPr>
                          <m:t>2</m:t>
                        </m:r>
                      </m:sup>
                    </m:sSup>
                    <m:d>
                      <m:dPr>
                        <m:begChr m:val="["/>
                        <m:endChr m:val="]"/>
                        <m:ctrlPr>
                          <a:rPr lang="en-US" altLang="ja-JP" sz="1600" b="0" i="1" smtClean="0">
                            <a:latin typeface="Cambria Math" panose="02040503050406030204" pitchFamily="18" charset="0"/>
                          </a:rPr>
                        </m:ctrlPr>
                      </m:dPr>
                      <m:e>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𝑥</m:t>
                                    </m:r>
                                  </m:den>
                                </m:f>
                              </m:e>
                            </m:d>
                          </m:e>
                          <m:sup>
                            <m:r>
                              <a:rPr lang="en-US" altLang="ja-JP" sz="1600" b="0" i="1" smtClean="0">
                                <a:latin typeface="Cambria Math" panose="02040503050406030204" pitchFamily="18" charset="0"/>
                              </a:rPr>
                              <m:t>2</m:t>
                            </m:r>
                          </m:sup>
                        </m:sSup>
                        <m:func>
                          <m:funcPr>
                            <m:ctrlPr>
                              <a:rPr lang="en-US" altLang="ja-JP" sz="1600" b="0" i="1" smtClean="0">
                                <a:latin typeface="Cambria Math" panose="02040503050406030204" pitchFamily="18" charset="0"/>
                              </a:rPr>
                            </m:ctrlPr>
                          </m:funcPr>
                          <m:fName>
                            <m:sSup>
                              <m:sSupPr>
                                <m:ctrlPr>
                                  <a:rPr lang="en-US" altLang="ja-JP" sz="1600" b="0" i="1" smtClean="0">
                                    <a:latin typeface="Cambria Math" panose="02040503050406030204" pitchFamily="18" charset="0"/>
                                  </a:rPr>
                                </m:ctrlPr>
                              </m:sSupPr>
                              <m:e>
                                <m:r>
                                  <a:rPr lang="en-US" altLang="ja-JP" sz="1600" b="0" i="1" smtClean="0">
                                    <a:latin typeface="Cambria Math" panose="02040503050406030204" pitchFamily="18" charset="0"/>
                                  </a:rPr>
                                  <m:t>𝑠𝑖𝑛</m:t>
                                </m:r>
                              </m:e>
                              <m:sup>
                                <m:r>
                                  <a:rPr lang="en-US" altLang="ja-JP" sz="1600" b="0" i="1" smtClean="0">
                                    <a:latin typeface="Cambria Math" panose="02040503050406030204" pitchFamily="18" charset="0"/>
                                  </a:rPr>
                                  <m:t>2</m:t>
                                </m:r>
                              </m:sup>
                            </m:sSup>
                          </m:fName>
                          <m:e>
                            <m:r>
                              <a:rPr lang="en-US" altLang="ja-JP" sz="1600" i="1">
                                <a:latin typeface="Cambria Math" panose="02040503050406030204" pitchFamily="18" charset="0"/>
                              </a:rPr>
                              <m:t>𝜃</m:t>
                            </m:r>
                          </m:e>
                        </m:func>
                        <m:r>
                          <a:rPr lang="en-US" altLang="ja-JP" sz="1600" b="0" i="1" smtClean="0">
                            <a:latin typeface="Cambria Math" panose="02040503050406030204" pitchFamily="18" charset="0"/>
                          </a:rPr>
                          <m:t>−2</m:t>
                        </m:r>
                        <m:r>
                          <a:rPr lang="en-US" altLang="ja-JP" sz="1600" b="0" i="1" smtClean="0">
                            <a:latin typeface="Cambria Math" panose="02040503050406030204" pitchFamily="18" charset="0"/>
                          </a:rPr>
                          <m:t>𝑠𝑖𝑛</m:t>
                        </m:r>
                        <m:r>
                          <a:rPr lang="en-US" altLang="ja-JP" sz="1600" b="0" i="1" smtClean="0">
                            <a:latin typeface="Cambria Math" panose="02040503050406030204" pitchFamily="18" charset="0"/>
                          </a:rPr>
                          <m:t>𝜃</m:t>
                        </m:r>
                        <m:r>
                          <a:rPr lang="en-US" altLang="ja-JP" sz="1600" b="0" i="1" smtClean="0">
                            <a:latin typeface="Cambria Math" panose="02040503050406030204" pitchFamily="18" charset="0"/>
                          </a:rPr>
                          <m:t>𝑐𝑜𝑠</m:t>
                        </m:r>
                        <m:r>
                          <a:rPr lang="en-US" altLang="ja-JP" sz="1600" b="0" i="1" smtClean="0">
                            <a:latin typeface="Cambria Math" panose="02040503050406030204" pitchFamily="18" charset="0"/>
                          </a:rPr>
                          <m:t>𝜃</m:t>
                        </m:r>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𝑥</m:t>
                            </m:r>
                          </m:den>
                        </m:f>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𝑦</m:t>
                            </m:r>
                          </m:den>
                        </m:f>
                        <m:r>
                          <a:rPr lang="en-US" altLang="ja-JP" sz="1600" b="0" i="1" smtClean="0">
                            <a:latin typeface="Cambria Math" panose="02040503050406030204" pitchFamily="18" charset="0"/>
                          </a:rPr>
                          <m:t>+</m:t>
                        </m:r>
                        <m:sSup>
                          <m:sSupPr>
                            <m:ctrlPr>
                              <a:rPr lang="en-US" altLang="ja-JP" sz="1600" b="0" i="1" smtClean="0">
                                <a:latin typeface="Cambria Math" panose="02040503050406030204" pitchFamily="18" charset="0"/>
                              </a:rPr>
                            </m:ctrlPr>
                          </m:sSupPr>
                          <m:e>
                            <m:d>
                              <m:dPr>
                                <m:ctrlPr>
                                  <a:rPr lang="en-US" altLang="ja-JP" sz="1600" b="0" i="1" smtClean="0">
                                    <a:latin typeface="Cambria Math" panose="02040503050406030204" pitchFamily="18" charset="0"/>
                                  </a:rPr>
                                </m:ctrlPr>
                              </m:dPr>
                              <m:e>
                                <m:f>
                                  <m:fPr>
                                    <m:ctrlPr>
                                      <a:rPr lang="en-US" altLang="ja-JP" sz="1600" i="1">
                                        <a:latin typeface="Cambria Math" panose="02040503050406030204" pitchFamily="18" charset="0"/>
                                      </a:rPr>
                                    </m:ctrlPr>
                                  </m:fPr>
                                  <m:num>
                                    <m:r>
                                      <a:rPr lang="ja-JP" altLang="en-US" sz="1600" i="1">
                                        <a:latin typeface="Cambria Math" panose="02040503050406030204" pitchFamily="18" charset="0"/>
                                      </a:rPr>
                                      <m:t>𝜕</m:t>
                                    </m:r>
                                    <m:r>
                                      <a:rPr lang="en-US" altLang="ja-JP" sz="1600" i="1">
                                        <a:latin typeface="Cambria Math" panose="02040503050406030204" pitchFamily="18" charset="0"/>
                                      </a:rPr>
                                      <m:t>𝑓</m:t>
                                    </m:r>
                                  </m:num>
                                  <m:den>
                                    <m:r>
                                      <a:rPr lang="ja-JP" altLang="en-US" sz="1600" i="1">
                                        <a:latin typeface="Cambria Math" panose="02040503050406030204" pitchFamily="18" charset="0"/>
                                      </a:rPr>
                                      <m:t>𝜕</m:t>
                                    </m:r>
                                    <m:r>
                                      <a:rPr lang="en-US" altLang="ja-JP" sz="1600" i="1">
                                        <a:latin typeface="Cambria Math" panose="02040503050406030204" pitchFamily="18" charset="0"/>
                                      </a:rPr>
                                      <m:t>𝑦</m:t>
                                    </m:r>
                                  </m:den>
                                </m:f>
                              </m:e>
                            </m:d>
                          </m:e>
                          <m:sup>
                            <m:r>
                              <a:rPr lang="en-US" altLang="ja-JP" sz="1600" b="0" i="1" smtClean="0">
                                <a:latin typeface="Cambria Math" panose="02040503050406030204" pitchFamily="18" charset="0"/>
                              </a:rPr>
                              <m:t>2</m:t>
                            </m:r>
                          </m:sup>
                        </m:sSup>
                        <m:func>
                          <m:funcPr>
                            <m:ctrlPr>
                              <a:rPr lang="en-US" altLang="ja-JP" sz="1600" b="0" i="1" smtClean="0">
                                <a:latin typeface="Cambria Math" panose="02040503050406030204" pitchFamily="18" charset="0"/>
                              </a:rPr>
                            </m:ctrlPr>
                          </m:funcPr>
                          <m:fName>
                            <m:sSup>
                              <m:sSupPr>
                                <m:ctrlPr>
                                  <a:rPr lang="en-US" altLang="ja-JP" sz="1600" b="0" i="1" smtClean="0">
                                    <a:latin typeface="Cambria Math" panose="02040503050406030204" pitchFamily="18" charset="0"/>
                                  </a:rPr>
                                </m:ctrlPr>
                              </m:sSupPr>
                              <m:e>
                                <m:r>
                                  <m:rPr>
                                    <m:sty m:val="p"/>
                                  </m:rPr>
                                  <a:rPr lang="en-US" altLang="ja-JP" sz="1600" b="0" i="0" smtClean="0">
                                    <a:latin typeface="Cambria Math" panose="02040503050406030204" pitchFamily="18" charset="0"/>
                                  </a:rPr>
                                  <m:t>cos</m:t>
                                </m:r>
                              </m:e>
                              <m:sup>
                                <m:r>
                                  <a:rPr lang="en-US" altLang="ja-JP" sz="1600" b="0" i="1" smtClean="0">
                                    <a:latin typeface="Cambria Math" panose="02040503050406030204" pitchFamily="18" charset="0"/>
                                  </a:rPr>
                                  <m:t>2</m:t>
                                </m:r>
                              </m:sup>
                            </m:sSup>
                          </m:fName>
                          <m:e>
                            <m:r>
                              <a:rPr lang="en-US" altLang="ja-JP" sz="1600" i="1">
                                <a:latin typeface="Cambria Math" panose="02040503050406030204" pitchFamily="18" charset="0"/>
                              </a:rPr>
                              <m:t>𝜃</m:t>
                            </m:r>
                          </m:e>
                        </m:func>
                      </m:e>
                    </m:d>
                  </m:oMath>
                </a14:m>
                <a:endParaRPr lang="en-US" altLang="ja-JP" sz="1600"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𝑤</m:t>
                                  </m:r>
                                </m:num>
                                <m:den>
                                  <m:r>
                                    <a:rPr lang="ja-JP" altLang="en-US" i="1">
                                      <a:latin typeface="Cambria Math" panose="02040503050406030204" pitchFamily="18" charset="0"/>
                                    </a:rPr>
                                    <m:t>𝜕</m:t>
                                  </m:r>
                                  <m:r>
                                    <a:rPr lang="en-US" altLang="ja-JP" b="0" i="1" smtClean="0">
                                      <a:latin typeface="Cambria Math" panose="02040503050406030204" pitchFamily="18" charset="0"/>
                                    </a:rPr>
                                    <m:t>𝑥</m:t>
                                  </m:r>
                                </m:den>
                              </m:f>
                            </m:e>
                          </m:d>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𝑤</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d>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𝑤</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𝑟</m:t>
                                  </m:r>
                                </m:den>
                              </m:f>
                            </m:e>
                          </m:d>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den>
                      </m:f>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𝑤</m:t>
                                  </m:r>
                                </m:num>
                                <m:den>
                                  <m:r>
                                    <a:rPr lang="ja-JP" altLang="en-US" i="1">
                                      <a:latin typeface="Cambria Math" panose="02040503050406030204" pitchFamily="18" charset="0"/>
                                    </a:rPr>
                                    <m:t>𝜕</m:t>
                                  </m:r>
                                  <m:r>
                                    <a:rPr lang="en-US" altLang="ja-JP" i="1">
                                      <a:latin typeface="Cambria Math" panose="02040503050406030204" pitchFamily="18" charset="0"/>
                                    </a:rPr>
                                    <m:t>𝜃</m:t>
                                  </m:r>
                                </m:den>
                              </m:f>
                            </m:e>
                          </m:d>
                        </m:e>
                        <m:sup>
                          <m:r>
                            <a:rPr lang="en-US" altLang="ja-JP" i="1">
                              <a:latin typeface="Cambria Math" panose="02040503050406030204" pitchFamily="18" charset="0"/>
                            </a:rPr>
                            <m:t>2</m:t>
                          </m:r>
                        </m:sup>
                      </m:sSup>
                    </m:oMath>
                  </m:oMathPara>
                </a14:m>
                <a:endParaRPr lang="ja-JP" altLang="en-US" dirty="0"/>
              </a:p>
            </p:txBody>
          </p:sp>
        </mc:Choice>
        <mc:Fallback>
          <p:sp>
            <p:nvSpPr>
              <p:cNvPr id="4" name="コンテンツ プレースホルダー 3">
                <a:extLst>
                  <a:ext uri="{FF2B5EF4-FFF2-40B4-BE49-F238E27FC236}">
                    <a16:creationId xmlns:a16="http://schemas.microsoft.com/office/drawing/2014/main" id="{51F6064C-E5CB-4CDB-919A-EB7500E32D9C}"/>
                  </a:ext>
                </a:extLst>
              </p:cNvPr>
              <p:cNvSpPr>
                <a:spLocks noGrp="1" noRot="1" noChangeAspect="1" noMove="1" noResize="1" noEditPoints="1" noAdjustHandles="1" noChangeArrowheads="1" noChangeShapeType="1" noTextEdit="1"/>
              </p:cNvSpPr>
              <p:nvPr>
                <p:ph idx="13"/>
              </p:nvPr>
            </p:nvSpPr>
            <p:spPr>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3494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C5BEF-FC8F-4DB1-A4AD-7D6C2FC37DA8}"/>
              </a:ext>
            </a:extLst>
          </p:cNvPr>
          <p:cNvSpPr>
            <a:spLocks noGrp="1"/>
          </p:cNvSpPr>
          <p:nvPr>
            <p:ph type="title"/>
          </p:nvPr>
        </p:nvSpPr>
        <p:spPr>
          <a:xfrm>
            <a:off x="609600" y="0"/>
            <a:ext cx="10972801" cy="620585"/>
          </a:xfrm>
        </p:spPr>
        <p:txBody>
          <a:bodyPr/>
          <a:lstStyle/>
          <a:p>
            <a:r>
              <a:rPr kumimoji="1" lang="en-US" altLang="ja-JP" dirty="0"/>
              <a:t>1-6</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CC911EF-1624-4B6E-997E-41BB4CA6E546}"/>
                  </a:ext>
                </a:extLst>
              </p:cNvPr>
              <p:cNvSpPr>
                <a:spLocks noGrp="1"/>
              </p:cNvSpPr>
              <p:nvPr>
                <p:ph idx="1"/>
              </p:nvPr>
            </p:nvSpPr>
            <p:spPr/>
            <p:txBody>
              <a:bodyPr>
                <a:normAutofit/>
              </a:bodyPr>
              <a:lstStyle/>
              <a:p>
                <a:r>
                  <a:rPr kumimoji="1" lang="ja-JP" altLang="en-US" dirty="0"/>
                  <a:t>正解は②</a:t>
                </a:r>
                <a:endParaRPr kumimoji="1"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𝑔𝑟𝑎𝑑</m:t>
                    </m:r>
                  </m:oMath>
                </a14:m>
                <a:r>
                  <a:rPr kumimoji="1" lang="ja-JP" altLang="en-US" dirty="0"/>
                  <a:t>（勾配）</a:t>
                </a:r>
                <a:r>
                  <a:rPr kumimoji="1" lang="en-US" altLang="ja-JP" dirty="0"/>
                  <a:t>※</a:t>
                </a:r>
                <a:r>
                  <a:rPr kumimoji="1" lang="ja-JP" altLang="en-US" dirty="0"/>
                  <a:t>テンソルの階が上がる</a:t>
                </a:r>
                <a:endParaRPr kumimoji="1" lang="en-US" altLang="ja-JP" dirty="0"/>
              </a:p>
              <a:p>
                <a:pPr marL="0" indent="0">
                  <a:buNone/>
                </a:pPr>
                <a:r>
                  <a:rPr lang="en-US" altLang="ja-JP" b="0" dirty="0"/>
                  <a:t>	</a:t>
                </a:r>
                <a14:m>
                  <m:oMath xmlns:m="http://schemas.openxmlformats.org/officeDocument/2006/math">
                    <m:r>
                      <a:rPr lang="en-US" altLang="ja-JP" b="0" i="1" smtClean="0">
                        <a:latin typeface="Cambria Math" panose="02040503050406030204" pitchFamily="18" charset="0"/>
                      </a:rPr>
                      <m:t>𝑔𝑟𝑎𝑑</m:t>
                    </m:r>
                    <m:r>
                      <a:rPr lang="en-US" altLang="ja-JP" b="0" i="1" smtClean="0">
                        <a:latin typeface="Cambria Math" panose="02040503050406030204" pitchFamily="18" charset="0"/>
                      </a:rPr>
                      <m:t> </m:t>
                    </m:r>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m:t>
                            </m:r>
                            <m:r>
                              <a:rPr lang="en-US" altLang="ja-JP" b="0" i="1" smtClean="0">
                                <a:latin typeface="Cambria Math" panose="02040503050406030204" pitchFamily="18" charset="0"/>
                              </a:rPr>
                              <m:t>𝑓</m:t>
                            </m:r>
                          </m:num>
                          <m:den>
                            <m:r>
                              <a:rPr lang="ja-JP" altLang="en-US" b="0" i="1" smtClean="0">
                                <a:latin typeface="Cambria Math" panose="02040503050406030204" pitchFamily="18" charset="0"/>
                              </a:rPr>
                              <m:t>𝜕</m:t>
                            </m:r>
                            <m:r>
                              <a:rPr lang="en-US" altLang="ja-JP" b="0" i="1" smtClean="0">
                                <a:latin typeface="Cambria Math" panose="02040503050406030204" pitchFamily="18" charset="0"/>
                              </a:rPr>
                              <m:t>𝑥</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𝑧</m:t>
                            </m:r>
                          </m:den>
                        </m:f>
                      </m:e>
                    </m:d>
                  </m:oMath>
                </a14:m>
                <a:r>
                  <a:rPr lang="en-US" altLang="ja-JP" dirty="0"/>
                  <a:t> </a:t>
                </a:r>
              </a:p>
              <a:p>
                <a:pPr marL="0" indent="0">
                  <a:buNone/>
                </a:pPr>
                <a:r>
                  <a:rPr lang="en-US" altLang="ja-JP" dirty="0"/>
                  <a:t>	</a:t>
                </a: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r>
                      <a:rPr lang="en-US" altLang="ja-JP" b="0" i="1" smtClean="0">
                        <a:latin typeface="Cambria Math" panose="02040503050406030204" pitchFamily="18" charset="0"/>
                      </a:rPr>
                      <m:t>𝑧</m:t>
                    </m:r>
                    <m:r>
                      <a:rPr lang="en-US" altLang="ja-JP" b="0" i="1" smtClean="0">
                        <a:latin typeface="Cambria Math" panose="02040503050406030204" pitchFamily="18" charset="0"/>
                      </a:rPr>
                      <m:t>)</m:t>
                    </m:r>
                  </m:oMath>
                </a14:m>
                <a:r>
                  <a:rPr lang="en-US" altLang="ja-JP" dirty="0"/>
                  <a:t> 3</a:t>
                </a:r>
                <a:r>
                  <a:rPr lang="ja-JP" altLang="en-US" dirty="0"/>
                  <a:t>変数のスカラー値関数</a:t>
                </a:r>
                <a:endParaRPr lang="en-US" altLang="ja-JP" dirty="0"/>
              </a:p>
              <a:p>
                <a:pPr lvl="1"/>
                <a:r>
                  <a:rPr lang="en-US" altLang="ja-JP" dirty="0"/>
                  <a:t>x</a:t>
                </a:r>
                <a:r>
                  <a:rPr lang="ja-JP" altLang="en-US" dirty="0"/>
                  <a:t>の向きに進んだら</a:t>
                </a:r>
                <a:r>
                  <a:rPr lang="en-US" altLang="ja-JP" dirty="0"/>
                  <a:t>f</a:t>
                </a:r>
                <a:r>
                  <a:rPr lang="ja-JP" altLang="en-US" dirty="0"/>
                  <a:t>がどれくらい増えるかを示す</a:t>
                </a:r>
                <a:endParaRPr lang="en-US" altLang="ja-JP" dirty="0"/>
              </a:p>
              <a:p>
                <a:pPr lvl="1"/>
                <a:r>
                  <a:rPr lang="en-US" altLang="ja-JP" dirty="0"/>
                  <a:t>y</a:t>
                </a:r>
                <a:r>
                  <a:rPr lang="ja-JP" altLang="en-US" dirty="0"/>
                  <a:t>、</a:t>
                </a:r>
                <a:r>
                  <a:rPr lang="en-US" altLang="ja-JP" dirty="0"/>
                  <a:t>z</a:t>
                </a:r>
                <a:r>
                  <a:rPr lang="ja-JP" altLang="en-US" dirty="0"/>
                  <a:t>も同様</a:t>
                </a:r>
                <a:endParaRPr lang="en-US" altLang="ja-JP" dirty="0"/>
              </a:p>
              <a:p>
                <a14:m>
                  <m:oMath xmlns:m="http://schemas.openxmlformats.org/officeDocument/2006/math">
                    <m:r>
                      <a:rPr lang="en-US" altLang="ja-JP" b="0" i="1" smtClean="0">
                        <a:latin typeface="Cambria Math" panose="02040503050406030204" pitchFamily="18" charset="0"/>
                      </a:rPr>
                      <m:t>𝑑𝑖𝑣</m:t>
                    </m:r>
                  </m:oMath>
                </a14:m>
                <a:r>
                  <a:rPr kumimoji="1" lang="ja-JP" altLang="en-US" dirty="0"/>
                  <a:t>（発散）</a:t>
                </a:r>
                <a:r>
                  <a:rPr lang="en-US" altLang="ja-JP" dirty="0"/>
                  <a:t> ※</a:t>
                </a:r>
                <a:r>
                  <a:rPr lang="ja-JP" altLang="en-US" dirty="0"/>
                  <a:t>テンソルの階が下がる</a:t>
                </a:r>
                <a:endParaRPr lang="en-US" altLang="ja-JP"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𝑑𝑖𝑣</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𝑥</m:t>
                            </m:r>
                          </m:sub>
                        </m:sSub>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𝑦</m:t>
                            </m:r>
                          </m:sub>
                        </m:sSub>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𝑦</m:t>
                            </m:r>
                          </m:sub>
                        </m:sSub>
                      </m:num>
                      <m:den>
                        <m:r>
                          <a:rPr lang="ja-JP" altLang="en-US" i="1">
                            <a:latin typeface="Cambria Math" panose="02040503050406030204" pitchFamily="18" charset="0"/>
                          </a:rPr>
                          <m:t>𝜕</m:t>
                        </m:r>
                        <m:r>
                          <a:rPr lang="en-US" altLang="ja-JP" i="1">
                            <a:latin typeface="Cambria Math" panose="02040503050406030204" pitchFamily="18" charset="0"/>
                          </a:rPr>
                          <m:t>𝑧</m:t>
                        </m:r>
                      </m:den>
                    </m:f>
                  </m:oMath>
                </a14:m>
                <a:endParaRPr lang="en-US" altLang="ja-JP" dirty="0"/>
              </a:p>
              <a:p>
                <a:pPr marL="0" indent="0">
                  <a:buNone/>
                </a:pPr>
                <a:r>
                  <a:rPr kumimoji="1" lang="en-US" altLang="ja-JP" dirty="0"/>
                  <a:t>	</a:t>
                </a:r>
                <a14:m>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𝑧</m:t>
                        </m:r>
                      </m:sub>
                    </m:sSub>
                    <m:r>
                      <a:rPr kumimoji="1" lang="en-US" altLang="ja-JP" b="0" i="1" smtClean="0">
                        <a:latin typeface="Cambria Math" panose="02040503050406030204" pitchFamily="18" charset="0"/>
                      </a:rPr>
                      <m:t>)</m:t>
                    </m:r>
                  </m:oMath>
                </a14:m>
                <a:r>
                  <a:rPr kumimoji="1" lang="en-US" altLang="ja-JP" dirty="0"/>
                  <a:t> </a:t>
                </a:r>
                <a:r>
                  <a:rPr kumimoji="1" lang="ja-JP" altLang="en-US" dirty="0"/>
                  <a:t>ベクトル値関数</a:t>
                </a:r>
                <a:endParaRPr kumimoji="1" lang="en-US" altLang="ja-JP" dirty="0"/>
              </a:p>
              <a:p>
                <a14:m>
                  <m:oMath xmlns:m="http://schemas.openxmlformats.org/officeDocument/2006/math">
                    <m:r>
                      <a:rPr lang="ja-JP" altLang="en-US" i="1" smtClean="0">
                        <a:latin typeface="Cambria Math" panose="02040503050406030204" pitchFamily="18" charset="0"/>
                      </a:rPr>
                      <m:t>𝛻</m:t>
                    </m:r>
                  </m:oMath>
                </a14:m>
                <a:r>
                  <a:rPr lang="ja-JP" altLang="en-US" dirty="0"/>
                  <a:t>（ラプラシアン）</a:t>
                </a:r>
                <a:endParaRPr lang="en-US" altLang="ja-JP" dirty="0"/>
              </a:p>
              <a:p>
                <a:pPr marL="0" indent="0">
                  <a:buNone/>
                </a:pPr>
                <a:r>
                  <a:rPr lang="en-US" altLang="ja-JP" dirty="0">
                    <a:ea typeface="Cambria Math" panose="02040503050406030204" pitchFamily="18" charset="0"/>
                  </a:rPr>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𝑑𝑖𝑣</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𝑔𝑟𝑎𝑑</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b="0" i="1" smtClean="0">
                                <a:latin typeface="Cambria Math" panose="02040503050406030204" pitchFamily="18" charset="0"/>
                                <a:ea typeface="Cambria Math" panose="02040503050406030204" pitchFamily="18" charset="0"/>
                              </a:rPr>
                            </m:ctrlPr>
                          </m:sSupPr>
                          <m:e>
                            <m:r>
                              <a:rPr lang="ja-JP" altLang="en-US" b="0" i="1" smtClean="0">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𝑓</m:t>
                        </m:r>
                      </m:num>
                      <m:den>
                        <m:r>
                          <a:rPr lang="ja-JP" altLang="en-US"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𝑥</m:t>
                            </m:r>
                          </m:e>
                          <m:sup>
                            <m:r>
                              <a:rPr lang="en-US" altLang="ja-JP" b="0" i="1" smtClean="0">
                                <a:latin typeface="Cambria Math" panose="02040503050406030204" pitchFamily="18" charset="0"/>
                                <a:ea typeface="Cambria Math" panose="02040503050406030204" pitchFamily="18" charset="0"/>
                              </a:rPr>
                              <m:t>2</m:t>
                            </m:r>
                          </m:sup>
                        </m:sSup>
                      </m:den>
                    </m:f>
                    <m:r>
                      <a:rPr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ja-JP" altLang="en-US"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𝑓</m:t>
                        </m:r>
                      </m:num>
                      <m:den>
                        <m:r>
                          <a:rPr lang="ja-JP" altLang="en-US"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𝑦</m:t>
                            </m:r>
                          </m:e>
                          <m:sup>
                            <m:r>
                              <a:rPr lang="en-US" altLang="ja-JP" i="1">
                                <a:latin typeface="Cambria Math" panose="02040503050406030204" pitchFamily="18" charset="0"/>
                                <a:ea typeface="Cambria Math" panose="02040503050406030204" pitchFamily="18" charset="0"/>
                              </a:rPr>
                              <m:t>2</m:t>
                            </m:r>
                          </m:sup>
                        </m:sSup>
                      </m:den>
                    </m:f>
                    <m:r>
                      <a:rPr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ja-JP" altLang="en-US"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𝑓</m:t>
                        </m:r>
                      </m:num>
                      <m:den>
                        <m:r>
                          <a:rPr lang="ja-JP" altLang="en-US"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𝑧</m:t>
                            </m:r>
                          </m:e>
                          <m:sup>
                            <m:r>
                              <a:rPr lang="en-US" altLang="ja-JP" i="1">
                                <a:latin typeface="Cambria Math" panose="02040503050406030204" pitchFamily="18" charset="0"/>
                                <a:ea typeface="Cambria Math" panose="02040503050406030204" pitchFamily="18" charset="0"/>
                              </a:rPr>
                              <m:t>2</m:t>
                            </m:r>
                          </m:sup>
                        </m:sSup>
                      </m:den>
                    </m:f>
                  </m:oMath>
                </a14:m>
                <a:endParaRPr lang="en-US" altLang="ja-JP" dirty="0"/>
              </a:p>
            </p:txBody>
          </p:sp>
        </mc:Choice>
        <mc:Fallback xmlns="">
          <p:sp>
            <p:nvSpPr>
              <p:cNvPr id="3" name="コンテンツ プレースホルダー 2">
                <a:extLst>
                  <a:ext uri="{FF2B5EF4-FFF2-40B4-BE49-F238E27FC236}">
                    <a16:creationId xmlns:a16="http://schemas.microsoft.com/office/drawing/2014/main" id="{1CC911EF-1624-4B6E-997E-41BB4CA6E546}"/>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30F29D0-36FF-4C75-8191-736D7AB83F48}"/>
                  </a:ext>
                </a:extLst>
              </p:cNvPr>
              <p:cNvSpPr>
                <a:spLocks noGrp="1"/>
              </p:cNvSpPr>
              <p:nvPr>
                <p:ph idx="13"/>
              </p:nvPr>
            </p:nvSpPr>
            <p:spPr/>
            <p:txBody>
              <a:bodyPr/>
              <a:lstStyle/>
              <a:p>
                <a:r>
                  <a:rPr kumimoji="1" lang="ja-JP" altLang="en-US" dirty="0"/>
                  <a:t>多次元の部分積分のガウスグリーンの公式</a:t>
                </a:r>
                <a:endParaRPr kumimoji="1" lang="en-US" altLang="ja-JP" dirty="0"/>
              </a:p>
              <a:p>
                <a:pPr marL="0" indent="0">
                  <a:buNone/>
                </a:pPr>
                <a14:m>
                  <m:oMath xmlns:m="http://schemas.openxmlformats.org/officeDocument/2006/math">
                    <m:nary>
                      <m:naryPr>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𝛺</m:t>
                        </m:r>
                      </m:sub>
                      <m:sup/>
                      <m:e>
                        <m:r>
                          <a:rPr kumimoji="1" lang="en-US" altLang="ja-JP" b="0" i="1" smtClean="0">
                            <a:latin typeface="Cambria Math" panose="02040503050406030204" pitchFamily="18" charset="0"/>
                          </a:rPr>
                          <m:t>𝑓</m:t>
                        </m:r>
                        <m:f>
                          <m:fPr>
                            <m:ctrlPr>
                              <a:rPr kumimoji="1" lang="en-US" altLang="ja-JP" b="0" i="1" smtClean="0">
                                <a:solidFill>
                                  <a:srgbClr val="FF0000"/>
                                </a:solidFill>
                                <a:latin typeface="Cambria Math" panose="02040503050406030204" pitchFamily="18" charset="0"/>
                              </a:rPr>
                            </m:ctrlPr>
                          </m:fPr>
                          <m:num>
                            <m:r>
                              <a:rPr kumimoji="1" lang="ja-JP" altLang="en-US"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𝑔</m:t>
                            </m:r>
                          </m:num>
                          <m:den>
                            <m:r>
                              <a:rPr kumimoji="1" lang="ja-JP" altLang="en-US" b="0" i="1" smtClean="0">
                                <a:solidFill>
                                  <a:srgbClr val="FF0000"/>
                                </a:solidFill>
                                <a:latin typeface="Cambria Math" panose="02040503050406030204" pitchFamily="18" charset="0"/>
                              </a:rPr>
                              <m:t>𝜕</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𝑥</m:t>
                                </m:r>
                              </m:e>
                              <m:sub>
                                <m:r>
                                  <a:rPr kumimoji="1" lang="en-US" altLang="ja-JP" b="0" i="1" smtClean="0">
                                    <a:solidFill>
                                      <a:srgbClr val="FF0000"/>
                                    </a:solidFill>
                                    <a:latin typeface="Cambria Math" panose="02040503050406030204" pitchFamily="18" charset="0"/>
                                  </a:rPr>
                                  <m:t>𝑖</m:t>
                                </m:r>
                              </m:sub>
                            </m:sSub>
                          </m:den>
                        </m:f>
                        <m:r>
                          <a:rPr kumimoji="1" lang="en-US" altLang="ja-JP" b="0" i="1" smtClean="0">
                            <a:latin typeface="Cambria Math" panose="02040503050406030204" pitchFamily="18" charset="0"/>
                          </a:rPr>
                          <m:t>𝑑</m:t>
                        </m:r>
                        <m:r>
                          <a:rPr kumimoji="1" lang="en-US" altLang="ja-JP" b="1" i="1" smtClean="0">
                            <a:latin typeface="Cambria Math" panose="02040503050406030204" pitchFamily="18" charset="0"/>
                          </a:rPr>
                          <m:t>𝒙</m:t>
                        </m:r>
                      </m:e>
                    </m:nary>
                    <m:r>
                      <a:rPr kumimoji="1" lang="en-US" altLang="ja-JP" b="0" i="1" smtClean="0">
                        <a:latin typeface="Cambria Math" panose="02040503050406030204" pitchFamily="18" charset="0"/>
                      </a:rPr>
                      <m:t>=</m:t>
                    </m:r>
                    <m:nary>
                      <m:naryPr>
                        <m:supHide m:val="on"/>
                        <m:ctrlPr>
                          <a:rPr kumimoji="1" lang="en-US" altLang="ja-JP" b="0" i="1" smtClean="0">
                            <a:latin typeface="Cambria Math" panose="02040503050406030204" pitchFamily="18" charset="0"/>
                          </a:rPr>
                        </m:ctrlPr>
                      </m:naryPr>
                      <m:sub>
                        <m:r>
                          <a:rPr kumimoji="1" lang="ja-JP" altLang="en-US" i="1" dirty="0" smtClean="0">
                            <a:latin typeface="Cambria Math" panose="02040503050406030204" pitchFamily="18" charset="0"/>
                          </a:rPr>
                          <m:t>𝛤</m:t>
                        </m:r>
                      </m:sub>
                      <m:sup/>
                      <m:e>
                        <m:r>
                          <a:rPr kumimoji="1" lang="en-US" altLang="ja-JP" b="0" i="1" dirty="0" smtClean="0">
                            <a:latin typeface="Cambria Math" panose="02040503050406030204" pitchFamily="18" charset="0"/>
                          </a:rPr>
                          <m:t>𝑓</m:t>
                        </m:r>
                        <m:r>
                          <a:rPr kumimoji="1" lang="en-US" altLang="ja-JP" b="0" i="1" dirty="0" smtClean="0">
                            <a:solidFill>
                              <a:srgbClr val="FF0000"/>
                            </a:solidFill>
                            <a:latin typeface="Cambria Math" panose="02040503050406030204" pitchFamily="18" charset="0"/>
                          </a:rPr>
                          <m:t>𝑔</m:t>
                        </m:r>
                        <m:sSub>
                          <m:sSubPr>
                            <m:ctrlPr>
                              <a:rPr kumimoji="1" lang="en-US" altLang="ja-JP" b="0" i="1" dirty="0" smtClean="0">
                                <a:solidFill>
                                  <a:srgbClr val="FF0000"/>
                                </a:solidFill>
                                <a:latin typeface="Cambria Math" panose="02040503050406030204" pitchFamily="18" charset="0"/>
                              </a:rPr>
                            </m:ctrlPr>
                          </m:sSubPr>
                          <m:e>
                            <m:r>
                              <a:rPr kumimoji="1" lang="en-US" altLang="ja-JP" b="0" i="1" dirty="0" smtClean="0">
                                <a:solidFill>
                                  <a:srgbClr val="FF0000"/>
                                </a:solidFill>
                                <a:latin typeface="Cambria Math" panose="02040503050406030204" pitchFamily="18" charset="0"/>
                              </a:rPr>
                              <m:t>𝑛</m:t>
                            </m:r>
                          </m:e>
                          <m:sub>
                            <m:r>
                              <a:rPr kumimoji="1" lang="en-US" altLang="ja-JP" b="0" i="1" dirty="0" smtClean="0">
                                <a:solidFill>
                                  <a:srgbClr val="FF0000"/>
                                </a:solidFill>
                                <a:latin typeface="Cambria Math" panose="02040503050406030204" pitchFamily="18" charset="0"/>
                              </a:rPr>
                              <m:t>𝑖</m:t>
                            </m:r>
                          </m:sub>
                        </m:sSub>
                        <m:r>
                          <a:rPr kumimoji="1" lang="en-US" altLang="ja-JP" b="0" i="1" dirty="0" smtClean="0">
                            <a:latin typeface="Cambria Math" panose="02040503050406030204" pitchFamily="18" charset="0"/>
                          </a:rPr>
                          <m:t>𝑑𝑠</m:t>
                        </m:r>
                      </m:e>
                    </m:nary>
                    <m:r>
                      <a:rPr kumimoji="1" lang="en-US" altLang="ja-JP" b="0" i="1" dirty="0" smtClean="0">
                        <a:latin typeface="Cambria Math" panose="02040503050406030204" pitchFamily="18" charset="0"/>
                      </a:rPr>
                      <m:t>−</m:t>
                    </m:r>
                    <m:nary>
                      <m:naryPr>
                        <m:supHide m:val="on"/>
                        <m:ctrlPr>
                          <a:rPr lang="en-US" altLang="ja-JP" i="1">
                            <a:latin typeface="Cambria Math" panose="02040503050406030204" pitchFamily="18" charset="0"/>
                          </a:rPr>
                        </m:ctrlPr>
                      </m:naryPr>
                      <m:sub>
                        <m:r>
                          <a:rPr lang="en-US" altLang="ja-JP" i="1">
                            <a:latin typeface="Cambria Math" panose="02040503050406030204" pitchFamily="18" charset="0"/>
                          </a:rPr>
                          <m:t>𝛺</m:t>
                        </m:r>
                      </m:sub>
                      <m:sup/>
                      <m:e>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𝑓</m:t>
                            </m:r>
                          </m:num>
                          <m:den>
                            <m:r>
                              <a:rPr lang="ja-JP" altLang="en-US"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𝑥</m:t>
                                </m:r>
                              </m:e>
                              <m:sub>
                                <m:r>
                                  <a:rPr lang="en-US" altLang="ja-JP" i="1">
                                    <a:solidFill>
                                      <a:srgbClr val="FF0000"/>
                                    </a:solidFill>
                                    <a:latin typeface="Cambria Math" panose="02040503050406030204" pitchFamily="18" charset="0"/>
                                  </a:rPr>
                                  <m:t>𝑖</m:t>
                                </m:r>
                              </m:sub>
                            </m:sSub>
                          </m:den>
                        </m:f>
                        <m:r>
                          <a:rPr lang="en-US" altLang="ja-JP" b="0" i="1" smtClean="0">
                            <a:latin typeface="Cambria Math" panose="02040503050406030204" pitchFamily="18" charset="0"/>
                          </a:rPr>
                          <m:t>𝑔</m:t>
                        </m:r>
                        <m:r>
                          <a:rPr lang="en-US" altLang="ja-JP" i="1">
                            <a:latin typeface="Cambria Math" panose="02040503050406030204" pitchFamily="18" charset="0"/>
                          </a:rPr>
                          <m:t>𝑑</m:t>
                        </m:r>
                        <m:r>
                          <a:rPr lang="en-US" altLang="ja-JP" b="1" i="1">
                            <a:latin typeface="Cambria Math" panose="02040503050406030204" pitchFamily="18" charset="0"/>
                          </a:rPr>
                          <m:t>𝒙</m:t>
                        </m:r>
                      </m:e>
                    </m:nary>
                  </m:oMath>
                </a14:m>
                <a:r>
                  <a:rPr kumimoji="1" lang="ja-JP" altLang="en-US" dirty="0"/>
                  <a:t>  </a:t>
                </a:r>
                <a14:m>
                  <m:oMath xmlns:m="http://schemas.openxmlformats.org/officeDocument/2006/math">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=1~3)</m:t>
                    </m:r>
                  </m:oMath>
                </a14:m>
                <a:endParaRPr kumimoji="1" lang="en-US" altLang="ja-JP" dirty="0"/>
              </a:p>
              <a:p>
                <a:endParaRPr lang="en-US" altLang="ja-JP" b="0" i="1" dirty="0">
                  <a:latin typeface="Cambria Math" panose="02040503050406030204" pitchFamily="18" charset="0"/>
                </a:endParaRPr>
              </a:p>
              <a:p>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𝑔</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3</m:t>
                                </m:r>
                              </m:sub>
                            </m:sSub>
                          </m:e>
                        </m:d>
                      </m:e>
                      <m:sup>
                        <m:r>
                          <a:rPr lang="en-US" altLang="ja-JP" b="0" i="1" smtClean="0">
                            <a:latin typeface="Cambria Math" panose="02040503050406030204" pitchFamily="18" charset="0"/>
                          </a:rPr>
                          <m:t>𝑇</m:t>
                        </m:r>
                      </m:sup>
                    </m:sSup>
                  </m:oMath>
                </a14:m>
                <a:r>
                  <a:rPr lang="ja-JP" altLang="en-US" dirty="0"/>
                  <a:t>とし書き換えると</a:t>
                </a:r>
                <a:endParaRPr lang="en-US" altLang="ja-JP" dirty="0"/>
              </a:p>
              <a:p>
                <a:pPr marL="0" indent="0">
                  <a:buNone/>
                </a:pPr>
                <a14:m>
                  <m:oMath xmlns:m="http://schemas.openxmlformats.org/officeDocument/2006/math">
                    <m:nary>
                      <m:naryPr>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𝛺</m:t>
                        </m:r>
                      </m:sub>
                      <m:sup/>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solidFill>
                              <a:srgbClr val="FF0000"/>
                            </a:solidFill>
                            <a:latin typeface="Cambria Math" panose="02040503050406030204" pitchFamily="18" charset="0"/>
                          </a:rPr>
                          <m:t>𝑑𝑖𝑣</m:t>
                        </m:r>
                        <m:r>
                          <a:rPr kumimoji="1" lang="en-US" altLang="ja-JP" b="1" i="1" smtClean="0">
                            <a:solidFill>
                              <a:srgbClr val="FF0000"/>
                            </a:solidFill>
                            <a:latin typeface="Cambria Math" panose="02040503050406030204" pitchFamily="18" charset="0"/>
                          </a:rPr>
                          <m:t> </m:t>
                        </m:r>
                        <m:r>
                          <a:rPr kumimoji="1" lang="en-US" altLang="ja-JP" b="1" i="1" smtClean="0">
                            <a:solidFill>
                              <a:srgbClr val="FF0000"/>
                            </a:solidFill>
                            <a:latin typeface="Cambria Math" panose="02040503050406030204" pitchFamily="18" charset="0"/>
                          </a:rPr>
                          <m:t>𝒈</m:t>
                        </m:r>
                        <m:r>
                          <a:rPr kumimoji="1" lang="en-US" altLang="ja-JP" b="0" i="1" smtClean="0">
                            <a:latin typeface="Cambria Math" panose="02040503050406030204" pitchFamily="18" charset="0"/>
                          </a:rPr>
                          <m:t>𝑑𝑥</m:t>
                        </m:r>
                      </m:e>
                    </m:nary>
                    <m:r>
                      <a:rPr kumimoji="1" lang="en-US" altLang="ja-JP" b="0" i="1" smtClean="0">
                        <a:latin typeface="Cambria Math" panose="02040503050406030204" pitchFamily="18" charset="0"/>
                      </a:rPr>
                      <m:t>=</m:t>
                    </m:r>
                    <m:nary>
                      <m:naryPr>
                        <m:supHide m:val="on"/>
                        <m:ctrlPr>
                          <a:rPr kumimoji="1" lang="en-US" altLang="ja-JP" b="0" i="1" smtClean="0">
                            <a:latin typeface="Cambria Math" panose="02040503050406030204" pitchFamily="18" charset="0"/>
                          </a:rPr>
                        </m:ctrlPr>
                      </m:naryPr>
                      <m:sub>
                        <m:r>
                          <a:rPr kumimoji="1" lang="ja-JP" altLang="en-US" i="1" dirty="0" smtClean="0">
                            <a:latin typeface="Cambria Math" panose="02040503050406030204" pitchFamily="18" charset="0"/>
                          </a:rPr>
                          <m:t>𝛤</m:t>
                        </m:r>
                      </m:sub>
                      <m:sup/>
                      <m:e>
                        <m:r>
                          <a:rPr kumimoji="1" lang="en-US" altLang="ja-JP" b="0" i="1" dirty="0" smtClean="0">
                            <a:latin typeface="Cambria Math" panose="02040503050406030204" pitchFamily="18" charset="0"/>
                          </a:rPr>
                          <m:t>𝑓</m:t>
                        </m:r>
                        <m:r>
                          <a:rPr kumimoji="1" lang="en-US" altLang="ja-JP" b="1" i="1" dirty="0" smtClean="0">
                            <a:solidFill>
                              <a:srgbClr val="FF0000"/>
                            </a:solidFill>
                            <a:latin typeface="Cambria Math" panose="02040503050406030204" pitchFamily="18" charset="0"/>
                          </a:rPr>
                          <m:t>𝒈</m:t>
                        </m:r>
                        <m:r>
                          <a:rPr kumimoji="1" lang="en-US" altLang="ja-JP" b="1" i="1" dirty="0" smtClean="0">
                            <a:solidFill>
                              <a:srgbClr val="FF0000"/>
                            </a:solidFill>
                            <a:latin typeface="Cambria Math" panose="02040503050406030204" pitchFamily="18" charset="0"/>
                            <a:ea typeface="Cambria Math" panose="02040503050406030204" pitchFamily="18" charset="0"/>
                          </a:rPr>
                          <m:t>∙</m:t>
                        </m:r>
                        <m:r>
                          <a:rPr kumimoji="1" lang="en-US" altLang="ja-JP" b="1" i="1" dirty="0" smtClean="0">
                            <a:solidFill>
                              <a:srgbClr val="FF0000"/>
                            </a:solidFill>
                            <a:latin typeface="Cambria Math" panose="02040503050406030204" pitchFamily="18" charset="0"/>
                          </a:rPr>
                          <m:t>𝒏</m:t>
                        </m:r>
                        <m:r>
                          <a:rPr kumimoji="1" lang="en-US" altLang="ja-JP" b="0" i="1" dirty="0" smtClean="0">
                            <a:latin typeface="Cambria Math" panose="02040503050406030204" pitchFamily="18" charset="0"/>
                          </a:rPr>
                          <m:t>𝑑𝑠</m:t>
                        </m:r>
                      </m:e>
                    </m:nary>
                    <m:r>
                      <a:rPr kumimoji="1" lang="en-US" altLang="ja-JP" b="0" i="1" dirty="0" smtClean="0">
                        <a:latin typeface="Cambria Math" panose="02040503050406030204" pitchFamily="18" charset="0"/>
                      </a:rPr>
                      <m:t>−</m:t>
                    </m:r>
                    <m:nary>
                      <m:naryPr>
                        <m:supHide m:val="on"/>
                        <m:ctrlPr>
                          <a:rPr lang="en-US" altLang="ja-JP" i="1">
                            <a:latin typeface="Cambria Math" panose="02040503050406030204" pitchFamily="18" charset="0"/>
                          </a:rPr>
                        </m:ctrlPr>
                      </m:naryPr>
                      <m:sub>
                        <m:r>
                          <a:rPr lang="en-US" altLang="ja-JP" i="1">
                            <a:latin typeface="Cambria Math" panose="02040503050406030204" pitchFamily="18" charset="0"/>
                          </a:rPr>
                          <m:t>𝛺</m:t>
                        </m:r>
                      </m:sub>
                      <m:sup/>
                      <m:e>
                        <m:r>
                          <a:rPr lang="en-US" altLang="ja-JP" b="0" i="1" smtClean="0">
                            <a:solidFill>
                              <a:srgbClr val="FF0000"/>
                            </a:solidFill>
                            <a:latin typeface="Cambria Math" panose="02040503050406030204" pitchFamily="18" charset="0"/>
                          </a:rPr>
                          <m:t>𝑔𝑟𝑎𝑑</m:t>
                        </m:r>
                        <m:r>
                          <a:rPr lang="en-US" altLang="ja-JP" b="0" i="1" smtClean="0">
                            <a:solidFill>
                              <a:srgbClr val="FF0000"/>
                            </a:solidFill>
                            <a:latin typeface="Cambria Math" panose="02040503050406030204" pitchFamily="18" charset="0"/>
                          </a:rPr>
                          <m:t> </m:t>
                        </m:r>
                        <m:r>
                          <a:rPr lang="en-US" altLang="ja-JP" b="0" i="1" smtClean="0">
                            <a:solidFill>
                              <a:srgbClr val="FF0000"/>
                            </a:solidFill>
                            <a:latin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𝒈</m:t>
                        </m:r>
                        <m:r>
                          <a:rPr lang="en-US" altLang="ja-JP" i="1">
                            <a:latin typeface="Cambria Math" panose="02040503050406030204" pitchFamily="18" charset="0"/>
                          </a:rPr>
                          <m:t>𝑑</m:t>
                        </m:r>
                        <m:r>
                          <a:rPr lang="en-US" altLang="ja-JP" b="1" i="1">
                            <a:latin typeface="Cambria Math" panose="02040503050406030204" pitchFamily="18" charset="0"/>
                          </a:rPr>
                          <m:t>𝒙</m:t>
                        </m:r>
                      </m:e>
                    </m:nary>
                  </m:oMath>
                </a14:m>
                <a:r>
                  <a:rPr kumimoji="1" lang="en-US" altLang="ja-JP" dirty="0"/>
                  <a:t> </a:t>
                </a:r>
              </a:p>
              <a:p>
                <a:endParaRPr kumimoji="1" lang="en-US" altLang="ja-JP" dirty="0"/>
              </a:p>
              <a:p>
                <a:r>
                  <a:rPr kumimoji="1" lang="ja-JP" altLang="en-US" dirty="0"/>
                  <a:t>上式に</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𝑥𝑦</m:t>
                        </m:r>
                      </m:sup>
                    </m:sSup>
                    <m:r>
                      <a:rPr kumimoji="1" lang="en-US" altLang="ja-JP" b="0" i="1" smtClean="0">
                        <a:latin typeface="Cambria Math" panose="02040503050406030204" pitchFamily="18" charset="0"/>
                      </a:rPr>
                      <m:t> ,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oMath>
                </a14:m>
                <a:r>
                  <a:rPr kumimoji="1" lang="en-US" altLang="ja-JP" dirty="0"/>
                  <a:t> </a:t>
                </a:r>
                <a:r>
                  <a:rPr kumimoji="1" lang="ja-JP" altLang="en-US" dirty="0"/>
                  <a:t>とおくと</a:t>
                </a:r>
                <a:endParaRPr kumimoji="1" lang="en-US" altLang="ja-JP" dirty="0"/>
              </a:p>
              <a:p>
                <a:pPr marL="0" indent="0">
                  <a:buNone/>
                </a:pPr>
                <a14:m>
                  <m:oMath xmlns:m="http://schemas.openxmlformats.org/officeDocument/2006/math">
                    <m:nary>
                      <m:naryPr>
                        <m:supHide m:val="on"/>
                        <m:ctrlPr>
                          <a:rPr kumimoji="1" lang="en-US" altLang="ja-JP" sz="1800" b="0" i="1" smtClean="0">
                            <a:latin typeface="Cambria Math" panose="02040503050406030204" pitchFamily="18" charset="0"/>
                          </a:rPr>
                        </m:ctrlPr>
                      </m:naryPr>
                      <m:sub>
                        <m:r>
                          <a:rPr kumimoji="1" lang="en-US" altLang="ja-JP" sz="1800" b="0" i="1" smtClean="0">
                            <a:latin typeface="Cambria Math" panose="02040503050406030204" pitchFamily="18" charset="0"/>
                          </a:rPr>
                          <m:t>𝛺</m:t>
                        </m:r>
                      </m:sub>
                      <m:sup/>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𝑒</m:t>
                            </m:r>
                          </m:e>
                          <m:sup>
                            <m:r>
                              <a:rPr lang="en-US" altLang="ja-JP" sz="1800" i="1">
                                <a:latin typeface="Cambria Math" panose="02040503050406030204" pitchFamily="18" charset="0"/>
                              </a:rPr>
                              <m:t>𝑥𝑦</m:t>
                            </m:r>
                          </m:sup>
                        </m:sSup>
                        <m:r>
                          <a:rPr kumimoji="1" lang="en-US" altLang="ja-JP" sz="1800" b="0" i="1" smtClean="0">
                            <a:latin typeface="Cambria Math" panose="02040503050406030204" pitchFamily="18" charset="0"/>
                          </a:rPr>
                          <m:t>𝑑𝑖𝑣</m:t>
                        </m:r>
                        <m:r>
                          <a:rPr kumimoji="1" lang="en-US" altLang="ja-JP" sz="1800" b="1" i="1" smtClean="0">
                            <a:latin typeface="Cambria Math" panose="02040503050406030204" pitchFamily="18" charset="0"/>
                          </a:rPr>
                          <m:t> </m:t>
                        </m:r>
                        <m:r>
                          <a:rPr kumimoji="1" lang="en-US" altLang="ja-JP" sz="1800" b="1" i="1" smtClean="0">
                            <a:latin typeface="Cambria Math" panose="02040503050406030204" pitchFamily="18" charset="0"/>
                          </a:rPr>
                          <m:t>𝒖</m:t>
                        </m:r>
                        <m:r>
                          <a:rPr kumimoji="1" lang="en-US" altLang="ja-JP" sz="1800" b="0" i="1" smtClean="0">
                            <a:latin typeface="Cambria Math" panose="02040503050406030204" pitchFamily="18" charset="0"/>
                          </a:rPr>
                          <m:t>𝑑𝑥</m:t>
                        </m:r>
                      </m:e>
                    </m:nary>
                    <m:r>
                      <a:rPr kumimoji="1" lang="en-US" altLang="ja-JP" sz="1800" b="0" i="1" smtClean="0">
                        <a:latin typeface="Cambria Math" panose="02040503050406030204" pitchFamily="18" charset="0"/>
                      </a:rPr>
                      <m:t>=</m:t>
                    </m:r>
                    <m:nary>
                      <m:naryPr>
                        <m:supHide m:val="on"/>
                        <m:ctrlPr>
                          <a:rPr kumimoji="1" lang="en-US" altLang="ja-JP" sz="1800" b="0" i="1" smtClean="0">
                            <a:latin typeface="Cambria Math" panose="02040503050406030204" pitchFamily="18" charset="0"/>
                          </a:rPr>
                        </m:ctrlPr>
                      </m:naryPr>
                      <m:sub>
                        <m:r>
                          <a:rPr kumimoji="1" lang="ja-JP" altLang="en-US" sz="1800" i="1" dirty="0" smtClean="0">
                            <a:latin typeface="Cambria Math" panose="02040503050406030204" pitchFamily="18" charset="0"/>
                          </a:rPr>
                          <m:t>𝛤</m:t>
                        </m:r>
                      </m:sub>
                      <m:sup/>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𝑒</m:t>
                            </m:r>
                          </m:e>
                          <m:sup>
                            <m:r>
                              <a:rPr lang="en-US" altLang="ja-JP" sz="1800" i="1">
                                <a:latin typeface="Cambria Math" panose="02040503050406030204" pitchFamily="18" charset="0"/>
                              </a:rPr>
                              <m:t>𝑥𝑦</m:t>
                            </m:r>
                          </m:sup>
                        </m:sSup>
                        <m:r>
                          <a:rPr lang="en-US" altLang="ja-JP" sz="1800" b="1" i="1" smtClean="0">
                            <a:latin typeface="Cambria Math" panose="02040503050406030204" pitchFamily="18" charset="0"/>
                          </a:rPr>
                          <m:t>𝒖</m:t>
                        </m:r>
                        <m:r>
                          <a:rPr kumimoji="1" lang="en-US" altLang="ja-JP" sz="1800" b="1" i="1" dirty="0" smtClean="0">
                            <a:latin typeface="Cambria Math" panose="02040503050406030204" pitchFamily="18" charset="0"/>
                            <a:ea typeface="Cambria Math" panose="02040503050406030204" pitchFamily="18" charset="0"/>
                          </a:rPr>
                          <m:t>∙</m:t>
                        </m:r>
                        <m:r>
                          <a:rPr kumimoji="1" lang="en-US" altLang="ja-JP" sz="1800" b="1" i="1" dirty="0" smtClean="0">
                            <a:latin typeface="Cambria Math" panose="02040503050406030204" pitchFamily="18" charset="0"/>
                          </a:rPr>
                          <m:t>𝒏</m:t>
                        </m:r>
                        <m:r>
                          <a:rPr kumimoji="1" lang="en-US" altLang="ja-JP" sz="1800" b="0" i="1" dirty="0" smtClean="0">
                            <a:latin typeface="Cambria Math" panose="02040503050406030204" pitchFamily="18" charset="0"/>
                          </a:rPr>
                          <m:t>𝑑𝑠</m:t>
                        </m:r>
                      </m:e>
                    </m:nary>
                    <m:r>
                      <a:rPr kumimoji="1" lang="en-US" altLang="ja-JP" sz="1800" b="0" i="1" dirty="0" smtClean="0">
                        <a:latin typeface="Cambria Math" panose="02040503050406030204" pitchFamily="18" charset="0"/>
                      </a:rPr>
                      <m:t>−</m:t>
                    </m:r>
                    <m:nary>
                      <m:naryPr>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𝛺</m:t>
                        </m:r>
                      </m:sub>
                      <m:sup/>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𝑒</m:t>
                            </m:r>
                          </m:e>
                          <m:sup>
                            <m:r>
                              <a:rPr lang="en-US" altLang="ja-JP" sz="1800" i="1">
                                <a:latin typeface="Cambria Math" panose="02040503050406030204" pitchFamily="18" charset="0"/>
                              </a:rPr>
                              <m:t>𝑥𝑦</m:t>
                            </m:r>
                          </m:sup>
                        </m:sSup>
                        <m:d>
                          <m:dPr>
                            <m:ctrlPr>
                              <a:rPr lang="en-US" altLang="ja-JP" sz="1800" b="0" i="1" smtClean="0">
                                <a:latin typeface="Cambria Math" panose="02040503050406030204" pitchFamily="18" charset="0"/>
                              </a:rPr>
                            </m:ctrlPr>
                          </m:dPr>
                          <m:e>
                            <m:m>
                              <m:mPr>
                                <m:plcHide m:val="on"/>
                                <m:mcs>
                                  <m:mc>
                                    <m:mcPr>
                                      <m:count m:val="1"/>
                                      <m:mcJc m:val="center"/>
                                    </m:mcPr>
                                  </m:mc>
                                </m:mcs>
                                <m:ctrlPr>
                                  <a:rPr lang="en-US" altLang="ja-JP" sz="1800" b="0" i="1" smtClean="0">
                                    <a:latin typeface="Cambria Math" panose="02040503050406030204" pitchFamily="18" charset="0"/>
                                  </a:rPr>
                                </m:ctrlPr>
                              </m:mPr>
                              <m:mr>
                                <m:e>
                                  <m:r>
                                    <a:rPr lang="en-US" altLang="ja-JP" sz="1800" b="0" i="1" smtClean="0">
                                      <a:latin typeface="Cambria Math" panose="02040503050406030204" pitchFamily="18" charset="0"/>
                                    </a:rPr>
                                    <m:t>𝑦</m:t>
                                  </m:r>
                                </m:e>
                              </m:mr>
                              <m:mr>
                                <m:e>
                                  <m:r>
                                    <a:rPr lang="en-US" altLang="ja-JP" sz="1800" b="0" i="1" smtClean="0">
                                      <a:latin typeface="Cambria Math" panose="02040503050406030204" pitchFamily="18" charset="0"/>
                                    </a:rPr>
                                    <m:t>𝑥</m:t>
                                  </m:r>
                                </m:e>
                              </m:mr>
                            </m:m>
                          </m:e>
                        </m:d>
                        <m:r>
                          <a:rPr lang="en-US" altLang="ja-JP" sz="1800" b="0" i="1" smtClean="0">
                            <a:latin typeface="Cambria Math" panose="02040503050406030204" pitchFamily="18" charset="0"/>
                            <a:ea typeface="Cambria Math" panose="02040503050406030204" pitchFamily="18" charset="0"/>
                          </a:rPr>
                          <m:t>∙</m:t>
                        </m:r>
                        <m:r>
                          <a:rPr lang="en-US" altLang="ja-JP" sz="1800" b="1" i="1" smtClean="0">
                            <a:latin typeface="Cambria Math" panose="02040503050406030204" pitchFamily="18" charset="0"/>
                            <a:ea typeface="Cambria Math" panose="02040503050406030204" pitchFamily="18" charset="0"/>
                          </a:rPr>
                          <m:t>𝒖</m:t>
                        </m:r>
                        <m:r>
                          <a:rPr lang="en-US" altLang="ja-JP" sz="1800" i="1">
                            <a:latin typeface="Cambria Math" panose="02040503050406030204" pitchFamily="18" charset="0"/>
                          </a:rPr>
                          <m:t>𝑑</m:t>
                        </m:r>
                        <m:r>
                          <a:rPr lang="en-US" altLang="ja-JP" sz="1800" b="1" i="1">
                            <a:latin typeface="Cambria Math" panose="02040503050406030204" pitchFamily="18" charset="0"/>
                          </a:rPr>
                          <m:t>𝒙</m:t>
                        </m:r>
                      </m:e>
                    </m:nary>
                  </m:oMath>
                </a14:m>
                <a:r>
                  <a:rPr kumimoji="1" lang="en-US" altLang="ja-JP" sz="1800" dirty="0"/>
                  <a:t> </a:t>
                </a:r>
              </a:p>
              <a:p>
                <a:pPr marL="0" indent="0">
                  <a:buNone/>
                </a:pPr>
                <a:endParaRPr kumimoji="1" lang="en-US" altLang="ja-JP" sz="1800" dirty="0"/>
              </a:p>
              <a:p>
                <a:r>
                  <a:rPr lang="ja-JP" altLang="en-US" sz="1800" dirty="0"/>
                  <a:t>仮想仕事の原理式</a:t>
                </a:r>
                <a:endParaRPr lang="en-US" altLang="ja-JP" sz="1800" dirty="0"/>
              </a:p>
              <a:p>
                <a:pPr lvl="1"/>
                <a:r>
                  <a:rPr lang="ja-JP" altLang="en-US" sz="1600" dirty="0"/>
                  <a:t>この式の導出にガウスグリーンの公式が使われてる</a:t>
                </a:r>
                <a:endParaRPr lang="en-US" altLang="ja-JP" sz="1600" dirty="0"/>
              </a:p>
              <a:p>
                <a:pPr marL="0" indent="0">
                  <a:buNone/>
                </a:pPr>
                <a14:m>
                  <m:oMath xmlns:m="http://schemas.openxmlformats.org/officeDocument/2006/math">
                    <m:nary>
                      <m:naryPr>
                        <m:limLoc m:val="subSup"/>
                        <m:grow m:val="on"/>
                        <m:supHide m:val="on"/>
                        <m:ctrlPr>
                          <a:rPr lang="ja-JP" altLang="en-US" sz="1800" i="1" dirty="0">
                            <a:latin typeface="Cambria Math" panose="02040503050406030204" pitchFamily="18" charset="0"/>
                          </a:rPr>
                        </m:ctrlPr>
                      </m:naryPr>
                      <m:sub>
                        <m:r>
                          <m:rPr>
                            <m:sty m:val="p"/>
                          </m:rPr>
                          <a:rPr lang="en-US" altLang="ja-JP" sz="1800" i="1" dirty="0">
                            <a:latin typeface="Cambria Math" panose="02040503050406030204" pitchFamily="18" charset="0"/>
                          </a:rPr>
                          <m:t>Γ</m:t>
                        </m:r>
                      </m:sub>
                      <m:sup/>
                      <m:e>
                        <m:sSup>
                          <m:sSupPr>
                            <m:ctrlPr>
                              <a:rPr lang="ja-JP" altLang="en-US" sz="1800" i="1" dirty="0">
                                <a:latin typeface="Cambria Math" panose="02040503050406030204" pitchFamily="18" charset="0"/>
                              </a:rPr>
                            </m:ctrlPr>
                          </m:sSupPr>
                          <m:e>
                            <m:d>
                              <m:dPr>
                                <m:begChr m:val="{"/>
                                <m:endChr m:val="}"/>
                                <m:ctrlPr>
                                  <a:rPr lang="ja-JP" altLang="en-US" sz="1800" i="1" dirty="0">
                                    <a:latin typeface="Cambria Math" panose="02040503050406030204" pitchFamily="18" charset="0"/>
                                  </a:rPr>
                                </m:ctrlPr>
                              </m:dPr>
                              <m:e>
                                <m:r>
                                  <a:rPr lang="ja-JP" altLang="en-US" sz="1800" i="1">
                                    <a:latin typeface="Cambria Math" panose="02040503050406030204" pitchFamily="18" charset="0"/>
                                  </a:rPr>
                                  <m:t>𝛿</m:t>
                                </m:r>
                                <m:r>
                                  <m:rPr>
                                    <m:sty m:val="p"/>
                                  </m:rPr>
                                  <a:rPr lang="en-US" altLang="ja-JP" sz="1800" i="1">
                                    <a:latin typeface="Cambria Math" panose="02040503050406030204" pitchFamily="18" charset="0"/>
                                  </a:rPr>
                                  <m:t>ε</m:t>
                                </m:r>
                              </m:e>
                            </m:d>
                          </m:e>
                          <m:sup>
                            <m:r>
                              <a:rPr lang="ja-JP" altLang="en-US" sz="1800" i="1" dirty="0">
                                <a:latin typeface="Cambria Math" panose="02040503050406030204" pitchFamily="18" charset="0"/>
                              </a:rPr>
                              <m:t>𝑇</m:t>
                            </m:r>
                          </m:sup>
                        </m:sSup>
                        <m:d>
                          <m:dPr>
                            <m:begChr m:val="{"/>
                            <m:endChr m:val="}"/>
                            <m:ctrlPr>
                              <a:rPr lang="ja-JP" altLang="en-US" sz="1800" i="1" dirty="0">
                                <a:latin typeface="Cambria Math" panose="02040503050406030204" pitchFamily="18" charset="0"/>
                              </a:rPr>
                            </m:ctrlPr>
                          </m:dPr>
                          <m:e>
                            <m:r>
                              <m:rPr>
                                <m:sty m:val="p"/>
                              </m:rPr>
                              <a:rPr lang="en-US" altLang="ja-JP" sz="1800" i="1" dirty="0">
                                <a:latin typeface="Cambria Math" panose="02040503050406030204" pitchFamily="18" charset="0"/>
                              </a:rPr>
                              <m:t>σ</m:t>
                            </m:r>
                          </m:e>
                        </m:d>
                        <m:r>
                          <a:rPr lang="en-US" altLang="ja-JP" sz="1800" i="1" dirty="0">
                            <a:latin typeface="Cambria Math" panose="02040503050406030204" pitchFamily="18" charset="0"/>
                          </a:rPr>
                          <m:t>ⅆ</m:t>
                        </m:r>
                        <m:r>
                          <a:rPr lang="en-US" altLang="ja-JP" sz="1800" i="1" dirty="0">
                            <a:latin typeface="Cambria Math" panose="02040503050406030204" pitchFamily="18" charset="0"/>
                          </a:rPr>
                          <m:t>𝑉</m:t>
                        </m:r>
                      </m:e>
                    </m:nary>
                    <m:r>
                      <a:rPr lang="en-US" altLang="ja-JP" sz="1800" i="1" dirty="0">
                        <a:latin typeface="Cambria Math" panose="02040503050406030204" pitchFamily="18" charset="0"/>
                      </a:rPr>
                      <m:t>=</m:t>
                    </m:r>
                    <m:nary>
                      <m:naryPr>
                        <m:limLoc m:val="subSup"/>
                        <m:grow m:val="on"/>
                        <m:supHide m:val="on"/>
                        <m:ctrlPr>
                          <a:rPr lang="ja-JP" altLang="en-US" sz="1800" i="1" dirty="0">
                            <a:latin typeface="Cambria Math" panose="02040503050406030204" pitchFamily="18" charset="0"/>
                          </a:rPr>
                        </m:ctrlPr>
                      </m:naryPr>
                      <m:sub>
                        <m:r>
                          <a:rPr lang="ja-JP" altLang="en-US" sz="1800" i="1" dirty="0">
                            <a:latin typeface="Cambria Math" panose="02040503050406030204" pitchFamily="18" charset="0"/>
                          </a:rPr>
                          <m:t>𝑠</m:t>
                        </m:r>
                      </m:sub>
                      <m:sup/>
                      <m:e>
                        <m:sSup>
                          <m:sSupPr>
                            <m:ctrlPr>
                              <a:rPr lang="ja-JP" altLang="en-US" sz="1800" i="1" dirty="0">
                                <a:latin typeface="Cambria Math" panose="02040503050406030204" pitchFamily="18" charset="0"/>
                              </a:rPr>
                            </m:ctrlPr>
                          </m:sSupPr>
                          <m:e>
                            <m:d>
                              <m:dPr>
                                <m:begChr m:val="{"/>
                                <m:endChr m:val="}"/>
                                <m:ctrlPr>
                                  <a:rPr lang="ja-JP" altLang="en-US" sz="1800" i="1" dirty="0">
                                    <a:latin typeface="Cambria Math" panose="02040503050406030204" pitchFamily="18" charset="0"/>
                                  </a:rPr>
                                </m:ctrlPr>
                              </m:dPr>
                              <m:e>
                                <m:r>
                                  <a:rPr lang="ja-JP" altLang="en-US" sz="1800" i="1">
                                    <a:latin typeface="Cambria Math" panose="02040503050406030204" pitchFamily="18" charset="0"/>
                                  </a:rPr>
                                  <m:t>𝛿</m:t>
                                </m:r>
                                <m:r>
                                  <a:rPr lang="ja-JP" altLang="en-US" sz="1800" i="1">
                                    <a:latin typeface="Cambria Math" panose="02040503050406030204" pitchFamily="18" charset="0"/>
                                  </a:rPr>
                                  <m:t>𝑢</m:t>
                                </m:r>
                              </m:e>
                            </m:d>
                          </m:e>
                          <m:sup>
                            <m:r>
                              <a:rPr lang="ja-JP" altLang="en-US" sz="1800" i="1" dirty="0">
                                <a:latin typeface="Cambria Math" panose="02040503050406030204" pitchFamily="18" charset="0"/>
                              </a:rPr>
                              <m:t>𝑇</m:t>
                            </m:r>
                          </m:sup>
                        </m:sSup>
                        <m:d>
                          <m:dPr>
                            <m:begChr m:val="{"/>
                            <m:endChr m:val="}"/>
                            <m:ctrlPr>
                              <a:rPr lang="ja-JP" altLang="en-US" sz="1800" i="1" dirty="0">
                                <a:latin typeface="Cambria Math" panose="02040503050406030204" pitchFamily="18" charset="0"/>
                              </a:rPr>
                            </m:ctrlPr>
                          </m:dPr>
                          <m:e>
                            <m:r>
                              <a:rPr lang="ja-JP" altLang="en-US" sz="1800" i="1" dirty="0">
                                <a:latin typeface="Cambria Math" panose="02040503050406030204" pitchFamily="18" charset="0"/>
                              </a:rPr>
                              <m:t>𝑡</m:t>
                            </m:r>
                          </m:e>
                        </m:d>
                        <m:r>
                          <a:rPr lang="ja-JP" altLang="en-US" sz="1800" i="1" dirty="0">
                            <a:latin typeface="Cambria Math" panose="02040503050406030204" pitchFamily="18" charset="0"/>
                          </a:rPr>
                          <m:t>ⅆ</m:t>
                        </m:r>
                        <m:r>
                          <a:rPr lang="ja-JP" altLang="en-US" sz="1800" i="1" dirty="0">
                            <a:latin typeface="Cambria Math" panose="02040503050406030204" pitchFamily="18" charset="0"/>
                          </a:rPr>
                          <m:t>𝑆</m:t>
                        </m:r>
                      </m:e>
                    </m:nary>
                    <m:r>
                      <a:rPr lang="en-US" altLang="ja-JP" sz="1800" dirty="0">
                        <a:latin typeface="Cambria Math" panose="02040503050406030204" pitchFamily="18" charset="0"/>
                      </a:rPr>
                      <m:t>+</m:t>
                    </m:r>
                    <m:nary>
                      <m:naryPr>
                        <m:limLoc m:val="subSup"/>
                        <m:grow m:val="on"/>
                        <m:supHide m:val="on"/>
                        <m:ctrlPr>
                          <a:rPr lang="ja-JP" altLang="en-US" sz="1800" i="1" dirty="0">
                            <a:latin typeface="Cambria Math" panose="02040503050406030204" pitchFamily="18" charset="0"/>
                          </a:rPr>
                        </m:ctrlPr>
                      </m:naryPr>
                      <m:sub>
                        <m:r>
                          <m:rPr>
                            <m:sty m:val="p"/>
                          </m:rPr>
                          <a:rPr lang="en-US" altLang="ja-JP" sz="1800" i="1" dirty="0">
                            <a:latin typeface="Cambria Math" panose="02040503050406030204" pitchFamily="18" charset="0"/>
                          </a:rPr>
                          <m:t>Γ</m:t>
                        </m:r>
                      </m:sub>
                      <m:sup/>
                      <m:e>
                        <m:sSup>
                          <m:sSupPr>
                            <m:ctrlPr>
                              <a:rPr lang="ja-JP" altLang="en-US" sz="1800" i="1" dirty="0">
                                <a:latin typeface="Cambria Math" panose="02040503050406030204" pitchFamily="18" charset="0"/>
                              </a:rPr>
                            </m:ctrlPr>
                          </m:sSupPr>
                          <m:e>
                            <m:d>
                              <m:dPr>
                                <m:begChr m:val="{"/>
                                <m:endChr m:val="}"/>
                                <m:ctrlPr>
                                  <a:rPr lang="ja-JP" altLang="en-US" sz="1800" i="1" dirty="0">
                                    <a:latin typeface="Cambria Math" panose="02040503050406030204" pitchFamily="18" charset="0"/>
                                  </a:rPr>
                                </m:ctrlPr>
                              </m:dPr>
                              <m:e>
                                <m:r>
                                  <a:rPr lang="ja-JP" altLang="en-US" sz="1800" i="1">
                                    <a:latin typeface="Cambria Math" panose="02040503050406030204" pitchFamily="18" charset="0"/>
                                  </a:rPr>
                                  <m:t>𝛿</m:t>
                                </m:r>
                                <m:r>
                                  <a:rPr lang="ja-JP" altLang="en-US" sz="1800" i="1">
                                    <a:latin typeface="Cambria Math" panose="02040503050406030204" pitchFamily="18" charset="0"/>
                                  </a:rPr>
                                  <m:t>𝑢</m:t>
                                </m:r>
                              </m:e>
                            </m:d>
                          </m:e>
                          <m:sup>
                            <m:r>
                              <a:rPr lang="ja-JP" altLang="en-US" sz="1800" i="1" dirty="0">
                                <a:latin typeface="Cambria Math" panose="02040503050406030204" pitchFamily="18" charset="0"/>
                              </a:rPr>
                              <m:t>𝑇</m:t>
                            </m:r>
                          </m:sup>
                        </m:sSup>
                        <m:d>
                          <m:dPr>
                            <m:begChr m:val="{"/>
                            <m:endChr m:val="}"/>
                            <m:ctrlPr>
                              <a:rPr lang="ja-JP" altLang="en-US" sz="1800" i="1" dirty="0">
                                <a:latin typeface="Cambria Math" panose="02040503050406030204" pitchFamily="18" charset="0"/>
                              </a:rPr>
                            </m:ctrlPr>
                          </m:dPr>
                          <m:e>
                            <m:r>
                              <a:rPr lang="en-US" altLang="ja-JP" sz="1800" i="1" dirty="0">
                                <a:latin typeface="Cambria Math" panose="02040503050406030204" pitchFamily="18" charset="0"/>
                              </a:rPr>
                              <m:t>𝑏</m:t>
                            </m:r>
                          </m:e>
                        </m:d>
                        <m:r>
                          <a:rPr lang="en-US" altLang="ja-JP" sz="1800" i="1" dirty="0">
                            <a:latin typeface="Cambria Math" panose="02040503050406030204" pitchFamily="18" charset="0"/>
                          </a:rPr>
                          <m:t>ⅆ</m:t>
                        </m:r>
                        <m:r>
                          <a:rPr lang="en-US" altLang="ja-JP" sz="1800" i="1" dirty="0">
                            <a:latin typeface="Cambria Math" panose="02040503050406030204" pitchFamily="18" charset="0"/>
                          </a:rPr>
                          <m:t>𝑉</m:t>
                        </m:r>
                      </m:e>
                    </m:nary>
                  </m:oMath>
                </a14:m>
                <a:r>
                  <a:rPr kumimoji="1" lang="en-US" altLang="ja-JP" sz="1800" dirty="0"/>
                  <a:t> </a:t>
                </a:r>
              </a:p>
              <a:p>
                <a:pPr marL="0" indent="0">
                  <a:buNone/>
                </a:pPr>
                <a:endParaRPr kumimoji="1" lang="en-US" altLang="ja-JP" dirty="0"/>
              </a:p>
              <a:p>
                <a:pPr marL="0" indent="0">
                  <a:buNone/>
                </a:pPr>
                <a:endParaRPr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230F29D0-36FF-4C75-8191-736D7AB83F48}"/>
                  </a:ext>
                </a:extLst>
              </p:cNvPr>
              <p:cNvSpPr>
                <a:spLocks noGrp="1" noRot="1" noChangeAspect="1" noMove="1" noResize="1" noEditPoints="1" noAdjustHandles="1" noChangeArrowheads="1" noChangeShapeType="1" noTextEdit="1"/>
              </p:cNvSpPr>
              <p:nvPr>
                <p:ph idx="13"/>
              </p:nvPr>
            </p:nvSpPr>
            <p:spPr>
              <a:blipFill>
                <a:blip r:embed="rId3"/>
                <a:stretch>
                  <a:fillRect l="-8780" t="-568" b="-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8245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612E8-E177-48EA-9223-48EDB9E85FAA}"/>
              </a:ext>
            </a:extLst>
          </p:cNvPr>
          <p:cNvSpPr>
            <a:spLocks noGrp="1"/>
          </p:cNvSpPr>
          <p:nvPr>
            <p:ph type="title"/>
          </p:nvPr>
        </p:nvSpPr>
        <p:spPr/>
        <p:txBody>
          <a:bodyPr/>
          <a:lstStyle/>
          <a:p>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97C295B-617A-420C-BF6E-C77CB00458FB}"/>
                  </a:ext>
                </a:extLst>
              </p:cNvPr>
              <p:cNvSpPr>
                <a:spLocks noGrp="1"/>
              </p:cNvSpPr>
              <p:nvPr>
                <p:ph idx="1"/>
              </p:nvPr>
            </p:nvSpPr>
            <p:spPr/>
            <p:txBody>
              <a:bodyPr/>
              <a:lstStyle/>
              <a:p>
                <a:r>
                  <a:rPr kumimoji="1" lang="ja-JP" altLang="en-US" dirty="0"/>
                  <a:t>多次元の部分積分のガウスグリーンの公式</a:t>
                </a:r>
                <a:endParaRPr kumimoji="1" lang="en-US" altLang="ja-JP" dirty="0"/>
              </a:p>
              <a:p>
                <a:pPr marL="0" indent="0">
                  <a:buNone/>
                </a:pPr>
                <a14:m>
                  <m:oMath xmlns:m="http://schemas.openxmlformats.org/officeDocument/2006/math">
                    <m:nary>
                      <m:naryPr>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𝛺</m:t>
                        </m:r>
                      </m:sub>
                      <m:sup/>
                      <m:e>
                        <m:r>
                          <a:rPr kumimoji="1" lang="en-US" altLang="ja-JP" b="0" i="1" smtClean="0">
                            <a:latin typeface="Cambria Math" panose="02040503050406030204" pitchFamily="18" charset="0"/>
                          </a:rPr>
                          <m:t>𝑓</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𝑔</m:t>
                            </m:r>
                          </m:num>
                          <m:den>
                            <m:r>
                              <a:rPr kumimoji="1" lang="ja-JP" altLang="en-US"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den>
                        </m:f>
                        <m:r>
                          <a:rPr kumimoji="1" lang="en-US" altLang="ja-JP" b="0" i="1" smtClean="0">
                            <a:latin typeface="Cambria Math" panose="02040503050406030204" pitchFamily="18" charset="0"/>
                          </a:rPr>
                          <m:t>𝑑</m:t>
                        </m:r>
                        <m:r>
                          <a:rPr kumimoji="1" lang="en-US" altLang="ja-JP" b="1" i="1" smtClean="0">
                            <a:latin typeface="Cambria Math" panose="02040503050406030204" pitchFamily="18" charset="0"/>
                          </a:rPr>
                          <m:t>𝒙</m:t>
                        </m:r>
                      </m:e>
                    </m:nary>
                    <m:r>
                      <a:rPr kumimoji="1" lang="en-US" altLang="ja-JP" b="0" i="1" smtClean="0">
                        <a:latin typeface="Cambria Math" panose="02040503050406030204" pitchFamily="18" charset="0"/>
                      </a:rPr>
                      <m:t>=</m:t>
                    </m:r>
                    <m:nary>
                      <m:naryPr>
                        <m:supHide m:val="on"/>
                        <m:ctrlPr>
                          <a:rPr kumimoji="1" lang="en-US" altLang="ja-JP" b="0" i="1" smtClean="0">
                            <a:latin typeface="Cambria Math" panose="02040503050406030204" pitchFamily="18" charset="0"/>
                          </a:rPr>
                        </m:ctrlPr>
                      </m:naryPr>
                      <m:sub>
                        <m:r>
                          <a:rPr kumimoji="1" lang="ja-JP" altLang="en-US" i="1" dirty="0" smtClean="0">
                            <a:latin typeface="Cambria Math" panose="02040503050406030204" pitchFamily="18" charset="0"/>
                          </a:rPr>
                          <m:t>𝛤</m:t>
                        </m:r>
                      </m:sub>
                      <m:sup/>
                      <m:e>
                        <m:r>
                          <a:rPr kumimoji="1" lang="en-US" altLang="ja-JP" b="0" i="1" dirty="0" smtClean="0">
                            <a:latin typeface="Cambria Math" panose="02040503050406030204" pitchFamily="18" charset="0"/>
                          </a:rPr>
                          <m:t>𝑓𝑔</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𝑛</m:t>
                            </m:r>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𝑑𝑠</m:t>
                        </m:r>
                      </m:e>
                    </m:nary>
                    <m:r>
                      <a:rPr kumimoji="1" lang="en-US" altLang="ja-JP" b="0" i="1" dirty="0" smtClean="0">
                        <a:latin typeface="Cambria Math" panose="02040503050406030204" pitchFamily="18" charset="0"/>
                      </a:rPr>
                      <m:t>−</m:t>
                    </m:r>
                    <m:nary>
                      <m:naryPr>
                        <m:supHide m:val="on"/>
                        <m:ctrlPr>
                          <a:rPr lang="en-US" altLang="ja-JP" i="1">
                            <a:latin typeface="Cambria Math" panose="02040503050406030204" pitchFamily="18" charset="0"/>
                          </a:rPr>
                        </m:ctrlPr>
                      </m:naryPr>
                      <m:sub>
                        <m:r>
                          <a:rPr lang="en-US" altLang="ja-JP" i="1">
                            <a:latin typeface="Cambria Math" panose="02040503050406030204" pitchFamily="18" charset="0"/>
                          </a:rPr>
                          <m:t>𝛺</m:t>
                        </m:r>
                      </m:sub>
                      <m:sup/>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den>
                        </m:f>
                        <m:r>
                          <a:rPr lang="en-US" altLang="ja-JP" b="0" i="1" smtClean="0">
                            <a:latin typeface="Cambria Math" panose="02040503050406030204" pitchFamily="18" charset="0"/>
                          </a:rPr>
                          <m:t>𝑔</m:t>
                        </m:r>
                        <m:r>
                          <a:rPr lang="en-US" altLang="ja-JP" i="1">
                            <a:latin typeface="Cambria Math" panose="02040503050406030204" pitchFamily="18" charset="0"/>
                          </a:rPr>
                          <m:t>𝑑</m:t>
                        </m:r>
                        <m:r>
                          <a:rPr lang="en-US" altLang="ja-JP" b="1" i="1">
                            <a:latin typeface="Cambria Math" panose="02040503050406030204" pitchFamily="18" charset="0"/>
                          </a:rPr>
                          <m:t>𝒙</m:t>
                        </m:r>
                      </m:e>
                    </m:nary>
                  </m:oMath>
                </a14:m>
                <a:r>
                  <a:rPr kumimoji="1" lang="ja-JP" altLang="en-US" dirty="0"/>
                  <a:t>  </a:t>
                </a:r>
                <a14:m>
                  <m:oMath xmlns:m="http://schemas.openxmlformats.org/officeDocument/2006/math">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=1~3)</m:t>
                    </m:r>
                  </m:oMath>
                </a14:m>
                <a:endParaRPr kumimoji="1" lang="en-US" altLang="ja-JP" dirty="0"/>
              </a:p>
              <a:p>
                <a:endParaRPr lang="en-US" altLang="ja-JP" b="0" i="1" dirty="0">
                  <a:latin typeface="Cambria Math" panose="02040503050406030204" pitchFamily="18" charset="0"/>
                </a:endParaRP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97C295B-617A-420C-BF6E-C77CB00458FB}"/>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p:sp>
        <p:nvSpPr>
          <p:cNvPr id="4" name="コンテンツ プレースホルダー 3">
            <a:extLst>
              <a:ext uri="{FF2B5EF4-FFF2-40B4-BE49-F238E27FC236}">
                <a16:creationId xmlns:a16="http://schemas.microsoft.com/office/drawing/2014/main" id="{B6CBF18D-D9D2-42EC-8730-DCF692E1EB61}"/>
              </a:ext>
            </a:extLst>
          </p:cNvPr>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751850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仮想仕事の原理</a:t>
            </a:r>
            <a:r>
              <a:rPr lang="ja-JP" altLang="en-US" dirty="0"/>
              <a:t>式の導出</a:t>
            </a:r>
            <a:r>
              <a:rPr lang="en-US" altLang="ja-JP" dirty="0"/>
              <a:t>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強形式の</a:t>
                </a:r>
                <a:r>
                  <a:rPr kumimoji="1" lang="ja-JP" altLang="en-US" dirty="0"/>
                  <a:t>つり合い式は以下のように表すことが出来る</a:t>
                </a:r>
                <a:endParaRPr kumimoji="1" lang="en-US" altLang="ja-JP" dirty="0"/>
              </a:p>
              <a:p>
                <a:pPr marL="0" indent="0">
                  <a:buNone/>
                </a:pPr>
                <a:r>
                  <a:rPr lang="en-US" altLang="ja-JP" dirty="0"/>
                  <a:t>	</a:t>
                </a:r>
                <a14:m>
                  <m:oMath xmlns:m="http://schemas.openxmlformats.org/officeDocument/2006/math">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𝑏</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=0</m:t>
                    </m:r>
                  </m:oMath>
                </a14:m>
                <a:r>
                  <a:rPr lang="ja-JP" altLang="en-US" dirty="0"/>
                  <a:t> </a:t>
                </a:r>
                <a:r>
                  <a:rPr kumimoji="1" lang="ja-JP" altLang="en-US" dirty="0"/>
                  <a:t>・・・①</a:t>
                </a:r>
                <a:endParaRPr kumimoji="1" lang="en-US" altLang="ja-JP" dirty="0"/>
              </a:p>
              <a:p>
                <a:pPr marL="0" indent="0">
                  <a:buNone/>
                </a:pPr>
                <a:r>
                  <a:rPr kumimoji="1" lang="ja-JP" altLang="en-US" dirty="0"/>
                  <a:t>①に仮想変位</a:t>
                </a:r>
                <a:r>
                  <a:rPr lang="en-US" altLang="ja-JP" dirty="0">
                    <a:latin typeface="Cambria Math" panose="02040503050406030204" pitchFamily="18" charset="0"/>
                  </a:rPr>
                  <a:t>δ</a:t>
                </a: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dirty="0">
                            <a:latin typeface="Cambria Math" panose="02040503050406030204" pitchFamily="18" charset="0"/>
                          </a:rPr>
                          <m:t>u</m:t>
                        </m:r>
                      </m:e>
                      <m:sub>
                        <m:r>
                          <m:rPr>
                            <m:sty m:val="p"/>
                          </m:rPr>
                          <a:rPr lang="en-US" altLang="ja-JP" dirty="0">
                            <a:latin typeface="Cambria Math" panose="02040503050406030204" pitchFamily="18" charset="0"/>
                          </a:rPr>
                          <m:t>i</m:t>
                        </m:r>
                      </m:sub>
                    </m:sSub>
                  </m:oMath>
                </a14:m>
                <a:r>
                  <a:rPr kumimoji="1" lang="ja-JP" altLang="en-US" dirty="0"/>
                  <a:t>をかけて領域積分する</a:t>
                </a:r>
                <a:endParaRPr kumimoji="1" lang="en-US" altLang="ja-JP" dirty="0"/>
              </a:p>
              <a:p>
                <a:pPr marL="0" indent="0">
                  <a:buNone/>
                  <a:tabLst>
                    <a:tab pos="446088" algn="l"/>
                  </a:tabLst>
                </a:pPr>
                <a:r>
                  <a:rPr lang="en-US" altLang="ja-JP" dirty="0"/>
                  <a:t>	</a:t>
                </a:r>
                <a14:m>
                  <m:oMath xmlns:m="http://schemas.openxmlformats.org/officeDocument/2006/math">
                    <m:nary>
                      <m:naryPr>
                        <m:limLoc m:val="subSup"/>
                        <m:grow m:val="on"/>
                        <m:supHide m:val="on"/>
                        <m:ctrlPr>
                          <a:rPr lang="en-US" altLang="ja-JP" i="1" dirty="0" smtClean="0">
                            <a:solidFill>
                              <a:srgbClr val="FF0000"/>
                            </a:solidFill>
                            <a:latin typeface="Cambria Math" panose="02040503050406030204" pitchFamily="18" charset="0"/>
                          </a:rPr>
                        </m:ctrlPr>
                      </m:naryPr>
                      <m:sub>
                        <m:r>
                          <a:rPr lang="en-US" altLang="ja-JP" b="0" i="1" dirty="0" smtClean="0">
                            <a:solidFill>
                              <a:srgbClr val="FF0000"/>
                            </a:solidFill>
                            <a:latin typeface="Cambria Math" panose="02040503050406030204" pitchFamily="18" charset="0"/>
                          </a:rPr>
                          <m:t>𝑣</m:t>
                        </m:r>
                      </m:sub>
                      <m:sup/>
                      <m:e>
                        <m:r>
                          <a:rPr lang="en-US" altLang="ja-JP" i="1" dirty="0">
                            <a:solidFill>
                              <a:srgbClr val="FF0000"/>
                            </a:solidFill>
                            <a:latin typeface="Cambria Math" panose="02040503050406030204" pitchFamily="18" charset="0"/>
                          </a:rPr>
                          <m:t>(</m:t>
                        </m:r>
                        <m:f>
                          <m:fPr>
                            <m:ctrlPr>
                              <a:rPr lang="en-US" altLang="ja-JP" i="1" dirty="0" smtClean="0">
                                <a:solidFill>
                                  <a:schemeClr val="tx1"/>
                                </a:solidFill>
                                <a:latin typeface="Cambria Math" panose="02040503050406030204" pitchFamily="18" charset="0"/>
                              </a:rPr>
                            </m:ctrlPr>
                          </m:fPr>
                          <m:num>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σ</m:t>
                                </m:r>
                              </m:e>
                              <m:sub>
                                <m:r>
                                  <m:rPr>
                                    <m:sty m:val="p"/>
                                  </m:rPr>
                                  <a:rPr lang="en-US" altLang="ja-JP" i="1" dirty="0">
                                    <a:solidFill>
                                      <a:schemeClr val="tx1"/>
                                    </a:solidFill>
                                    <a:latin typeface="Cambria Math" panose="02040503050406030204" pitchFamily="18" charset="0"/>
                                  </a:rPr>
                                  <m:t>ij</m:t>
                                </m:r>
                              </m:sub>
                            </m:sSub>
                          </m:num>
                          <m:den>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𝑥</m:t>
                                </m:r>
                              </m:e>
                              <m:sub>
                                <m:r>
                                  <m:rPr>
                                    <m:sty m:val="p"/>
                                  </m:rPr>
                                  <a:rPr lang="en-US" altLang="ja-JP" i="1" dirty="0">
                                    <a:solidFill>
                                      <a:schemeClr val="tx1"/>
                                    </a:solidFill>
                                    <a:latin typeface="Cambria Math" panose="02040503050406030204" pitchFamily="18" charset="0"/>
                                  </a:rPr>
                                  <m:t>j</m:t>
                                </m:r>
                              </m:sub>
                            </m:sSub>
                          </m:den>
                        </m:f>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𝑏</m:t>
                            </m:r>
                          </m:e>
                          <m:sub>
                            <m:r>
                              <a:rPr lang="en-US" altLang="ja-JP" i="1" dirty="0">
                                <a:solidFill>
                                  <a:schemeClr val="tx1"/>
                                </a:solidFill>
                                <a:latin typeface="Cambria Math" panose="02040503050406030204" pitchFamily="18" charset="0"/>
                              </a:rPr>
                              <m:t>𝑖</m:t>
                            </m:r>
                          </m:sub>
                        </m:sSub>
                        <m:r>
                          <m:rPr>
                            <m:nor/>
                          </m:rPr>
                          <a:rPr lang="en-US" altLang="ja-JP" dirty="0">
                            <a:solidFill>
                              <a:srgbClr val="FF0000"/>
                            </a:solidFill>
                            <a:latin typeface="Cambria Math" panose="02040503050406030204" pitchFamily="18" charset="0"/>
                          </a:rPr>
                          <m:t>)</m:t>
                        </m:r>
                        <m:r>
                          <m:rPr>
                            <m:nor/>
                          </m:rPr>
                          <a:rPr lang="en-US" altLang="ja-JP" i="1" dirty="0">
                            <a:solidFill>
                              <a:srgbClr val="FF0000"/>
                            </a:solidFill>
                            <a:latin typeface="Cambria Math" panose="02040503050406030204" pitchFamily="18" charset="0"/>
                          </a:rPr>
                          <m:t>δ</m:t>
                        </m:r>
                        <m:sSub>
                          <m:sSubPr>
                            <m:ctrlPr>
                              <a:rPr lang="ja-JP" altLang="en-US" i="1" dirty="0">
                                <a:solidFill>
                                  <a:srgbClr val="FF0000"/>
                                </a:solidFill>
                                <a:latin typeface="Cambria Math" panose="02040503050406030204" pitchFamily="18" charset="0"/>
                              </a:rPr>
                            </m:ctrlPr>
                          </m:sSubPr>
                          <m:e>
                            <m:r>
                              <m:rPr>
                                <m:sty m:val="p"/>
                              </m:rPr>
                              <a:rPr lang="en-US" altLang="ja-JP" i="1" dirty="0">
                                <a:solidFill>
                                  <a:srgbClr val="FF0000"/>
                                </a:solidFill>
                                <a:latin typeface="Cambria Math" panose="02040503050406030204" pitchFamily="18" charset="0"/>
                              </a:rPr>
                              <m:t>u</m:t>
                            </m:r>
                          </m:e>
                          <m:sub>
                            <m:r>
                              <m:rPr>
                                <m:sty m:val="p"/>
                              </m:rPr>
                              <a:rPr lang="en-US" altLang="ja-JP" i="1" dirty="0">
                                <a:solidFill>
                                  <a:srgbClr val="FF0000"/>
                                </a:solidFill>
                                <a:latin typeface="Cambria Math" panose="02040503050406030204" pitchFamily="18" charset="0"/>
                              </a:rPr>
                              <m:t>i</m:t>
                            </m:r>
                          </m:sub>
                        </m:sSub>
                      </m:e>
                    </m:nary>
                    <m:r>
                      <a:rPr lang="en-US" altLang="ja-JP" i="1" dirty="0" smtClean="0">
                        <a:solidFill>
                          <a:srgbClr val="FF0000"/>
                        </a:solidFill>
                        <a:latin typeface="Cambria Math" panose="02040503050406030204" pitchFamily="18" charset="0"/>
                      </a:rPr>
                      <m:t>𝑑𝑣</m:t>
                    </m:r>
                  </m:oMath>
                </a14:m>
                <a:r>
                  <a:rPr lang="en-US" altLang="ja-JP" dirty="0">
                    <a:latin typeface="Cambria Math" panose="02040503050406030204" pitchFamily="18" charset="0"/>
                  </a:rPr>
                  <a:t>=</a:t>
                </a:r>
                <a14:m>
                  <m:oMath xmlns:m="http://schemas.openxmlformats.org/officeDocument/2006/math">
                    <m:nary>
                      <m:naryPr>
                        <m:limLoc m:val="subSup"/>
                        <m:grow m:val="on"/>
                        <m:supHide m:val="on"/>
                        <m:ctrlPr>
                          <a:rPr lang="en-US" altLang="ja-JP" i="1" dirty="0" smtClean="0">
                            <a:solidFill>
                              <a:schemeClr val="tx1"/>
                            </a:solidFill>
                            <a:latin typeface="Cambria Math" panose="02040503050406030204" pitchFamily="18" charset="0"/>
                          </a:rPr>
                        </m:ctrlPr>
                      </m:naryPr>
                      <m:sub>
                        <m:r>
                          <m:rPr>
                            <m:sty m:val="p"/>
                          </m:rPr>
                          <a:rPr lang="en-US" altLang="ja-JP" i="1" dirty="0">
                            <a:solidFill>
                              <a:schemeClr val="tx1"/>
                            </a:solidFill>
                            <a:latin typeface="Cambria Math" panose="02040503050406030204" pitchFamily="18" charset="0"/>
                          </a:rPr>
                          <m:t>v</m:t>
                        </m:r>
                      </m:sub>
                      <m:sup/>
                      <m:e>
                        <m:f>
                          <m:fPr>
                            <m:ctrlPr>
                              <a:rPr lang="en-US" altLang="ja-JP" i="1" dirty="0" smtClean="0">
                                <a:solidFill>
                                  <a:srgbClr val="FF0000"/>
                                </a:solidFill>
                                <a:latin typeface="Cambria Math" panose="02040503050406030204" pitchFamily="18" charset="0"/>
                              </a:rPr>
                            </m:ctrlPr>
                          </m:fPr>
                          <m:num>
                            <m:r>
                              <a:rPr lang="en-US" altLang="ja-JP" i="1" dirty="0">
                                <a:solidFill>
                                  <a:srgbClr val="FF0000"/>
                                </a:solidFill>
                                <a:latin typeface="Cambria Math" panose="02040503050406030204" pitchFamily="18" charset="0"/>
                              </a:rPr>
                              <m:t>𝜕</m:t>
                            </m:r>
                            <m:sSub>
                              <m:sSubPr>
                                <m:ctrlPr>
                                  <a:rPr lang="ja-JP" altLang="en-US" i="1" dirty="0">
                                    <a:solidFill>
                                      <a:srgbClr val="FF0000"/>
                                    </a:solidFill>
                                    <a:latin typeface="Cambria Math" panose="02040503050406030204" pitchFamily="18" charset="0"/>
                                  </a:rPr>
                                </m:ctrlPr>
                              </m:sSubPr>
                              <m:e>
                                <m:r>
                                  <m:rPr>
                                    <m:sty m:val="p"/>
                                  </m:rPr>
                                  <a:rPr lang="en-US" altLang="ja-JP" i="1" dirty="0">
                                    <a:solidFill>
                                      <a:srgbClr val="FF0000"/>
                                    </a:solidFill>
                                    <a:latin typeface="Cambria Math" panose="02040503050406030204" pitchFamily="18" charset="0"/>
                                  </a:rPr>
                                  <m:t>σ</m:t>
                                </m:r>
                              </m:e>
                              <m:sub>
                                <m:r>
                                  <m:rPr>
                                    <m:sty m:val="p"/>
                                  </m:rPr>
                                  <a:rPr lang="en-US" altLang="ja-JP" i="1" dirty="0">
                                    <a:solidFill>
                                      <a:srgbClr val="FF0000"/>
                                    </a:solidFill>
                                    <a:latin typeface="Cambria Math" panose="02040503050406030204" pitchFamily="18" charset="0"/>
                                  </a:rPr>
                                  <m:t>ij</m:t>
                                </m:r>
                              </m:sub>
                            </m:sSub>
                          </m:num>
                          <m:den>
                            <m:r>
                              <a:rPr lang="en-US" altLang="ja-JP" i="1" dirty="0">
                                <a:solidFill>
                                  <a:srgbClr val="FF0000"/>
                                </a:solidFill>
                                <a:latin typeface="Cambria Math" panose="02040503050406030204" pitchFamily="18" charset="0"/>
                              </a:rPr>
                              <m:t>𝜕</m:t>
                            </m:r>
                            <m:sSub>
                              <m:sSubPr>
                                <m:ctrlPr>
                                  <a:rPr lang="ja-JP" altLang="en-US" i="1" dirty="0">
                                    <a:solidFill>
                                      <a:srgbClr val="FF0000"/>
                                    </a:solidFill>
                                    <a:latin typeface="Cambria Math" panose="02040503050406030204" pitchFamily="18" charset="0"/>
                                  </a:rPr>
                                </m:ctrlPr>
                              </m:sSubPr>
                              <m:e>
                                <m:r>
                                  <a:rPr lang="en-US" altLang="ja-JP" i="1" dirty="0">
                                    <a:solidFill>
                                      <a:srgbClr val="FF0000"/>
                                    </a:solidFill>
                                    <a:latin typeface="Cambria Math" panose="02040503050406030204" pitchFamily="18" charset="0"/>
                                  </a:rPr>
                                  <m:t>𝑥</m:t>
                                </m:r>
                              </m:e>
                              <m:sub>
                                <m:r>
                                  <m:rPr>
                                    <m:sty m:val="p"/>
                                  </m:rPr>
                                  <a:rPr lang="en-US" altLang="ja-JP" i="1" dirty="0">
                                    <a:solidFill>
                                      <a:srgbClr val="FF0000"/>
                                    </a:solidFill>
                                    <a:latin typeface="Cambria Math" panose="02040503050406030204" pitchFamily="18" charset="0"/>
                                  </a:rPr>
                                  <m:t>j</m:t>
                                </m:r>
                              </m:sub>
                            </m:sSub>
                          </m:den>
                        </m:f>
                        <m:r>
                          <m:rPr>
                            <m:nor/>
                          </m:rPr>
                          <a:rPr lang="en-US" altLang="ja-JP" i="1" dirty="0" smtClean="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r>
                          <a:rPr lang="en-US" altLang="ja-JP" i="1" dirty="0" smtClean="0">
                            <a:solidFill>
                              <a:schemeClr val="tx1"/>
                            </a:solidFill>
                            <a:latin typeface="Cambria Math" panose="02040503050406030204" pitchFamily="18" charset="0"/>
                          </a:rPr>
                          <m:t>𝑑𝑣</m:t>
                        </m:r>
                      </m:e>
                    </m:nary>
                  </m:oMath>
                </a14:m>
                <a:r>
                  <a:rPr lang="ja-JP" altLang="en-US" i="1" dirty="0">
                    <a:solidFill>
                      <a:schemeClr val="tx1"/>
                    </a:solidFill>
                    <a:latin typeface="Cambria Math" panose="02040503050406030204" pitchFamily="18" charset="0"/>
                  </a:rPr>
                  <a:t>＋</a:t>
                </a:r>
                <a:r>
                  <a:rPr lang="en-US" altLang="ja-JP" i="1" dirty="0">
                    <a:solidFill>
                      <a:schemeClr val="tx1"/>
                    </a:solidFill>
                    <a:latin typeface="Cambria Math" panose="02040503050406030204" pitchFamily="18" charset="0"/>
                  </a:rPr>
                  <a:t> </a:t>
                </a:r>
                <a14:m>
                  <m:oMath xmlns:m="http://schemas.openxmlformats.org/officeDocument/2006/math">
                    <m:nary>
                      <m:naryPr>
                        <m:limLoc m:val="subSup"/>
                        <m:grow m:val="on"/>
                        <m:supHide m:val="on"/>
                        <m:ctrlPr>
                          <a:rPr lang="en-US" altLang="ja-JP" i="1" dirty="0" smtClean="0">
                            <a:solidFill>
                              <a:schemeClr val="tx1"/>
                            </a:solidFill>
                            <a:latin typeface="Cambria Math" panose="02040503050406030204" pitchFamily="18" charset="0"/>
                          </a:rPr>
                        </m:ctrlPr>
                      </m:naryPr>
                      <m:sub>
                        <m:r>
                          <a:rPr lang="en-US" altLang="ja-JP" b="0" i="1" dirty="0" smtClean="0">
                            <a:solidFill>
                              <a:schemeClr val="tx1"/>
                            </a:solidFill>
                            <a:latin typeface="Cambria Math" panose="02040503050406030204" pitchFamily="18" charset="0"/>
                          </a:rPr>
                          <m:t>𝑣</m:t>
                        </m:r>
                      </m:sub>
                      <m:sup/>
                      <m:e>
                        <m:sSub>
                          <m:sSubPr>
                            <m:ctrlPr>
                              <a:rPr lang="ja-JP" altLang="en-US" i="1" dirty="0" smtClean="0">
                                <a:solidFill>
                                  <a:srgbClr val="FF0000"/>
                                </a:solidFill>
                                <a:latin typeface="Cambria Math" panose="02040503050406030204" pitchFamily="18" charset="0"/>
                              </a:rPr>
                            </m:ctrlPr>
                          </m:sSubPr>
                          <m:e>
                            <m:r>
                              <a:rPr lang="en-US" altLang="ja-JP" i="1" dirty="0">
                                <a:solidFill>
                                  <a:srgbClr val="FF0000"/>
                                </a:solidFill>
                                <a:latin typeface="Cambria Math" panose="02040503050406030204" pitchFamily="18" charset="0"/>
                              </a:rPr>
                              <m:t>𝑏</m:t>
                            </m:r>
                          </m:e>
                          <m:sub>
                            <m:r>
                              <a:rPr lang="en-US" altLang="ja-JP" i="1" dirty="0">
                                <a:solidFill>
                                  <a:srgbClr val="FF0000"/>
                                </a:solidFill>
                                <a:latin typeface="Cambria Math" panose="02040503050406030204" pitchFamily="18" charset="0"/>
                              </a:rPr>
                              <m:t>𝑖</m:t>
                            </m:r>
                          </m:sub>
                        </m:sSub>
                        <m:r>
                          <m:rPr>
                            <m:nor/>
                          </m:rPr>
                          <a:rPr lang="en-US" altLang="ja-JP" i="1" dirty="0" smtClean="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r>
                          <a:rPr lang="en-US" altLang="ja-JP" i="1" dirty="0" smtClean="0">
                            <a:solidFill>
                              <a:schemeClr val="tx1"/>
                            </a:solidFill>
                            <a:latin typeface="Cambria Math" panose="02040503050406030204" pitchFamily="18" charset="0"/>
                          </a:rPr>
                          <m:t>𝑑𝑣</m:t>
                        </m:r>
                      </m:e>
                    </m:nary>
                  </m:oMath>
                </a14:m>
                <a:r>
                  <a:rPr lang="ja-JP" altLang="en-US" dirty="0">
                    <a:solidFill>
                      <a:schemeClr val="tx1"/>
                    </a:solidFill>
                    <a:latin typeface="Cambria Math" panose="02040503050406030204" pitchFamily="18" charset="0"/>
                  </a:rPr>
                  <a:t>　</a:t>
                </a:r>
                <a:r>
                  <a:rPr lang="en-US" altLang="ja-JP" dirty="0">
                    <a:solidFill>
                      <a:schemeClr val="tx1"/>
                    </a:solidFill>
                    <a:latin typeface="Cambria Math" panose="02040503050406030204" pitchFamily="18" charset="0"/>
                  </a:rPr>
                  <a:t>=0</a:t>
                </a:r>
                <a:r>
                  <a:rPr lang="ja-JP" altLang="en-US" dirty="0">
                    <a:latin typeface="Cambria Math" panose="02040503050406030204" pitchFamily="18" charset="0"/>
                  </a:rPr>
                  <a:t>・・・②</a:t>
                </a:r>
                <a:endParaRPr lang="en-US" altLang="ja-JP" dirty="0">
                  <a:latin typeface="Cambria Math" panose="02040503050406030204" pitchFamily="18" charset="0"/>
                </a:endParaRPr>
              </a:p>
              <a:p>
                <a:pPr marL="0" indent="0">
                  <a:buNone/>
                </a:pPr>
                <a:r>
                  <a:rPr lang="ja-JP" altLang="en-US" dirty="0">
                    <a:latin typeface="Cambria Math" panose="02040503050406030204" pitchFamily="18" charset="0"/>
                  </a:rPr>
                  <a:t>②の右辺の第一項の積分の中身について積の微分を考える</a:t>
                </a:r>
                <a:endParaRPr lang="en-US" altLang="ja-JP" dirty="0">
                  <a:latin typeface="Cambria Math" panose="02040503050406030204" pitchFamily="18" charset="0"/>
                </a:endParaRPr>
              </a:p>
              <a:p>
                <a:pPr marL="0" indent="0">
                  <a:buNone/>
                </a:pPr>
                <a:r>
                  <a:rPr lang="en-US" altLang="ja-JP" dirty="0">
                    <a:latin typeface="Cambria Math" panose="02040503050406030204" pitchFamily="18" charset="0"/>
                  </a:rPr>
                  <a:t>	</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b="0" i="1" dirty="0" smtClean="0">
                            <a:latin typeface="Cambria Math" panose="02040503050406030204" pitchFamily="18" charset="0"/>
                          </a:rPr>
                          <m:t>)</m:t>
                        </m:r>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oMath>
                </a14:m>
                <a:r>
                  <a:rPr lang="en-US" altLang="ja-JP" dirty="0">
                    <a:latin typeface="Cambria Math" panose="02040503050406030204" pitchFamily="18" charset="0"/>
                  </a:rPr>
                  <a:t>= </a:t>
                </a:r>
                <a14:m>
                  <m:oMath xmlns:m="http://schemas.openxmlformats.org/officeDocument/2006/math">
                    <m:sSub>
                      <m:sSubPr>
                        <m:ctrlPr>
                          <a:rPr lang="ja-JP" altLang="en-US" i="1" dirty="0" smtClean="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oMath>
                </a14:m>
                <a:r>
                  <a:rPr lang="en-US" altLang="ja-JP" dirty="0">
                    <a:latin typeface="Cambria Math" panose="02040503050406030204" pitchFamily="18" charset="0"/>
                  </a:rPr>
                  <a:t> + </a:t>
                </a:r>
                <a14:m>
                  <m:oMath xmlns:m="http://schemas.openxmlformats.org/officeDocument/2006/math">
                    <m:f>
                      <m:fPr>
                        <m:ctrlPr>
                          <a:rPr lang="en-US" altLang="ja-JP" i="1" dirty="0" smtClean="0">
                            <a:solidFill>
                              <a:srgbClr val="FF0000"/>
                            </a:solidFill>
                            <a:latin typeface="Cambria Math" panose="02040503050406030204" pitchFamily="18" charset="0"/>
                          </a:rPr>
                        </m:ctrlPr>
                      </m:fPr>
                      <m:num>
                        <m:r>
                          <a:rPr lang="en-US" altLang="ja-JP" i="1" dirty="0">
                            <a:solidFill>
                              <a:srgbClr val="FF0000"/>
                            </a:solidFill>
                            <a:latin typeface="Cambria Math" panose="02040503050406030204" pitchFamily="18" charset="0"/>
                          </a:rPr>
                          <m:t>𝜕</m:t>
                        </m:r>
                        <m:sSub>
                          <m:sSubPr>
                            <m:ctrlPr>
                              <a:rPr lang="ja-JP" altLang="en-US" i="1" dirty="0">
                                <a:solidFill>
                                  <a:srgbClr val="FF0000"/>
                                </a:solidFill>
                                <a:latin typeface="Cambria Math" panose="02040503050406030204" pitchFamily="18" charset="0"/>
                              </a:rPr>
                            </m:ctrlPr>
                          </m:sSubPr>
                          <m:e>
                            <m:r>
                              <m:rPr>
                                <m:sty m:val="p"/>
                              </m:rPr>
                              <a:rPr lang="en-US" altLang="ja-JP" i="1" dirty="0">
                                <a:solidFill>
                                  <a:srgbClr val="FF0000"/>
                                </a:solidFill>
                                <a:latin typeface="Cambria Math" panose="02040503050406030204" pitchFamily="18" charset="0"/>
                              </a:rPr>
                              <m:t>σ</m:t>
                            </m:r>
                          </m:e>
                          <m:sub>
                            <m:r>
                              <m:rPr>
                                <m:sty m:val="p"/>
                              </m:rPr>
                              <a:rPr lang="en-US" altLang="ja-JP" i="1" dirty="0">
                                <a:solidFill>
                                  <a:srgbClr val="FF0000"/>
                                </a:solidFill>
                                <a:latin typeface="Cambria Math" panose="02040503050406030204" pitchFamily="18" charset="0"/>
                              </a:rPr>
                              <m:t>ij</m:t>
                            </m:r>
                          </m:sub>
                        </m:sSub>
                      </m:num>
                      <m:den>
                        <m:r>
                          <a:rPr lang="en-US" altLang="ja-JP" i="1" dirty="0">
                            <a:solidFill>
                              <a:srgbClr val="FF0000"/>
                            </a:solidFill>
                            <a:latin typeface="Cambria Math" panose="02040503050406030204" pitchFamily="18" charset="0"/>
                          </a:rPr>
                          <m:t>𝜕</m:t>
                        </m:r>
                        <m:sSub>
                          <m:sSubPr>
                            <m:ctrlPr>
                              <a:rPr lang="ja-JP" altLang="en-US" i="1" dirty="0">
                                <a:solidFill>
                                  <a:srgbClr val="FF0000"/>
                                </a:solidFill>
                                <a:latin typeface="Cambria Math" panose="02040503050406030204" pitchFamily="18" charset="0"/>
                              </a:rPr>
                            </m:ctrlPr>
                          </m:sSubPr>
                          <m:e>
                            <m:r>
                              <a:rPr lang="en-US" altLang="ja-JP" i="1" dirty="0">
                                <a:solidFill>
                                  <a:srgbClr val="FF0000"/>
                                </a:solidFill>
                                <a:latin typeface="Cambria Math" panose="02040503050406030204" pitchFamily="18" charset="0"/>
                              </a:rPr>
                              <m:t>𝑥</m:t>
                            </m:r>
                          </m:e>
                          <m:sub>
                            <m:r>
                              <m:rPr>
                                <m:sty m:val="p"/>
                              </m:rPr>
                              <a:rPr lang="en-US" altLang="ja-JP" i="1" dirty="0">
                                <a:solidFill>
                                  <a:srgbClr val="FF0000"/>
                                </a:solidFill>
                                <a:latin typeface="Cambria Math" panose="02040503050406030204" pitchFamily="18" charset="0"/>
                              </a:rPr>
                              <m:t>j</m:t>
                            </m:r>
                          </m:sub>
                        </m:sSub>
                      </m:den>
                    </m:f>
                    <m:r>
                      <m:rPr>
                        <m:nor/>
                      </m:rPr>
                      <a:rPr lang="en-US" altLang="ja-JP" i="1" dirty="0">
                        <a:solidFill>
                          <a:srgbClr val="FF0000"/>
                        </a:solidFill>
                        <a:latin typeface="Cambria Math" panose="02040503050406030204" pitchFamily="18" charset="0"/>
                      </a:rPr>
                      <m:t>δ</m:t>
                    </m:r>
                    <m:sSub>
                      <m:sSubPr>
                        <m:ctrlPr>
                          <a:rPr lang="ja-JP" altLang="en-US" i="1" dirty="0">
                            <a:solidFill>
                              <a:srgbClr val="FF0000"/>
                            </a:solidFill>
                            <a:latin typeface="Cambria Math" panose="02040503050406030204" pitchFamily="18" charset="0"/>
                          </a:rPr>
                        </m:ctrlPr>
                      </m:sSubPr>
                      <m:e>
                        <m:r>
                          <m:rPr>
                            <m:sty m:val="p"/>
                          </m:rPr>
                          <a:rPr lang="en-US" altLang="ja-JP" i="1" dirty="0">
                            <a:solidFill>
                              <a:srgbClr val="FF0000"/>
                            </a:solidFill>
                            <a:latin typeface="Cambria Math" panose="02040503050406030204" pitchFamily="18" charset="0"/>
                          </a:rPr>
                          <m:t>u</m:t>
                        </m:r>
                      </m:e>
                      <m:sub>
                        <m:r>
                          <m:rPr>
                            <m:sty m:val="p"/>
                          </m:rPr>
                          <a:rPr lang="en-US" altLang="ja-JP" i="1" dirty="0">
                            <a:solidFill>
                              <a:srgbClr val="FF0000"/>
                            </a:solidFill>
                            <a:latin typeface="Cambria Math" panose="02040503050406030204" pitchFamily="18" charset="0"/>
                          </a:rPr>
                          <m:t>i</m:t>
                        </m:r>
                      </m:sub>
                    </m:sSub>
                  </m:oMath>
                </a14:m>
                <a:r>
                  <a:rPr lang="ja-JP" altLang="en-US" dirty="0">
                    <a:solidFill>
                      <a:srgbClr val="FF0000"/>
                    </a:solidFill>
                    <a:latin typeface="Cambria Math" panose="02040503050406030204" pitchFamily="18" charset="0"/>
                  </a:rPr>
                  <a:t> </a:t>
                </a:r>
                <a:r>
                  <a:rPr lang="ja-JP" altLang="en-US" dirty="0">
                    <a:latin typeface="Cambria Math" panose="02040503050406030204" pitchFamily="18" charset="0"/>
                  </a:rPr>
                  <a:t>　⇒　 </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oMath>
                </a14:m>
                <a:r>
                  <a:rPr lang="ja-JP" altLang="en-US" dirty="0">
                    <a:latin typeface="Cambria Math" panose="02040503050406030204" pitchFamily="18" charset="0"/>
                  </a:rPr>
                  <a:t>　</a:t>
                </a:r>
                <a:r>
                  <a:rPr lang="en-US" altLang="ja-JP" dirty="0">
                    <a:latin typeface="Cambria Math" panose="02040503050406030204" pitchFamily="18" charset="0"/>
                  </a:rPr>
                  <a:t>=</a:t>
                </a:r>
                <a:r>
                  <a:rPr lang="ja-JP" altLang="en-US" dirty="0">
                    <a:latin typeface="Cambria Math" panose="02040503050406030204" pitchFamily="18" charset="0"/>
                  </a:rPr>
                  <a:t>　</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m:t>
                            </m:r>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m:t>
                        </m:r>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a:rPr lang="en-US" altLang="ja-JP" b="0" i="0" dirty="0" smtClean="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oMath>
                </a14:m>
                <a:endParaRPr lang="en-US" altLang="ja-JP" dirty="0">
                  <a:latin typeface="Cambria Math" panose="02040503050406030204" pitchFamily="18" charset="0"/>
                </a:endParaRPr>
              </a:p>
              <a:p>
                <a:pPr marL="0" indent="0">
                  <a:buNone/>
                </a:pPr>
                <a:r>
                  <a:rPr lang="ja-JP" altLang="en-US" dirty="0">
                    <a:latin typeface="Cambria Math" panose="02040503050406030204" pitchFamily="18" charset="0"/>
                  </a:rPr>
                  <a:t>上式の両辺を積分する</a:t>
                </a:r>
                <a:endParaRPr lang="en-US" altLang="ja-JP" dirty="0">
                  <a:latin typeface="Cambria Math" panose="02040503050406030204" pitchFamily="18" charset="0"/>
                </a:endParaRPr>
              </a:p>
              <a:p>
                <a:pPr marL="0" indent="0">
                  <a:buNone/>
                </a:pPr>
                <a:r>
                  <a:rPr lang="en-US" altLang="ja-JP" dirty="0"/>
                  <a:t>	</a:t>
                </a:r>
                <a14:m>
                  <m:oMath xmlns:m="http://schemas.openxmlformats.org/officeDocument/2006/math">
                    <m:nary>
                      <m:naryPr>
                        <m:limLoc m:val="subSup"/>
                        <m:grow m:val="on"/>
                        <m:supHide m:val="on"/>
                        <m:ctrlPr>
                          <a:rPr lang="en-US" altLang="ja-JP" i="1" dirty="0" smtClean="0">
                            <a:solidFill>
                              <a:srgbClr val="FF0000"/>
                            </a:solidFill>
                            <a:latin typeface="Cambria Math" panose="02040503050406030204" pitchFamily="18" charset="0"/>
                          </a:rPr>
                        </m:ctrlPr>
                      </m:naryPr>
                      <m:sub>
                        <m:r>
                          <a:rPr lang="en-US" altLang="ja-JP" b="0" i="1" dirty="0" smtClean="0">
                            <a:solidFill>
                              <a:srgbClr val="FF0000"/>
                            </a:solidFill>
                            <a:latin typeface="Cambria Math" panose="02040503050406030204" pitchFamily="18" charset="0"/>
                          </a:rPr>
                          <m:t>𝑣</m:t>
                        </m:r>
                      </m:sub>
                      <m:sup/>
                      <m:e>
                        <m:f>
                          <m:fPr>
                            <m:ctrlPr>
                              <a:rPr lang="en-US" altLang="ja-JP" i="1" dirty="0" smtClean="0">
                                <a:solidFill>
                                  <a:schemeClr val="tx1"/>
                                </a:solidFill>
                                <a:latin typeface="Cambria Math" panose="02040503050406030204" pitchFamily="18" charset="0"/>
                              </a:rPr>
                            </m:ctrlPr>
                          </m:fPr>
                          <m:num>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σ</m:t>
                                </m:r>
                              </m:e>
                              <m:sub>
                                <m:r>
                                  <m:rPr>
                                    <m:sty m:val="p"/>
                                  </m:rPr>
                                  <a:rPr lang="en-US" altLang="ja-JP" i="1" dirty="0">
                                    <a:solidFill>
                                      <a:schemeClr val="tx1"/>
                                    </a:solidFill>
                                    <a:latin typeface="Cambria Math" panose="02040503050406030204" pitchFamily="18" charset="0"/>
                                  </a:rPr>
                                  <m:t>ij</m:t>
                                </m:r>
                              </m:sub>
                            </m:sSub>
                          </m:num>
                          <m:den>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𝑥</m:t>
                                </m:r>
                              </m:e>
                              <m:sub>
                                <m:r>
                                  <m:rPr>
                                    <m:sty m:val="p"/>
                                  </m:rPr>
                                  <a:rPr lang="en-US" altLang="ja-JP" i="1" dirty="0">
                                    <a:solidFill>
                                      <a:schemeClr val="tx1"/>
                                    </a:solidFill>
                                    <a:latin typeface="Cambria Math" panose="02040503050406030204" pitchFamily="18" charset="0"/>
                                  </a:rPr>
                                  <m:t>j</m:t>
                                </m:r>
                              </m:sub>
                            </m:sSub>
                          </m:den>
                        </m:f>
                        <m:r>
                          <m:rPr>
                            <m:nor/>
                          </m:rPr>
                          <a:rPr lang="en-US" altLang="ja-JP" i="1" dirty="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r>
                          <a:rPr lang="en-US" altLang="ja-JP" i="1" dirty="0">
                            <a:solidFill>
                              <a:srgbClr val="FF0000"/>
                            </a:solidFill>
                            <a:latin typeface="Cambria Math" panose="02040503050406030204" pitchFamily="18" charset="0"/>
                          </a:rPr>
                          <m:t>𝑑𝑣</m:t>
                        </m:r>
                      </m:e>
                    </m:nary>
                  </m:oMath>
                </a14:m>
                <a:r>
                  <a:rPr lang="en-US" altLang="ja-JP" dirty="0">
                    <a:latin typeface="Cambria Math" panose="02040503050406030204" pitchFamily="18" charset="0"/>
                  </a:rPr>
                  <a:t>=</a:t>
                </a:r>
                <a14:m>
                  <m:oMath xmlns:m="http://schemas.openxmlformats.org/officeDocument/2006/math">
                    <m:nary>
                      <m:naryPr>
                        <m:limLoc m:val="subSup"/>
                        <m:grow m:val="on"/>
                        <m:supHide m:val="on"/>
                        <m:ctrlPr>
                          <a:rPr lang="en-US" altLang="ja-JP" i="1" dirty="0">
                            <a:solidFill>
                              <a:srgbClr val="FF0000"/>
                            </a:solidFill>
                            <a:latin typeface="Cambria Math" panose="02040503050406030204" pitchFamily="18" charset="0"/>
                          </a:rPr>
                        </m:ctrlPr>
                      </m:naryPr>
                      <m:sub>
                        <m:r>
                          <a:rPr lang="en-US" altLang="ja-JP" b="0" i="1" dirty="0" smtClean="0">
                            <a:solidFill>
                              <a:srgbClr val="FF0000"/>
                            </a:solidFill>
                            <a:latin typeface="Cambria Math" panose="02040503050406030204" pitchFamily="18" charset="0"/>
                          </a:rPr>
                          <m:t>𝑣</m:t>
                        </m:r>
                      </m:sub>
                      <m:sup/>
                      <m:e>
                        <m:f>
                          <m:fPr>
                            <m:ctrlPr>
                              <a:rPr lang="en-US" altLang="ja-JP" i="1" dirty="0" smtClean="0">
                                <a:solidFill>
                                  <a:schemeClr val="tx1"/>
                                </a:solidFill>
                                <a:latin typeface="Cambria Math" panose="02040503050406030204" pitchFamily="18" charset="0"/>
                              </a:rPr>
                            </m:ctrlPr>
                          </m:fPr>
                          <m:num>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m:t>
                                </m:r>
                                <m:r>
                                  <m:rPr>
                                    <m:sty m:val="p"/>
                                  </m:rPr>
                                  <a:rPr lang="en-US" altLang="ja-JP" i="1" dirty="0">
                                    <a:solidFill>
                                      <a:schemeClr val="tx1"/>
                                    </a:solidFill>
                                    <a:latin typeface="Cambria Math" panose="02040503050406030204" pitchFamily="18" charset="0"/>
                                  </a:rPr>
                                  <m:t>σ</m:t>
                                </m:r>
                              </m:e>
                              <m:sub>
                                <m:r>
                                  <m:rPr>
                                    <m:sty m:val="p"/>
                                  </m:rPr>
                                  <a:rPr lang="en-US" altLang="ja-JP" i="1" dirty="0">
                                    <a:solidFill>
                                      <a:schemeClr val="tx1"/>
                                    </a:solidFill>
                                    <a:latin typeface="Cambria Math" panose="02040503050406030204" pitchFamily="18" charset="0"/>
                                  </a:rPr>
                                  <m:t>ij</m:t>
                                </m:r>
                              </m:sub>
                            </m:sSub>
                            <m:r>
                              <m:rPr>
                                <m:nor/>
                              </m:rPr>
                              <a:rPr lang="en-US" altLang="ja-JP" i="1" dirty="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r>
                              <a:rPr lang="en-US" altLang="ja-JP" i="1" dirty="0">
                                <a:solidFill>
                                  <a:schemeClr val="tx1"/>
                                </a:solidFill>
                                <a:latin typeface="Cambria Math" panose="02040503050406030204" pitchFamily="18" charset="0"/>
                              </a:rPr>
                              <m:t>)</m:t>
                            </m:r>
                          </m:num>
                          <m:den>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𝑥</m:t>
                                </m:r>
                              </m:e>
                              <m:sub>
                                <m:r>
                                  <m:rPr>
                                    <m:sty m:val="p"/>
                                  </m:rPr>
                                  <a:rPr lang="en-US" altLang="ja-JP" i="1" dirty="0">
                                    <a:solidFill>
                                      <a:schemeClr val="tx1"/>
                                    </a:solidFill>
                                    <a:latin typeface="Cambria Math" panose="02040503050406030204" pitchFamily="18" charset="0"/>
                                  </a:rPr>
                                  <m:t>j</m:t>
                                </m:r>
                              </m:sub>
                            </m:sSub>
                          </m:den>
                        </m:f>
                        <m:r>
                          <a:rPr lang="en-US" altLang="ja-JP" i="1" dirty="0">
                            <a:solidFill>
                              <a:srgbClr val="FF0000"/>
                            </a:solidFill>
                            <a:latin typeface="Cambria Math" panose="02040503050406030204" pitchFamily="18" charset="0"/>
                          </a:rPr>
                          <m:t>𝑑𝑣</m:t>
                        </m:r>
                      </m:e>
                    </m:nary>
                  </m:oMath>
                </a14:m>
                <a:r>
                  <a:rPr lang="en-US" altLang="ja-JP" dirty="0">
                    <a:solidFill>
                      <a:srgbClr val="FF0000"/>
                    </a:solidFill>
                    <a:latin typeface="Cambria Math" panose="02040503050406030204" pitchFamily="18" charset="0"/>
                  </a:rPr>
                  <a:t> </a:t>
                </a:r>
                <a:r>
                  <a:rPr lang="ja-JP" altLang="en-US" dirty="0">
                    <a:latin typeface="Cambria Math" panose="02040503050406030204" pitchFamily="18" charset="0"/>
                  </a:rPr>
                  <a:t>－</a:t>
                </a:r>
                <a:r>
                  <a:rPr lang="en-US" altLang="ja-JP" dirty="0">
                    <a:solidFill>
                      <a:srgbClr val="FF0000"/>
                    </a:solidFill>
                    <a:latin typeface="Cambria Math" panose="02040503050406030204" pitchFamily="18" charset="0"/>
                  </a:rPr>
                  <a:t> </a:t>
                </a:r>
                <a14:m>
                  <m:oMath xmlns:m="http://schemas.openxmlformats.org/officeDocument/2006/math">
                    <m:nary>
                      <m:naryPr>
                        <m:limLoc m:val="subSup"/>
                        <m:grow m:val="on"/>
                        <m:supHide m:val="on"/>
                        <m:ctrlPr>
                          <a:rPr lang="en-US" altLang="ja-JP" i="1" dirty="0">
                            <a:solidFill>
                              <a:srgbClr val="FF0000"/>
                            </a:solidFill>
                            <a:latin typeface="Cambria Math" panose="02040503050406030204" pitchFamily="18" charset="0"/>
                          </a:rPr>
                        </m:ctrlPr>
                      </m:naryPr>
                      <m:sub>
                        <m:r>
                          <a:rPr lang="en-US" altLang="ja-JP" b="0" i="1" dirty="0" smtClean="0">
                            <a:solidFill>
                              <a:srgbClr val="FF0000"/>
                            </a:solidFill>
                            <a:latin typeface="Cambria Math" panose="02040503050406030204" pitchFamily="18" charset="0"/>
                          </a:rPr>
                          <m:t>𝑣</m:t>
                        </m:r>
                      </m:sub>
                      <m:sup/>
                      <m:e>
                        <m:sSub>
                          <m:sSubPr>
                            <m:ctrlPr>
                              <a:rPr lang="ja-JP" altLang="en-US" i="1" dirty="0" smtClean="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σ</m:t>
                            </m:r>
                          </m:e>
                          <m:sub>
                            <m:r>
                              <m:rPr>
                                <m:sty m:val="p"/>
                              </m:rPr>
                              <a:rPr lang="en-US" altLang="ja-JP" i="1" dirty="0">
                                <a:solidFill>
                                  <a:schemeClr val="tx1"/>
                                </a:solidFill>
                                <a:latin typeface="Cambria Math" panose="02040503050406030204" pitchFamily="18" charset="0"/>
                              </a:rPr>
                              <m:t>ij</m:t>
                            </m:r>
                          </m:sub>
                        </m:sSub>
                        <m:f>
                          <m:fPr>
                            <m:ctrlPr>
                              <a:rPr lang="en-US" altLang="ja-JP" i="1" dirty="0">
                                <a:solidFill>
                                  <a:schemeClr val="tx1"/>
                                </a:solidFill>
                                <a:latin typeface="Cambria Math" panose="02040503050406030204" pitchFamily="18" charset="0"/>
                              </a:rPr>
                            </m:ctrlPr>
                          </m:fPr>
                          <m:num>
                            <m:r>
                              <a:rPr lang="en-US" altLang="ja-JP" i="1" dirty="0">
                                <a:solidFill>
                                  <a:schemeClr val="tx1"/>
                                </a:solidFill>
                                <a:latin typeface="Cambria Math" panose="02040503050406030204" pitchFamily="18" charset="0"/>
                              </a:rPr>
                              <m:t>𝜕</m:t>
                            </m:r>
                            <m:r>
                              <m:rPr>
                                <m:nor/>
                              </m:rPr>
                              <a:rPr lang="en-US" altLang="ja-JP" i="1" dirty="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num>
                          <m:den>
                            <m:r>
                              <a:rPr lang="en-US" altLang="ja-JP" i="1" dirty="0">
                                <a:solidFill>
                                  <a:schemeClr val="tx1"/>
                                </a:solidFill>
                                <a:latin typeface="Cambria Math" panose="02040503050406030204" pitchFamily="18" charset="0"/>
                              </a:rPr>
                              <m:t>𝜕</m:t>
                            </m:r>
                            <m:sSub>
                              <m:sSubPr>
                                <m:ctrlPr>
                                  <a:rPr lang="ja-JP" altLang="en-US" i="1" dirty="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𝑥</m:t>
                                </m:r>
                              </m:e>
                              <m:sub>
                                <m:r>
                                  <m:rPr>
                                    <m:sty m:val="p"/>
                                  </m:rPr>
                                  <a:rPr lang="en-US" altLang="ja-JP" i="1" dirty="0">
                                    <a:solidFill>
                                      <a:schemeClr val="tx1"/>
                                    </a:solidFill>
                                    <a:latin typeface="Cambria Math" panose="02040503050406030204" pitchFamily="18" charset="0"/>
                                  </a:rPr>
                                  <m:t>j</m:t>
                                </m:r>
                              </m:sub>
                            </m:sSub>
                          </m:den>
                        </m:f>
                        <m:r>
                          <m:rPr>
                            <m:nor/>
                          </m:rPr>
                          <a:rPr lang="en-US" altLang="ja-JP" i="1" dirty="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r>
                          <a:rPr lang="en-US" altLang="ja-JP" i="1" dirty="0">
                            <a:solidFill>
                              <a:srgbClr val="FF0000"/>
                            </a:solidFill>
                            <a:latin typeface="Cambria Math" panose="02040503050406030204" pitchFamily="18" charset="0"/>
                          </a:rPr>
                          <m:t>𝑑𝑣</m:t>
                        </m:r>
                      </m:e>
                    </m:nary>
                  </m:oMath>
                </a14:m>
                <a:endParaRPr lang="en-US" altLang="ja-JP" dirty="0">
                  <a:latin typeface="Cambria Math" panose="02040503050406030204" pitchFamily="18" charset="0"/>
                </a:endParaRPr>
              </a:p>
              <a:p>
                <a:pPr marL="0" indent="0">
                  <a:buNone/>
                </a:pPr>
                <a:r>
                  <a:rPr lang="ja-JP" altLang="en-US" dirty="0">
                    <a:latin typeface="Cambria Math" panose="02040503050406030204" pitchFamily="18" charset="0"/>
                  </a:rPr>
                  <a:t>右辺の第一項にガウスの発散定理を適用する</a:t>
                </a:r>
                <a:endParaRPr lang="en-US" altLang="ja-JP" dirty="0">
                  <a:latin typeface="Cambria Math" panose="02040503050406030204" pitchFamily="18" charset="0"/>
                </a:endParaRPr>
              </a:p>
              <a:p>
                <a:pPr marL="0" indent="0">
                  <a:buNone/>
                </a:pPr>
                <a:r>
                  <a:rPr lang="en-US" altLang="ja-JP" dirty="0">
                    <a:latin typeface="Cambria Math" panose="02040503050406030204" pitchFamily="18" charset="0"/>
                  </a:rPr>
                  <a:t>	</a:t>
                </a:r>
                <a14:m>
                  <m:oMath xmlns:m="http://schemas.openxmlformats.org/officeDocument/2006/math">
                    <m:nary>
                      <m:naryPr>
                        <m:limLoc m:val="subSup"/>
                        <m:grow m:val="on"/>
                        <m:supHide m:val="on"/>
                        <m:ctrlPr>
                          <a:rPr lang="en-US" altLang="ja-JP" i="1" dirty="0">
                            <a:solidFill>
                              <a:srgbClr val="FF0000"/>
                            </a:solidFill>
                            <a:latin typeface="Cambria Math" panose="02040503050406030204" pitchFamily="18" charset="0"/>
                          </a:rPr>
                        </m:ctrlPr>
                      </m:naryPr>
                      <m:sub>
                        <m:r>
                          <a:rPr lang="en-US" altLang="ja-JP" i="1" dirty="0">
                            <a:solidFill>
                              <a:srgbClr val="FF0000"/>
                            </a:solidFill>
                            <a:latin typeface="Cambria Math" panose="02040503050406030204" pitchFamily="18" charset="0"/>
                          </a:rPr>
                          <m:t>𝑣</m:t>
                        </m:r>
                      </m:sub>
                      <m:sup/>
                      <m:e>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solidFill>
                              <a:srgbClr val="FF0000"/>
                            </a:solidFill>
                            <a:latin typeface="Cambria Math" panose="02040503050406030204" pitchFamily="18" charset="0"/>
                          </a:rPr>
                          <m:t>𝑑𝑣</m:t>
                        </m:r>
                      </m:e>
                    </m:nary>
                  </m:oMath>
                </a14:m>
                <a:r>
                  <a:rPr lang="ja-JP" altLang="en-US" dirty="0">
                    <a:latin typeface="Cambria Math" panose="02040503050406030204" pitchFamily="18" charset="0"/>
                  </a:rPr>
                  <a:t>＝</a:t>
                </a:r>
                <a14:m>
                  <m:oMath xmlns:m="http://schemas.openxmlformats.org/officeDocument/2006/math">
                    <m:nary>
                      <m:naryPr>
                        <m:limLoc m:val="subSup"/>
                        <m:grow m:val="on"/>
                        <m:supHide m:val="on"/>
                        <m:ctrlPr>
                          <a:rPr lang="en-US" altLang="ja-JP" i="1" dirty="0" smtClean="0">
                            <a:solidFill>
                              <a:srgbClr val="FF0000"/>
                            </a:solidFill>
                            <a:latin typeface="Cambria Math" panose="02040503050406030204" pitchFamily="18" charset="0"/>
                          </a:rPr>
                        </m:ctrlPr>
                      </m:naryPr>
                      <m:sub>
                        <m:r>
                          <a:rPr lang="en-US" altLang="ja-JP" b="0" i="1" dirty="0" smtClean="0">
                            <a:solidFill>
                              <a:srgbClr val="FF0000"/>
                            </a:solidFill>
                            <a:latin typeface="Cambria Math" panose="02040503050406030204" pitchFamily="18" charset="0"/>
                          </a:rPr>
                          <m:t>𝑠</m:t>
                        </m:r>
                      </m:sub>
                      <m:sup/>
                      <m:e>
                        <m:sSub>
                          <m:sSubPr>
                            <m:ctrlPr>
                              <a:rPr lang="ja-JP" altLang="en-US" i="1" dirty="0">
                                <a:solidFill>
                                  <a:srgbClr val="FF0000"/>
                                </a:solidFill>
                                <a:latin typeface="Cambria Math" panose="02040503050406030204" pitchFamily="18" charset="0"/>
                              </a:rPr>
                            </m:ctrlPr>
                          </m:sSubPr>
                          <m:e>
                            <m:r>
                              <m:rPr>
                                <m:sty m:val="p"/>
                              </m:rPr>
                              <a:rPr lang="en-US" altLang="ja-JP" i="1" dirty="0" smtClean="0">
                                <a:solidFill>
                                  <a:srgbClr val="FF0000"/>
                                </a:solidFill>
                                <a:latin typeface="Cambria Math" panose="02040503050406030204" pitchFamily="18" charset="0"/>
                              </a:rPr>
                              <m:t>σ</m:t>
                            </m:r>
                          </m:e>
                          <m:sub>
                            <m:r>
                              <a:rPr lang="en-US" altLang="ja-JP" i="1" dirty="0">
                                <a:solidFill>
                                  <a:srgbClr val="FF0000"/>
                                </a:solidFill>
                                <a:latin typeface="Cambria Math" panose="02040503050406030204" pitchFamily="18" charset="0"/>
                              </a:rPr>
                              <m:t>𝑖</m:t>
                            </m:r>
                            <m:r>
                              <m:rPr>
                                <m:sty m:val="p"/>
                              </m:rPr>
                              <a:rPr lang="en-US" altLang="ja-JP" i="1" dirty="0">
                                <a:solidFill>
                                  <a:srgbClr val="FF0000"/>
                                </a:solidFill>
                                <a:latin typeface="Cambria Math" panose="02040503050406030204" pitchFamily="18" charset="0"/>
                              </a:rPr>
                              <m:t>j</m:t>
                            </m:r>
                          </m:sub>
                        </m:sSub>
                        <m:r>
                          <m:rPr>
                            <m:nor/>
                          </m:rPr>
                          <a:rPr lang="en-US" altLang="ja-JP" i="1" dirty="0">
                            <a:solidFill>
                              <a:srgbClr val="FF0000"/>
                            </a:solidFill>
                            <a:latin typeface="Cambria Math" panose="02040503050406030204" pitchFamily="18" charset="0"/>
                          </a:rPr>
                          <m:t>δ</m:t>
                        </m:r>
                        <m:sSub>
                          <m:sSubPr>
                            <m:ctrlPr>
                              <a:rPr lang="ja-JP" altLang="en-US" i="1" dirty="0">
                                <a:solidFill>
                                  <a:srgbClr val="FF0000"/>
                                </a:solidFill>
                                <a:latin typeface="Cambria Math" panose="02040503050406030204" pitchFamily="18" charset="0"/>
                              </a:rPr>
                            </m:ctrlPr>
                          </m:sSubPr>
                          <m:e>
                            <m:r>
                              <m:rPr>
                                <m:sty m:val="p"/>
                              </m:rPr>
                              <a:rPr lang="en-US" altLang="ja-JP" i="1" dirty="0">
                                <a:solidFill>
                                  <a:srgbClr val="FF0000"/>
                                </a:solidFill>
                                <a:latin typeface="Cambria Math" panose="02040503050406030204" pitchFamily="18" charset="0"/>
                              </a:rPr>
                              <m:t>u</m:t>
                            </m:r>
                          </m:e>
                          <m:sub>
                            <m:r>
                              <m:rPr>
                                <m:sty m:val="p"/>
                              </m:rPr>
                              <a:rPr lang="en-US" altLang="ja-JP" i="1" dirty="0">
                                <a:solidFill>
                                  <a:srgbClr val="FF0000"/>
                                </a:solidFill>
                                <a:latin typeface="Cambria Math" panose="02040503050406030204" pitchFamily="18" charset="0"/>
                              </a:rPr>
                              <m:t>i</m:t>
                            </m:r>
                          </m:sub>
                        </m:sSub>
                        <m:sSub>
                          <m:sSubPr>
                            <m:ctrlPr>
                              <a:rPr lang="ja-JP" altLang="en-US" i="1" dirty="0">
                                <a:solidFill>
                                  <a:srgbClr val="FF0000"/>
                                </a:solidFill>
                                <a:latin typeface="Cambria Math" panose="02040503050406030204" pitchFamily="18" charset="0"/>
                              </a:rPr>
                            </m:ctrlPr>
                          </m:sSubPr>
                          <m:e>
                            <m:r>
                              <m:rPr>
                                <m:sty m:val="p"/>
                              </m:rPr>
                              <a:rPr lang="en-US" altLang="ja-JP" i="1" dirty="0" smtClean="0">
                                <a:solidFill>
                                  <a:srgbClr val="FF0000"/>
                                </a:solidFill>
                                <a:latin typeface="Cambria Math" panose="02040503050406030204" pitchFamily="18" charset="0"/>
                              </a:rPr>
                              <m:t>n</m:t>
                            </m:r>
                          </m:e>
                          <m:sub>
                            <m:r>
                              <m:rPr>
                                <m:sty m:val="p"/>
                              </m:rPr>
                              <a:rPr lang="en-US" altLang="ja-JP" i="1" dirty="0">
                                <a:solidFill>
                                  <a:srgbClr val="FF0000"/>
                                </a:solidFill>
                                <a:latin typeface="Cambria Math" panose="02040503050406030204" pitchFamily="18" charset="0"/>
                              </a:rPr>
                              <m:t>j</m:t>
                            </m:r>
                          </m:sub>
                        </m:sSub>
                        <m:r>
                          <a:rPr lang="en-US" altLang="ja-JP" i="1" dirty="0">
                            <a:solidFill>
                              <a:srgbClr val="FF0000"/>
                            </a:solidFill>
                            <a:latin typeface="Cambria Math" panose="02040503050406030204" pitchFamily="18" charset="0"/>
                          </a:rPr>
                          <m:t>𝑑</m:t>
                        </m:r>
                        <m:r>
                          <a:rPr lang="en-US" altLang="ja-JP" b="0" i="1" dirty="0" smtClean="0">
                            <a:solidFill>
                              <a:srgbClr val="FF0000"/>
                            </a:solidFill>
                            <a:latin typeface="Cambria Math" panose="02040503050406030204" pitchFamily="18" charset="0"/>
                          </a:rPr>
                          <m:t>𝑠</m:t>
                        </m:r>
                      </m:e>
                    </m:nary>
                  </m:oMath>
                </a14:m>
                <a:r>
                  <a:rPr lang="en-US" altLang="ja-JP" dirty="0">
                    <a:latin typeface="Cambria Math" panose="02040503050406030204" pitchFamily="18" charset="0"/>
                  </a:rPr>
                  <a:t> </a:t>
                </a:r>
                <a:r>
                  <a:rPr lang="ja-JP" altLang="en-US" dirty="0">
                    <a:latin typeface="Cambria Math" panose="02040503050406030204" pitchFamily="18" charset="0"/>
                  </a:rPr>
                  <a:t>ー</a:t>
                </a:r>
                <a:r>
                  <a:rPr lang="en-US" altLang="ja-JP" dirty="0">
                    <a:latin typeface="Cambria Math" panose="02040503050406030204" pitchFamily="18" charset="0"/>
                  </a:rPr>
                  <a:t> </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m:rPr>
                            <m:sty m:val="p"/>
                          </m:rPr>
                          <a:rPr lang="en-US" altLang="ja-JP" i="1" dirty="0">
                            <a:latin typeface="Cambria Math" panose="02040503050406030204" pitchFamily="18" charset="0"/>
                          </a:rPr>
                          <m:t>v</m:t>
                        </m:r>
                      </m:sub>
                      <m:sup/>
                      <m:e>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𝑑𝑣</m:t>
                        </m:r>
                      </m:e>
                    </m:nary>
                  </m:oMath>
                </a14:m>
                <a:endParaRPr lang="en-US" altLang="ja-JP"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556" t="-113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8592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仮想仕事の原理式の導出</a:t>
            </a:r>
            <a:r>
              <a:rPr lang="en-US" altLang="ja-JP" dirty="0"/>
              <a:t>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kumimoji="1" lang="ja-JP" altLang="en-US" dirty="0"/>
                  <a:t>上式の第一項にコーシーの式　</a:t>
                </a:r>
                <a:r>
                  <a:rPr lang="en-US" altLang="ja-JP" dirty="0"/>
                  <a:t>(</a:t>
                </a: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t</m:t>
                        </m:r>
                      </m:e>
                      <m:sub>
                        <m:r>
                          <a:rPr lang="en-US" altLang="ja-JP" i="1" dirty="0">
                            <a:latin typeface="Cambria Math" panose="02040503050406030204" pitchFamily="18" charset="0"/>
                          </a:rPr>
                          <m:t>𝑖</m:t>
                        </m:r>
                      </m:sub>
                    </m:sSub>
                  </m:oMath>
                </a14:m>
                <a:r>
                  <a:rPr lang="en-US" altLang="ja-JP" dirty="0"/>
                  <a:t>=</a:t>
                </a: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n</m:t>
                        </m:r>
                      </m:e>
                      <m:sub>
                        <m:r>
                          <m:rPr>
                            <m:sty m:val="p"/>
                          </m:rPr>
                          <a:rPr lang="en-US" altLang="ja-JP" i="1" dirty="0">
                            <a:latin typeface="Cambria Math" panose="02040503050406030204" pitchFamily="18" charset="0"/>
                          </a:rPr>
                          <m:t>j</m:t>
                        </m:r>
                      </m:sub>
                    </m:sSub>
                  </m:oMath>
                </a14:m>
                <a:r>
                  <a:rPr lang="en-US" altLang="ja-JP" dirty="0"/>
                  <a:t>)</a:t>
                </a:r>
                <a:r>
                  <a:rPr lang="ja-JP" altLang="en-US" dirty="0"/>
                  <a:t>　</a:t>
                </a:r>
                <a:r>
                  <a:rPr kumimoji="1" lang="ja-JP" altLang="en-US" dirty="0"/>
                  <a:t>を適用すると　</a:t>
                </a:r>
                <a:endParaRPr kumimoji="1" lang="en-US" altLang="ja-JP" dirty="0"/>
              </a:p>
              <a:p>
                <a:pPr marL="0" indent="0">
                  <a:buNone/>
                </a:pPr>
                <a:r>
                  <a:rPr lang="en-US" altLang="ja-JP" dirty="0">
                    <a:latin typeface="Cambria Math" panose="02040503050406030204" pitchFamily="18" charset="0"/>
                  </a:rPr>
                  <a:t>	</a:t>
                </a:r>
                <a14:m>
                  <m:oMath xmlns:m="http://schemas.openxmlformats.org/officeDocument/2006/math">
                    <m:nary>
                      <m:naryPr>
                        <m:limLoc m:val="subSup"/>
                        <m:grow m:val="on"/>
                        <m:supHide m:val="on"/>
                        <m:ctrlPr>
                          <a:rPr lang="en-US" altLang="ja-JP" i="1" dirty="0">
                            <a:solidFill>
                              <a:srgbClr val="FF0000"/>
                            </a:solidFill>
                            <a:latin typeface="Cambria Math" panose="02040503050406030204" pitchFamily="18" charset="0"/>
                          </a:rPr>
                        </m:ctrlPr>
                      </m:naryPr>
                      <m:sub>
                        <m:r>
                          <a:rPr lang="en-US" altLang="ja-JP" i="1" dirty="0">
                            <a:solidFill>
                              <a:srgbClr val="FF0000"/>
                            </a:solidFill>
                            <a:latin typeface="Cambria Math" panose="02040503050406030204" pitchFamily="18" charset="0"/>
                          </a:rPr>
                          <m:t>𝑣</m:t>
                        </m:r>
                      </m:sub>
                      <m:sup/>
                      <m:e>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solidFill>
                              <a:srgbClr val="FF0000"/>
                            </a:solidFill>
                            <a:latin typeface="Cambria Math" panose="02040503050406030204" pitchFamily="18" charset="0"/>
                          </a:rPr>
                          <m:t>𝑑𝑣</m:t>
                        </m:r>
                      </m:e>
                    </m:nary>
                  </m:oMath>
                </a14:m>
                <a:r>
                  <a:rPr lang="ja-JP" altLang="en-US" dirty="0">
                    <a:latin typeface="Cambria Math" panose="02040503050406030204" pitchFamily="18" charset="0"/>
                  </a:rPr>
                  <a:t>＝ </a:t>
                </a:r>
                <a14:m>
                  <m:oMath xmlns:m="http://schemas.openxmlformats.org/officeDocument/2006/math">
                    <m:nary>
                      <m:naryPr>
                        <m:limLoc m:val="subSup"/>
                        <m:grow m:val="on"/>
                        <m:supHide m:val="on"/>
                        <m:ctrlPr>
                          <a:rPr lang="en-US" altLang="ja-JP" i="1" dirty="0" smtClean="0">
                            <a:solidFill>
                              <a:schemeClr val="tx1"/>
                            </a:solidFill>
                            <a:latin typeface="Cambria Math" panose="02040503050406030204" pitchFamily="18" charset="0"/>
                          </a:rPr>
                        </m:ctrlPr>
                      </m:naryPr>
                      <m:sub>
                        <m:r>
                          <a:rPr lang="en-US" altLang="ja-JP" i="1" dirty="0" smtClean="0">
                            <a:solidFill>
                              <a:schemeClr val="tx1"/>
                            </a:solidFill>
                            <a:latin typeface="Cambria Math" panose="02040503050406030204" pitchFamily="18" charset="0"/>
                          </a:rPr>
                          <m:t>𝑠</m:t>
                        </m:r>
                      </m:sub>
                      <m:sup/>
                      <m:e>
                        <m:sSub>
                          <m:sSubPr>
                            <m:ctrlPr>
                              <a:rPr lang="ja-JP" altLang="en-US" i="1" dirty="0" smtClean="0">
                                <a:solidFill>
                                  <a:srgbClr val="FF0000"/>
                                </a:solidFill>
                                <a:latin typeface="Cambria Math" panose="02040503050406030204" pitchFamily="18" charset="0"/>
                              </a:rPr>
                            </m:ctrlPr>
                          </m:sSubPr>
                          <m:e>
                            <m:r>
                              <m:rPr>
                                <m:sty m:val="p"/>
                              </m:rPr>
                              <a:rPr lang="en-US" altLang="ja-JP" i="1" dirty="0">
                                <a:solidFill>
                                  <a:srgbClr val="FF0000"/>
                                </a:solidFill>
                                <a:latin typeface="Cambria Math" panose="02040503050406030204" pitchFamily="18" charset="0"/>
                              </a:rPr>
                              <m:t>t</m:t>
                            </m:r>
                          </m:e>
                          <m:sub>
                            <m:r>
                              <a:rPr lang="en-US" altLang="ja-JP" i="1" dirty="0">
                                <a:solidFill>
                                  <a:srgbClr val="FF0000"/>
                                </a:solidFill>
                                <a:latin typeface="Cambria Math" panose="02040503050406030204" pitchFamily="18" charset="0"/>
                              </a:rPr>
                              <m:t>𝑖</m:t>
                            </m:r>
                          </m:sub>
                        </m:sSub>
                        <m:r>
                          <m:rPr>
                            <m:nor/>
                          </m:rPr>
                          <a:rPr lang="en-US" altLang="ja-JP" i="1" dirty="0" smtClean="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r>
                          <a:rPr lang="en-US" altLang="ja-JP" i="1" dirty="0">
                            <a:solidFill>
                              <a:schemeClr val="tx1"/>
                            </a:solidFill>
                            <a:latin typeface="Cambria Math" panose="02040503050406030204" pitchFamily="18" charset="0"/>
                          </a:rPr>
                          <m:t>𝑑𝑠</m:t>
                        </m:r>
                      </m:e>
                    </m:nary>
                  </m:oMath>
                </a14:m>
                <a:r>
                  <a:rPr lang="en-US" altLang="ja-JP" dirty="0">
                    <a:latin typeface="Cambria Math" panose="02040503050406030204" pitchFamily="18" charset="0"/>
                  </a:rPr>
                  <a:t> </a:t>
                </a:r>
                <a:r>
                  <a:rPr lang="ja-JP" altLang="en-US" dirty="0">
                    <a:latin typeface="Cambria Math" panose="02040503050406030204" pitchFamily="18" charset="0"/>
                  </a:rPr>
                  <a:t>ー</a:t>
                </a:r>
                <a:r>
                  <a:rPr lang="en-US" altLang="ja-JP" dirty="0">
                    <a:latin typeface="Cambria Math" panose="02040503050406030204" pitchFamily="18" charset="0"/>
                  </a:rPr>
                  <a:t> </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b="0" i="1" dirty="0" smtClean="0">
                            <a:latin typeface="Cambria Math" panose="02040503050406030204" pitchFamily="18" charset="0"/>
                          </a:rPr>
                          <m:t>𝑣</m:t>
                        </m:r>
                      </m:sub>
                      <m:sup/>
                      <m:e>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𝑑𝑣</m:t>
                        </m:r>
                      </m:e>
                    </m:nary>
                  </m:oMath>
                </a14:m>
                <a:endParaRPr lang="en-US" altLang="ja-JP" dirty="0">
                  <a:latin typeface="Cambria Math" panose="02040503050406030204" pitchFamily="18" charset="0"/>
                </a:endParaRPr>
              </a:p>
              <a:p>
                <a:pPr marL="0" indent="0">
                  <a:buNone/>
                </a:pPr>
                <a:r>
                  <a:rPr lang="ja-JP" altLang="en-US" dirty="0">
                    <a:latin typeface="Cambria Math" panose="02040503050406030204" pitchFamily="18" charset="0"/>
                  </a:rPr>
                  <a:t>上式の境界は変位境界</a:t>
                </a:r>
                <a:r>
                  <a:rPr lang="en-US" altLang="ja-JP" dirty="0">
                    <a:latin typeface="Cambria Math" panose="02040503050406030204" pitchFamily="18" charset="0"/>
                  </a:rPr>
                  <a:t>u</a:t>
                </a:r>
                <a:r>
                  <a:rPr lang="ja-JP" altLang="en-US" dirty="0">
                    <a:latin typeface="Cambria Math" panose="02040503050406030204" pitchFamily="18" charset="0"/>
                  </a:rPr>
                  <a:t>と荷重境界</a:t>
                </a:r>
                <a:r>
                  <a:rPr lang="en-US" altLang="ja-JP" dirty="0">
                    <a:latin typeface="Cambria Math" panose="02040503050406030204" pitchFamily="18" charset="0"/>
                  </a:rPr>
                  <a:t>t</a:t>
                </a:r>
                <a:r>
                  <a:rPr lang="ja-JP" altLang="en-US" dirty="0">
                    <a:latin typeface="Cambria Math" panose="02040503050406030204" pitchFamily="18" charset="0"/>
                  </a:rPr>
                  <a:t>に分けることができ、変位境界では</a:t>
                </a:r>
                <a14:m>
                  <m:oMath xmlns:m="http://schemas.openxmlformats.org/officeDocument/2006/math">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oMath>
                </a14:m>
                <a:r>
                  <a:rPr lang="en-US" altLang="ja-JP" dirty="0">
                    <a:latin typeface="Cambria Math" panose="02040503050406030204" pitchFamily="18" charset="0"/>
                  </a:rPr>
                  <a:t>=0</a:t>
                </a:r>
                <a:r>
                  <a:rPr lang="ja-JP" altLang="en-US" dirty="0">
                    <a:latin typeface="Cambria Math" panose="02040503050406030204" pitchFamily="18" charset="0"/>
                  </a:rPr>
                  <a:t>であるので</a:t>
                </a:r>
                <a:endParaRPr lang="en-US" altLang="ja-JP" dirty="0">
                  <a:latin typeface="Cambria Math" panose="02040503050406030204" pitchFamily="18" charset="0"/>
                </a:endParaRPr>
              </a:p>
              <a:p>
                <a:pPr marL="0" indent="0">
                  <a:buNone/>
                </a:pPr>
                <a:r>
                  <a:rPr lang="en-US" altLang="ja-JP" dirty="0">
                    <a:latin typeface="Cambria Math" panose="02040503050406030204" pitchFamily="18" charset="0"/>
                  </a:rPr>
                  <a:t>	</a:t>
                </a:r>
                <a14:m>
                  <m:oMath xmlns:m="http://schemas.openxmlformats.org/officeDocument/2006/math">
                    <m:nary>
                      <m:naryPr>
                        <m:limLoc m:val="subSup"/>
                        <m:grow m:val="on"/>
                        <m:supHide m:val="on"/>
                        <m:ctrlPr>
                          <a:rPr lang="en-US" altLang="ja-JP" i="1" dirty="0">
                            <a:solidFill>
                              <a:srgbClr val="FF0000"/>
                            </a:solidFill>
                            <a:latin typeface="Cambria Math" panose="02040503050406030204" pitchFamily="18" charset="0"/>
                          </a:rPr>
                        </m:ctrlPr>
                      </m:naryPr>
                      <m:sub>
                        <m:r>
                          <a:rPr lang="en-US" altLang="ja-JP" i="1" dirty="0">
                            <a:solidFill>
                              <a:srgbClr val="FF0000"/>
                            </a:solidFill>
                            <a:latin typeface="Cambria Math" panose="02040503050406030204" pitchFamily="18" charset="0"/>
                          </a:rPr>
                          <m:t>𝑣</m:t>
                        </m:r>
                      </m:sub>
                      <m:sup/>
                      <m:e>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solidFill>
                              <a:srgbClr val="FF0000"/>
                            </a:solidFill>
                            <a:latin typeface="Cambria Math" panose="02040503050406030204" pitchFamily="18" charset="0"/>
                          </a:rPr>
                          <m:t>𝑑𝑣</m:t>
                        </m:r>
                      </m:e>
                    </m:nary>
                  </m:oMath>
                </a14:m>
                <a:r>
                  <a:rPr lang="ja-JP" altLang="en-US" dirty="0">
                    <a:latin typeface="Cambria Math" panose="02040503050406030204" pitchFamily="18" charset="0"/>
                  </a:rPr>
                  <a:t>＝ </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i="1" dirty="0">
                            <a:latin typeface="Cambria Math" panose="02040503050406030204" pitchFamily="18" charset="0"/>
                          </a:rPr>
                          <m:t>𝑠</m:t>
                        </m:r>
                        <m:r>
                          <m:rPr>
                            <m:sty m:val="p"/>
                          </m:rPr>
                          <a:rPr lang="en-US" altLang="ja-JP" i="1" dirty="0" smtClean="0">
                            <a:solidFill>
                              <a:srgbClr val="FF0000"/>
                            </a:solidFill>
                            <a:latin typeface="Cambria Math" panose="02040503050406030204" pitchFamily="18" charset="0"/>
                          </a:rPr>
                          <m:t>t</m:t>
                        </m:r>
                      </m:sub>
                      <m:sup/>
                      <m:e>
                        <m:sSub>
                          <m:sSubPr>
                            <m:ctrlPr>
                              <a:rPr lang="ja-JP" altLang="en-US" i="1" dirty="0" smtClean="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t</m:t>
                            </m:r>
                          </m:e>
                          <m:sub>
                            <m:r>
                              <a:rPr lang="en-US" altLang="ja-JP" i="1" dirty="0">
                                <a:solidFill>
                                  <a:schemeClr val="tx1"/>
                                </a:solidFill>
                                <a:latin typeface="Cambria Math" panose="02040503050406030204" pitchFamily="18" charset="0"/>
                              </a:rPr>
                              <m:t>𝑖</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𝑑𝑠</m:t>
                        </m:r>
                      </m:e>
                    </m:nary>
                  </m:oMath>
                </a14:m>
                <a:r>
                  <a:rPr lang="en-US" altLang="ja-JP" dirty="0">
                    <a:latin typeface="Cambria Math" panose="02040503050406030204" pitchFamily="18" charset="0"/>
                  </a:rPr>
                  <a:t> </a:t>
                </a:r>
                <a:r>
                  <a:rPr lang="ja-JP" altLang="en-US" dirty="0">
                    <a:latin typeface="Cambria Math" panose="02040503050406030204" pitchFamily="18" charset="0"/>
                  </a:rPr>
                  <a:t>ー</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b="0" i="1" dirty="0" smtClean="0">
                            <a:latin typeface="Cambria Math" panose="02040503050406030204" pitchFamily="18" charset="0"/>
                          </a:rPr>
                          <m:t>𝑣</m:t>
                        </m:r>
                      </m:sub>
                      <m:sup/>
                      <m:e>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𝑑𝑣</m:t>
                        </m:r>
                      </m:e>
                    </m:nary>
                  </m:oMath>
                </a14:m>
                <a:endParaRPr lang="en-US" altLang="ja-JP" dirty="0">
                  <a:latin typeface="Cambria Math" panose="02040503050406030204" pitchFamily="18" charset="0"/>
                </a:endParaRPr>
              </a:p>
              <a:p>
                <a:pPr marL="0" indent="0">
                  <a:buNone/>
                  <a:tabLst>
                    <a:tab pos="1435100" algn="l"/>
                  </a:tabLst>
                </a:pPr>
                <a:r>
                  <a:rPr lang="ja-JP" altLang="en-US" i="1" dirty="0">
                    <a:latin typeface="Cambria Math" panose="02040503050406030204" pitchFamily="18" charset="0"/>
                  </a:rPr>
                  <a:t>この結果より</a:t>
                </a:r>
                <a:r>
                  <a:rPr lang="en-US" altLang="ja-JP" dirty="0">
                    <a:solidFill>
                      <a:srgbClr val="FF0000"/>
                    </a:solidFill>
                  </a:rPr>
                  <a:t>	</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i="1" dirty="0">
                            <a:latin typeface="Cambria Math" panose="02040503050406030204" pitchFamily="18" charset="0"/>
                          </a:rPr>
                          <m:t>𝑣</m:t>
                        </m:r>
                      </m:sub>
                      <m:sup/>
                      <m:e>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a:rPr lang="en-US" altLang="ja-JP" i="1" dirty="0">
                            <a:latin typeface="Cambria Math" panose="02040503050406030204" pitchFamily="18" charset="0"/>
                          </a:rPr>
                          <m:t>𝑑𝑣</m:t>
                        </m:r>
                      </m:e>
                    </m:nary>
                  </m:oMath>
                </a14:m>
                <a:r>
                  <a:rPr lang="ja-JP" altLang="en-US" dirty="0">
                    <a:solidFill>
                      <a:schemeClr val="tx1"/>
                    </a:solidFill>
                    <a:latin typeface="Cambria Math" panose="02040503050406030204" pitchFamily="18" charset="0"/>
                  </a:rPr>
                  <a:t> ＝　</a:t>
                </a:r>
                <a14:m>
                  <m:oMath xmlns:m="http://schemas.openxmlformats.org/officeDocument/2006/math">
                    <m:nary>
                      <m:naryPr>
                        <m:limLoc m:val="subSup"/>
                        <m:grow m:val="on"/>
                        <m:supHide m:val="on"/>
                        <m:ctrlPr>
                          <a:rPr lang="en-US" altLang="ja-JP" i="1" dirty="0">
                            <a:solidFill>
                              <a:schemeClr val="tx1"/>
                            </a:solidFill>
                            <a:latin typeface="Cambria Math" panose="02040503050406030204" pitchFamily="18" charset="0"/>
                          </a:rPr>
                        </m:ctrlPr>
                      </m:naryPr>
                      <m:sub>
                        <m:r>
                          <a:rPr lang="en-US" altLang="ja-JP" i="1" dirty="0">
                            <a:solidFill>
                              <a:schemeClr val="tx1"/>
                            </a:solidFill>
                            <a:latin typeface="Cambria Math" panose="02040503050406030204" pitchFamily="18" charset="0"/>
                          </a:rPr>
                          <m:t>𝑠</m:t>
                        </m:r>
                        <m:r>
                          <m:rPr>
                            <m:sty m:val="p"/>
                          </m:rPr>
                          <a:rPr lang="en-US" altLang="ja-JP" i="1" dirty="0">
                            <a:solidFill>
                              <a:schemeClr val="tx1"/>
                            </a:solidFill>
                            <a:latin typeface="Cambria Math" panose="02040503050406030204" pitchFamily="18" charset="0"/>
                          </a:rPr>
                          <m:t>t</m:t>
                        </m:r>
                      </m:sub>
                      <m:sup/>
                      <m:e>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t</m:t>
                            </m:r>
                          </m:e>
                          <m:sub>
                            <m:r>
                              <a:rPr lang="en-US" altLang="ja-JP" i="1" dirty="0">
                                <a:solidFill>
                                  <a:schemeClr val="tx1"/>
                                </a:solidFill>
                                <a:latin typeface="Cambria Math" panose="02040503050406030204" pitchFamily="18" charset="0"/>
                              </a:rPr>
                              <m:t>𝑖</m:t>
                            </m:r>
                          </m:sub>
                        </m:sSub>
                        <m:r>
                          <m:rPr>
                            <m:nor/>
                          </m:rPr>
                          <a:rPr lang="en-US" altLang="ja-JP" i="1" dirty="0">
                            <a:solidFill>
                              <a:schemeClr val="tx1"/>
                            </a:solidFill>
                            <a:latin typeface="Cambria Math" panose="02040503050406030204" pitchFamily="18" charset="0"/>
                          </a:rPr>
                          <m:t>δ</m:t>
                        </m:r>
                        <m:sSub>
                          <m:sSubPr>
                            <m:ctrlPr>
                              <a:rPr lang="ja-JP" altLang="en-US" i="1" dirty="0">
                                <a:solidFill>
                                  <a:schemeClr val="tx1"/>
                                </a:solidFill>
                                <a:latin typeface="Cambria Math" panose="02040503050406030204" pitchFamily="18" charset="0"/>
                              </a:rPr>
                            </m:ctrlPr>
                          </m:sSubPr>
                          <m:e>
                            <m:r>
                              <m:rPr>
                                <m:sty m:val="p"/>
                              </m:rPr>
                              <a:rPr lang="en-US" altLang="ja-JP" i="1" dirty="0">
                                <a:solidFill>
                                  <a:schemeClr val="tx1"/>
                                </a:solidFill>
                                <a:latin typeface="Cambria Math" panose="02040503050406030204" pitchFamily="18" charset="0"/>
                              </a:rPr>
                              <m:t>u</m:t>
                            </m:r>
                          </m:e>
                          <m:sub>
                            <m:r>
                              <m:rPr>
                                <m:sty m:val="p"/>
                              </m:rPr>
                              <a:rPr lang="en-US" altLang="ja-JP" i="1" dirty="0">
                                <a:solidFill>
                                  <a:schemeClr val="tx1"/>
                                </a:solidFill>
                                <a:latin typeface="Cambria Math" panose="02040503050406030204" pitchFamily="18" charset="0"/>
                              </a:rPr>
                              <m:t>i</m:t>
                            </m:r>
                          </m:sub>
                        </m:sSub>
                        <m:r>
                          <a:rPr lang="en-US" altLang="ja-JP" i="1" dirty="0">
                            <a:solidFill>
                              <a:schemeClr val="tx1"/>
                            </a:solidFill>
                            <a:latin typeface="Cambria Math" panose="02040503050406030204" pitchFamily="18" charset="0"/>
                          </a:rPr>
                          <m:t>𝑑𝑠</m:t>
                        </m:r>
                      </m:e>
                    </m:nary>
                  </m:oMath>
                </a14:m>
                <a:r>
                  <a:rPr lang="en-US" altLang="ja-JP" dirty="0">
                    <a:solidFill>
                      <a:schemeClr val="tx1"/>
                    </a:solidFill>
                    <a:latin typeface="Cambria Math" panose="02040503050406030204" pitchFamily="18" charset="0"/>
                  </a:rPr>
                  <a:t> </a:t>
                </a:r>
                <a:r>
                  <a:rPr lang="ja-JP" altLang="en-US" dirty="0">
                    <a:latin typeface="Cambria Math" panose="02040503050406030204" pitchFamily="18" charset="0"/>
                  </a:rPr>
                  <a:t>＋</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i="1" dirty="0">
                            <a:latin typeface="Cambria Math" panose="02040503050406030204" pitchFamily="18" charset="0"/>
                          </a:rPr>
                          <m:t>𝑣</m:t>
                        </m:r>
                      </m:sub>
                      <m:sup/>
                      <m:e>
                        <m:sSub>
                          <m:sSubPr>
                            <m:ctrlPr>
                              <a:rPr lang="ja-JP" altLang="en-US" i="1" dirty="0" smtClean="0">
                                <a:solidFill>
                                  <a:schemeClr val="tx1"/>
                                </a:solidFill>
                                <a:latin typeface="Cambria Math" panose="02040503050406030204" pitchFamily="18" charset="0"/>
                              </a:rPr>
                            </m:ctrlPr>
                          </m:sSubPr>
                          <m:e>
                            <m:r>
                              <a:rPr lang="en-US" altLang="ja-JP" i="1" dirty="0">
                                <a:solidFill>
                                  <a:schemeClr val="tx1"/>
                                </a:solidFill>
                                <a:latin typeface="Cambria Math" panose="02040503050406030204" pitchFamily="18" charset="0"/>
                              </a:rPr>
                              <m:t>𝑏</m:t>
                            </m:r>
                          </m:e>
                          <m:sub>
                            <m:r>
                              <a:rPr lang="en-US" altLang="ja-JP" i="1" dirty="0">
                                <a:solidFill>
                                  <a:schemeClr val="tx1"/>
                                </a:solidFill>
                                <a:latin typeface="Cambria Math" panose="02040503050406030204" pitchFamily="18" charset="0"/>
                              </a:rPr>
                              <m:t>𝑖</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𝑑𝑣</m:t>
                        </m:r>
                      </m:e>
                    </m:nary>
                  </m:oMath>
                </a14:m>
                <a:r>
                  <a:rPr kumimoji="1" lang="ja-JP" altLang="en-US" dirty="0"/>
                  <a:t>　・・・③</a:t>
                </a:r>
                <a:endParaRPr kumimoji="1" lang="en-US" altLang="ja-JP" dirty="0"/>
              </a:p>
              <a:p>
                <a:pPr marL="0" indent="0">
                  <a:buNone/>
                </a:pPr>
                <a:r>
                  <a:rPr lang="ja-JP" altLang="en-US" dirty="0"/>
                  <a:t>上式の左辺の積分の中身について考える</a:t>
                </a:r>
                <a:endParaRPr lang="en-US" altLang="ja-JP" dirty="0"/>
              </a:p>
              <a:p>
                <a:pPr marL="0" indent="0">
                  <a:buNone/>
                </a:pPr>
                <a:r>
                  <a:rPr lang="en-US" altLang="ja-JP" dirty="0"/>
                  <a:t>	</a:t>
                </a: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oMath>
                </a14:m>
                <a:r>
                  <a:rPr lang="ja-JP" altLang="en-US" dirty="0"/>
                  <a:t>　＝　</a:t>
                </a: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d>
                      <m:dPr>
                        <m:begChr m:val="{"/>
                        <m:endChr m:val="}"/>
                        <m:ctrlPr>
                          <a:rPr lang="en-US" altLang="ja-JP" i="1" dirty="0" smtClean="0">
                            <a:latin typeface="Cambria Math" panose="02040503050406030204" pitchFamily="18" charset="0"/>
                          </a:rPr>
                        </m:ctrlPr>
                      </m:dPr>
                      <m:e>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2</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ja-JP" altLang="en-US"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a:rPr lang="en-US" altLang="ja-JP" i="1" dirty="0">
                                    <a:latin typeface="Cambria Math" panose="02040503050406030204" pitchFamily="18" charset="0"/>
                                  </a:rPr>
                                  <m:t>𝑗</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𝑖</m:t>
                                </m:r>
                              </m:sub>
                            </m:sSub>
                          </m:den>
                        </m:f>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2</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a:rPr lang="ja-JP" altLang="en-US"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a:rPr lang="en-US" altLang="ja-JP" i="1" dirty="0">
                                    <a:latin typeface="Cambria Math" panose="02040503050406030204" pitchFamily="18" charset="0"/>
                                  </a:rPr>
                                  <m:t>𝑗</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𝑖</m:t>
                                </m:r>
                              </m:sub>
                            </m:sSub>
                          </m:den>
                        </m:f>
                        <m:r>
                          <m:rPr>
                            <m:nor/>
                          </m:rPr>
                          <a:rPr lang="en-US" altLang="ja-JP" dirty="0"/>
                          <m:t>)</m:t>
                        </m:r>
                      </m:e>
                    </m:d>
                  </m:oMath>
                </a14:m>
                <a:endParaRPr lang="en-US" altLang="ja-JP" dirty="0"/>
              </a:p>
              <a:p>
                <a:pPr marL="0" indent="0">
                  <a:buNone/>
                </a:pP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oMath>
                </a14:m>
                <a:r>
                  <a:rPr lang="ja-JP" altLang="en-US" dirty="0"/>
                  <a:t>は変形勾配テンソル、</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2</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ja-JP" altLang="en-US"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a:rPr lang="en-US" altLang="ja-JP" i="1" dirty="0">
                                <a:latin typeface="Cambria Math" panose="02040503050406030204" pitchFamily="18" charset="0"/>
                              </a:rPr>
                              <m:t>𝑗</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𝑖</m:t>
                            </m:r>
                          </m:sub>
                        </m:sSub>
                      </m:den>
                    </m:f>
                    <m:r>
                      <m:rPr>
                        <m:nor/>
                      </m:rPr>
                      <a:rPr lang="en-US" altLang="ja-JP" dirty="0"/>
                      <m:t>)</m:t>
                    </m:r>
                  </m:oMath>
                </a14:m>
                <a:r>
                  <a:rPr lang="ja-JP" altLang="en-US" dirty="0"/>
                  <a:t>は微小ひずみ、</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2</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a:rPr lang="ja-JP" altLang="en-US"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a:rPr lang="en-US" altLang="ja-JP" i="1" dirty="0">
                                <a:latin typeface="Cambria Math" panose="02040503050406030204" pitchFamily="18" charset="0"/>
                              </a:rPr>
                              <m:t>𝑗</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𝑖</m:t>
                            </m:r>
                          </m:sub>
                        </m:sSub>
                      </m:den>
                    </m:f>
                    <m:r>
                      <m:rPr>
                        <m:nor/>
                      </m:rPr>
                      <a:rPr lang="en-US" altLang="ja-JP" dirty="0"/>
                      <m:t>)</m:t>
                    </m:r>
                  </m:oMath>
                </a14:m>
                <a:r>
                  <a:rPr lang="ja-JP" altLang="en-US" dirty="0"/>
                  <a:t> は 微小回転を表し、</a:t>
                </a:r>
                <a:endParaRPr lang="en-US" altLang="ja-JP" dirty="0"/>
              </a:p>
              <a:p>
                <a:pPr marL="0" indent="0">
                  <a:buNone/>
                </a:pPr>
                <a:endParaRPr lang="en-US" altLang="ja-JP" sz="32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556" t="-7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3203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仮想仕事の原理式の導出</a:t>
            </a:r>
            <a:r>
              <a:rPr lang="en-US" altLang="ja-JP" dirty="0"/>
              <a:t>3</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oMath>
                </a14:m>
                <a:r>
                  <a:rPr lang="ja-JP" altLang="en-US" dirty="0"/>
                  <a:t>は対称テンソルなのでこれに反対称テンソルをかけるとゼロになることから</a:t>
                </a:r>
                <a:endParaRPr lang="en-US" altLang="ja-JP" dirty="0"/>
              </a:p>
              <a:p>
                <a:pPr marL="0" indent="0">
                  <a:buNone/>
                </a:pPr>
                <a:r>
                  <a:rPr lang="en-US" altLang="ja-JP" dirty="0"/>
                  <a:t>	</a:t>
                </a:r>
                <a14:m>
                  <m:oMath xmlns:m="http://schemas.openxmlformats.org/officeDocument/2006/math">
                    <m:sSub>
                      <m:sSubPr>
                        <m:ctrlPr>
                          <a:rPr lang="ja-JP" altLang="en-US" i="1" dirty="0" smtClean="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oMath>
                </a14:m>
                <a:r>
                  <a:rPr lang="ja-JP" altLang="en-US" dirty="0"/>
                  <a:t>　＝　</a:t>
                </a: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d>
                      <m:dPr>
                        <m:begChr m:val="{"/>
                        <m:endChr m:val="}"/>
                        <m:ctrlPr>
                          <a:rPr lang="en-US" altLang="ja-JP" i="1" dirty="0">
                            <a:latin typeface="Cambria Math" panose="02040503050406030204" pitchFamily="18" charset="0"/>
                          </a:rPr>
                        </m:ctrlPr>
                      </m:dPr>
                      <m:e>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2</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m:rPr>
                                    <m:sty m:val="p"/>
                                  </m:rPr>
                                  <a:rPr lang="en-US" altLang="ja-JP" i="1" dirty="0">
                                    <a:latin typeface="Cambria Math" panose="02040503050406030204" pitchFamily="18" charset="0"/>
                                  </a:rPr>
                                  <m:t>j</m:t>
                                </m:r>
                              </m:sub>
                            </m:sSub>
                          </m:den>
                        </m:f>
                        <m:r>
                          <m:rPr>
                            <m:nor/>
                          </m:rPr>
                          <a:rPr lang="ja-JP" altLang="en-US"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m:t>
                            </m:r>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a:rPr lang="en-US" altLang="ja-JP" i="1" dirty="0">
                                    <a:latin typeface="Cambria Math" panose="02040503050406030204" pitchFamily="18" charset="0"/>
                                  </a:rPr>
                                  <m:t>𝑗</m:t>
                                </m:r>
                              </m:sub>
                            </m:sSub>
                          </m:num>
                          <m:den>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𝑖</m:t>
                                </m:r>
                              </m:sub>
                            </m:sSub>
                          </m:den>
                        </m:f>
                        <m:r>
                          <m:rPr>
                            <m:nor/>
                          </m:rPr>
                          <a:rPr lang="en-US" altLang="ja-JP" dirty="0"/>
                          <m:t>)</m:t>
                        </m:r>
                      </m:e>
                    </m:d>
                  </m:oMath>
                </a14:m>
                <a:r>
                  <a:rPr kumimoji="1" lang="ja-JP" altLang="en-US" dirty="0"/>
                  <a:t>　＝　</a:t>
                </a:r>
                <a14:m>
                  <m:oMath xmlns:m="http://schemas.openxmlformats.org/officeDocument/2006/math">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ε</m:t>
                        </m:r>
                      </m:e>
                      <m:sub>
                        <m:r>
                          <m:rPr>
                            <m:sty m:val="p"/>
                          </m:rPr>
                          <a:rPr lang="en-US" altLang="ja-JP" i="1" dirty="0">
                            <a:latin typeface="Cambria Math" panose="02040503050406030204" pitchFamily="18" charset="0"/>
                          </a:rPr>
                          <m:t>i</m:t>
                        </m:r>
                        <m:r>
                          <a:rPr lang="en-US" altLang="ja-JP" i="1" dirty="0">
                            <a:latin typeface="Cambria Math" panose="02040503050406030204" pitchFamily="18" charset="0"/>
                          </a:rPr>
                          <m:t>𝑗</m:t>
                        </m:r>
                      </m:sub>
                    </m:sSub>
                  </m:oMath>
                </a14:m>
                <a:endParaRPr kumimoji="1" lang="en-US" altLang="ja-JP" dirty="0"/>
              </a:p>
              <a:p>
                <a:pPr marL="0" indent="0">
                  <a:buNone/>
                </a:pPr>
                <a:r>
                  <a:rPr kumimoji="1" lang="ja-JP" altLang="en-US" dirty="0"/>
                  <a:t>よって③式は以下の用になり、</a:t>
                </a:r>
                <a:endParaRPr kumimoji="1" lang="en-US" altLang="ja-JP" dirty="0"/>
              </a:p>
              <a:p>
                <a:pPr marL="0" indent="0">
                  <a:buNone/>
                </a:pPr>
                <a:r>
                  <a:rPr lang="en-US" altLang="ja-JP" dirty="0"/>
                  <a:t>	</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i="1" dirty="0">
                            <a:latin typeface="Cambria Math" panose="02040503050406030204" pitchFamily="18" charset="0"/>
                          </a:rPr>
                          <m:t>𝑣</m:t>
                        </m:r>
                      </m:sub>
                      <m:sup/>
                      <m:e>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m:rPr>
                                <m:sty m:val="p"/>
                              </m:rPr>
                              <a:rPr lang="en-US" altLang="ja-JP" i="1" dirty="0">
                                <a:latin typeface="Cambria Math" panose="02040503050406030204" pitchFamily="18" charset="0"/>
                              </a:rPr>
                              <m:t>ij</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ε</m:t>
                            </m:r>
                          </m:e>
                          <m:sub>
                            <m:r>
                              <m:rPr>
                                <m:sty m:val="p"/>
                              </m:rPr>
                              <a:rPr lang="en-US" altLang="ja-JP" i="1" dirty="0">
                                <a:latin typeface="Cambria Math" panose="02040503050406030204" pitchFamily="18" charset="0"/>
                              </a:rPr>
                              <m:t>i</m:t>
                            </m:r>
                            <m:r>
                              <a:rPr lang="en-US" altLang="ja-JP" i="1" dirty="0">
                                <a:latin typeface="Cambria Math" panose="02040503050406030204" pitchFamily="18" charset="0"/>
                              </a:rPr>
                              <m:t>𝑗</m:t>
                            </m:r>
                          </m:sub>
                        </m:sSub>
                        <m:r>
                          <a:rPr lang="en-US" altLang="ja-JP" i="1" dirty="0">
                            <a:latin typeface="Cambria Math" panose="02040503050406030204" pitchFamily="18" charset="0"/>
                          </a:rPr>
                          <m:t>𝑑𝑣</m:t>
                        </m:r>
                      </m:e>
                    </m:nary>
                  </m:oMath>
                </a14:m>
                <a:r>
                  <a:rPr lang="ja-JP" altLang="en-US" dirty="0">
                    <a:latin typeface="Cambria Math" panose="02040503050406030204" pitchFamily="18" charset="0"/>
                  </a:rPr>
                  <a:t> ＝　</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i="1" dirty="0">
                            <a:latin typeface="Cambria Math" panose="02040503050406030204" pitchFamily="18" charset="0"/>
                          </a:rPr>
                          <m:t>𝑠</m:t>
                        </m:r>
                        <m:r>
                          <m:rPr>
                            <m:sty m:val="p"/>
                          </m:rPr>
                          <a:rPr lang="en-US" altLang="ja-JP" i="1" dirty="0">
                            <a:latin typeface="Cambria Math" panose="02040503050406030204" pitchFamily="18" charset="0"/>
                          </a:rPr>
                          <m:t>t</m:t>
                        </m:r>
                      </m:sub>
                      <m:sup/>
                      <m:e>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t</m:t>
                            </m:r>
                          </m:e>
                          <m:sub>
                            <m:r>
                              <a:rPr lang="en-US" altLang="ja-JP" i="1" dirty="0">
                                <a:latin typeface="Cambria Math" panose="02040503050406030204" pitchFamily="18" charset="0"/>
                              </a:rPr>
                              <m:t>𝑖</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𝑑𝑠</m:t>
                        </m:r>
                      </m:e>
                    </m:nary>
                  </m:oMath>
                </a14:m>
                <a:r>
                  <a:rPr lang="en-US" altLang="ja-JP" dirty="0">
                    <a:latin typeface="Cambria Math" panose="02040503050406030204" pitchFamily="18" charset="0"/>
                  </a:rPr>
                  <a:t> </a:t>
                </a:r>
                <a:r>
                  <a:rPr lang="ja-JP" altLang="en-US" dirty="0">
                    <a:latin typeface="Cambria Math" panose="02040503050406030204" pitchFamily="18" charset="0"/>
                  </a:rPr>
                  <a:t>＋</a:t>
                </a:r>
                <a14:m>
                  <m:oMath xmlns:m="http://schemas.openxmlformats.org/officeDocument/2006/math">
                    <m:nary>
                      <m:naryPr>
                        <m:limLoc m:val="subSup"/>
                        <m:grow m:val="on"/>
                        <m:supHide m:val="on"/>
                        <m:ctrlPr>
                          <a:rPr lang="en-US" altLang="ja-JP" i="1" dirty="0">
                            <a:latin typeface="Cambria Math" panose="02040503050406030204" pitchFamily="18" charset="0"/>
                          </a:rPr>
                        </m:ctrlPr>
                      </m:naryPr>
                      <m:sub>
                        <m:r>
                          <a:rPr lang="en-US" altLang="ja-JP" i="1" dirty="0">
                            <a:latin typeface="Cambria Math" panose="02040503050406030204" pitchFamily="18" charset="0"/>
                          </a:rPr>
                          <m:t>𝑣</m:t>
                        </m:r>
                      </m:sub>
                      <m:sup/>
                      <m:e>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𝑏</m:t>
                            </m:r>
                          </m:e>
                          <m:sub>
                            <m:r>
                              <a:rPr lang="en-US" altLang="ja-JP" i="1" dirty="0">
                                <a:latin typeface="Cambria Math" panose="02040503050406030204" pitchFamily="18" charset="0"/>
                              </a:rPr>
                              <m:t>𝑖</m:t>
                            </m:r>
                          </m:sub>
                        </m:sSub>
                        <m:r>
                          <m:rPr>
                            <m:nor/>
                          </m:rPr>
                          <a:rPr lang="en-US" altLang="ja-JP" i="1" dirty="0">
                            <a:latin typeface="Cambria Math" panose="02040503050406030204" pitchFamily="18" charset="0"/>
                          </a:rPr>
                          <m:t>δ</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u</m:t>
                            </m:r>
                          </m:e>
                          <m:sub>
                            <m:r>
                              <m:rPr>
                                <m:sty m:val="p"/>
                              </m:rPr>
                              <a:rPr lang="en-US" altLang="ja-JP" i="1" dirty="0">
                                <a:latin typeface="Cambria Math" panose="02040503050406030204" pitchFamily="18" charset="0"/>
                              </a:rPr>
                              <m:t>i</m:t>
                            </m:r>
                          </m:sub>
                        </m:sSub>
                        <m:r>
                          <a:rPr lang="en-US" altLang="ja-JP" i="1" dirty="0">
                            <a:latin typeface="Cambria Math" panose="02040503050406030204" pitchFamily="18" charset="0"/>
                          </a:rPr>
                          <m:t>𝑑𝑣</m:t>
                        </m:r>
                      </m:e>
                    </m:nary>
                  </m:oMath>
                </a14:m>
                <a:endParaRPr kumimoji="1" lang="en-US" altLang="ja-JP" dirty="0"/>
              </a:p>
              <a:p>
                <a:pPr marL="0" indent="0">
                  <a:buNone/>
                </a:pPr>
                <a:r>
                  <a:rPr lang="ja-JP" altLang="en-US" dirty="0"/>
                  <a:t>これが得られる仮想仕事の原理式である。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556" t="-7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100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4DC2F-51BE-46C3-9382-3D33C893052C}"/>
              </a:ext>
            </a:extLst>
          </p:cNvPr>
          <p:cNvSpPr>
            <a:spLocks noGrp="1"/>
          </p:cNvSpPr>
          <p:nvPr>
            <p:ph type="title"/>
          </p:nvPr>
        </p:nvSpPr>
        <p:spPr/>
        <p:txBody>
          <a:bodyPr/>
          <a:lstStyle/>
          <a:p>
            <a:r>
              <a:rPr kumimoji="1" lang="en-US" altLang="ja-JP" dirty="0"/>
              <a:t>1-7</a:t>
            </a:r>
            <a:endParaRPr kumimoji="1" lang="ja-JP" altLang="en-US" dirty="0"/>
          </a:p>
        </p:txBody>
      </p:sp>
      <p:sp>
        <p:nvSpPr>
          <p:cNvPr id="3" name="コンテンツ プレースホルダー 2">
            <a:extLst>
              <a:ext uri="{FF2B5EF4-FFF2-40B4-BE49-F238E27FC236}">
                <a16:creationId xmlns:a16="http://schemas.microsoft.com/office/drawing/2014/main" id="{F53C1C0E-BE49-4C99-8B53-C6B1A1DC82AB}"/>
              </a:ext>
            </a:extLst>
          </p:cNvPr>
          <p:cNvSpPr>
            <a:spLocks noGrp="1"/>
          </p:cNvSpPr>
          <p:nvPr>
            <p:ph idx="1"/>
          </p:nvPr>
        </p:nvSpPr>
        <p:spPr/>
        <p:txBody>
          <a:bodyPr/>
          <a:lstStyle/>
          <a:p>
            <a:r>
              <a:rPr kumimoji="1" lang="ja-JP" altLang="en-US" dirty="0"/>
              <a:t>回答は③</a:t>
            </a:r>
            <a:endParaRPr kumimoji="1" lang="en-US" altLang="ja-JP" dirty="0"/>
          </a:p>
          <a:p>
            <a:endParaRPr kumimoji="1" lang="en-US" altLang="ja-JP" dirty="0"/>
          </a:p>
          <a:p>
            <a:r>
              <a:rPr kumimoji="1" lang="ja-JP" altLang="en-US" dirty="0"/>
              <a:t>初期値問題、</a:t>
            </a:r>
            <a:r>
              <a:rPr lang="ja-JP" altLang="en-US" dirty="0"/>
              <a:t>境界値問題</a:t>
            </a:r>
            <a:endParaRPr kumimoji="1" lang="en-US" altLang="ja-JP" dirty="0"/>
          </a:p>
          <a:p>
            <a:pPr lvl="1"/>
            <a:r>
              <a:rPr lang="ja-JP" altLang="en-US" b="0" i="0" dirty="0">
                <a:solidFill>
                  <a:srgbClr val="202122"/>
                </a:solidFill>
                <a:effectLst/>
                <a:latin typeface="Arial" panose="020B0604020202020204" pitchFamily="34" charset="0"/>
              </a:rPr>
              <a:t>境界値問題は</a:t>
            </a:r>
            <a:r>
              <a:rPr lang="ja-JP" altLang="en-US" b="0" i="0" u="none" strike="noStrike" dirty="0">
                <a:solidFill>
                  <a:srgbClr val="0B0080"/>
                </a:solidFill>
                <a:effectLst/>
                <a:latin typeface="Arial" panose="020B0604020202020204" pitchFamily="34" charset="0"/>
                <a:hlinkClick r:id="rId2" tooltip="初期値問題"/>
              </a:rPr>
              <a:t>初期値問題</a:t>
            </a:r>
            <a:r>
              <a:rPr lang="ja-JP" altLang="en-US" b="0" i="0" dirty="0">
                <a:solidFill>
                  <a:srgbClr val="202122"/>
                </a:solidFill>
                <a:effectLst/>
                <a:latin typeface="Arial" panose="020B0604020202020204" pitchFamily="34" charset="0"/>
              </a:rPr>
              <a:t>と類似なもの</a:t>
            </a:r>
            <a:r>
              <a:rPr lang="ja-JP" altLang="en-US" b="0" i="0" dirty="0" smtClean="0">
                <a:solidFill>
                  <a:srgbClr val="202122"/>
                </a:solidFill>
                <a:effectLst/>
                <a:latin typeface="Arial" panose="020B0604020202020204" pitchFamily="34" charset="0"/>
              </a:rPr>
              <a:t>である</a:t>
            </a:r>
            <a:endParaRPr lang="en-US" altLang="ja-JP" b="0" i="0" dirty="0">
              <a:solidFill>
                <a:srgbClr val="202122"/>
              </a:solidFill>
              <a:effectLst/>
              <a:latin typeface="Arial" panose="020B0604020202020204" pitchFamily="34" charset="0"/>
            </a:endParaRPr>
          </a:p>
          <a:p>
            <a:pPr lvl="1"/>
            <a:r>
              <a:rPr lang="ja-JP" altLang="en-US" b="0" i="0" dirty="0">
                <a:solidFill>
                  <a:srgbClr val="202122"/>
                </a:solidFill>
                <a:effectLst/>
                <a:latin typeface="Arial" panose="020B0604020202020204" pitchFamily="34" charset="0"/>
              </a:rPr>
              <a:t>境界値問題は、方程式の独立変数の全端点（境界）における条件の与えられたもの</a:t>
            </a:r>
            <a:endParaRPr lang="en-US" altLang="ja-JP" b="0" i="0" dirty="0">
              <a:solidFill>
                <a:srgbClr val="202122"/>
              </a:solidFill>
              <a:effectLst/>
              <a:latin typeface="Arial" panose="020B0604020202020204" pitchFamily="34" charset="0"/>
            </a:endParaRPr>
          </a:p>
          <a:p>
            <a:pPr lvl="1"/>
            <a:r>
              <a:rPr lang="ja-JP" altLang="en-US" b="0" i="0" dirty="0">
                <a:solidFill>
                  <a:srgbClr val="202122"/>
                </a:solidFill>
                <a:effectLst/>
                <a:latin typeface="Arial" panose="020B0604020202020204" pitchFamily="34" charset="0"/>
              </a:rPr>
              <a:t>初期値問題は、独立変数のある一点（そしてそれは領域内での最も小さな境界点、すなわち初期点）における条件の与えられたもの</a:t>
            </a:r>
            <a:endParaRPr lang="en-US" altLang="ja-JP" b="0" i="0" dirty="0">
              <a:solidFill>
                <a:srgbClr val="202122"/>
              </a:solidFill>
              <a:effectLst/>
              <a:latin typeface="Arial" panose="020B0604020202020204" pitchFamily="34" charset="0"/>
            </a:endParaRPr>
          </a:p>
          <a:p>
            <a:pPr lvl="1"/>
            <a:endParaRPr kumimoji="1" lang="en-US" altLang="ja-JP" dirty="0">
              <a:solidFill>
                <a:srgbClr val="202122"/>
              </a:solidFill>
              <a:latin typeface="Arial" panose="020B0604020202020204" pitchFamily="34" charset="0"/>
            </a:endParaRPr>
          </a:p>
          <a:p>
            <a:r>
              <a:rPr kumimoji="1" lang="ja-JP" altLang="en-US" dirty="0">
                <a:solidFill>
                  <a:srgbClr val="202122"/>
                </a:solidFill>
                <a:latin typeface="Arial" panose="020B0604020202020204" pitchFamily="34" charset="0"/>
              </a:rPr>
              <a:t>時間における境界条件を初期条件という</a:t>
            </a:r>
            <a:endParaRPr kumimoji="1" lang="en-US" altLang="ja-JP" dirty="0">
              <a:solidFill>
                <a:srgbClr val="202122"/>
              </a:solidFill>
              <a:latin typeface="Arial" panose="020B0604020202020204" pitchFamily="34" charset="0"/>
            </a:endParaRPr>
          </a:p>
          <a:p>
            <a:pPr lvl="1"/>
            <a:r>
              <a:rPr kumimoji="1" lang="en-US" altLang="ja-JP" dirty="0">
                <a:solidFill>
                  <a:srgbClr val="202122"/>
                </a:solidFill>
                <a:latin typeface="Arial" panose="020B0604020202020204" pitchFamily="34" charset="0"/>
              </a:rPr>
              <a:t>t=0</a:t>
            </a:r>
            <a:r>
              <a:rPr kumimoji="1" lang="ja-JP" altLang="en-US" dirty="0">
                <a:solidFill>
                  <a:srgbClr val="202122"/>
                </a:solidFill>
                <a:latin typeface="Arial" panose="020B0604020202020204" pitchFamily="34" charset="0"/>
              </a:rPr>
              <a:t>における値を初期条件とし、</a:t>
            </a:r>
            <a:r>
              <a:rPr kumimoji="1" lang="en-US" altLang="ja-JP" dirty="0">
                <a:solidFill>
                  <a:srgbClr val="202122"/>
                </a:solidFill>
                <a:latin typeface="Arial" panose="020B0604020202020204" pitchFamily="34" charset="0"/>
              </a:rPr>
              <a:t>t&gt;0</a:t>
            </a:r>
            <a:r>
              <a:rPr kumimoji="1" lang="ja-JP" altLang="en-US" dirty="0">
                <a:solidFill>
                  <a:srgbClr val="202122"/>
                </a:solidFill>
                <a:latin typeface="Arial" panose="020B0604020202020204" pitchFamily="34" charset="0"/>
              </a:rPr>
              <a:t>の値を求める</a:t>
            </a:r>
            <a:endParaRPr kumimoji="1" lang="en-US" altLang="ja-JP" dirty="0">
              <a:solidFill>
                <a:srgbClr val="202122"/>
              </a:solidFill>
              <a:latin typeface="Arial" panose="020B0604020202020204" pitchFamily="34" charset="0"/>
            </a:endParaRPr>
          </a:p>
          <a:p>
            <a:pPr lvl="1"/>
            <a:endParaRPr lang="en-US" altLang="ja-JP" dirty="0">
              <a:solidFill>
                <a:srgbClr val="202122"/>
              </a:solidFill>
              <a:latin typeface="Arial" panose="020B0604020202020204" pitchFamily="34" charset="0"/>
            </a:endParaRPr>
          </a:p>
          <a:p>
            <a:endParaRPr kumimoji="1" lang="en-US" altLang="ja-JP" dirty="0"/>
          </a:p>
          <a:p>
            <a:endParaRPr kumimoji="1" lang="ja-JP" altLang="en-US" dirty="0"/>
          </a:p>
        </p:txBody>
      </p:sp>
      <p:sp>
        <p:nvSpPr>
          <p:cNvPr id="4" name="コンテンツ プレースホルダー 3">
            <a:extLst>
              <a:ext uri="{FF2B5EF4-FFF2-40B4-BE49-F238E27FC236}">
                <a16:creationId xmlns:a16="http://schemas.microsoft.com/office/drawing/2014/main" id="{37048400-BEC3-4D7D-BF8A-238593F2549E}"/>
              </a:ext>
            </a:extLst>
          </p:cNvPr>
          <p:cNvSpPr>
            <a:spLocks noGrp="1"/>
          </p:cNvSpPr>
          <p:nvPr>
            <p:ph idx="13"/>
          </p:nvPr>
        </p:nvSpPr>
        <p:spPr/>
        <p:txBody>
          <a:bodyPr/>
          <a:lstStyle/>
          <a:p>
            <a:r>
              <a:rPr kumimoji="1" lang="ja-JP" altLang="en-US" dirty="0"/>
              <a:t>有限要素法において</a:t>
            </a:r>
            <a:endParaRPr kumimoji="1" lang="en-US" altLang="ja-JP" dirty="0"/>
          </a:p>
          <a:p>
            <a:pPr lvl="1"/>
            <a:r>
              <a:rPr lang="ja-JP" altLang="en-US" dirty="0"/>
              <a:t>時間非依存の場合は初期条件は必要なし</a:t>
            </a:r>
            <a:endParaRPr lang="en-US" altLang="ja-JP" dirty="0"/>
          </a:p>
          <a:p>
            <a:pPr lvl="1"/>
            <a:r>
              <a:rPr lang="ja-JP" altLang="en-US" dirty="0"/>
              <a:t>①②は間違っている</a:t>
            </a:r>
            <a:endParaRPr lang="en-US" altLang="ja-JP" dirty="0"/>
          </a:p>
          <a:p>
            <a:pPr lvl="1"/>
            <a:endParaRPr lang="en-US" altLang="ja-JP" dirty="0"/>
          </a:p>
          <a:p>
            <a:pPr lvl="1"/>
            <a:r>
              <a:rPr kumimoji="1" lang="ja-JP" altLang="en-US" dirty="0"/>
              <a:t>時間依存（動的解析、非定常熱伝導解析）の場合には初期条件が必要になる</a:t>
            </a:r>
            <a:endParaRPr kumimoji="1" lang="en-US" altLang="ja-JP" dirty="0"/>
          </a:p>
          <a:p>
            <a:pPr lvl="1"/>
            <a:endParaRPr lang="en-US" altLang="ja-JP" dirty="0"/>
          </a:p>
          <a:p>
            <a:r>
              <a:rPr kumimoji="1" lang="ja-JP" altLang="en-US" dirty="0"/>
              <a:t>境界条件を与えないと解析ができない</a:t>
            </a:r>
          </a:p>
        </p:txBody>
      </p:sp>
    </p:spTree>
    <p:extLst>
      <p:ext uri="{BB962C8B-B14F-4D97-AF65-F5344CB8AC3E}">
        <p14:creationId xmlns:p14="http://schemas.microsoft.com/office/powerpoint/2010/main" val="1081989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F3F48-CD17-44F6-94F8-32A3E91EB015}"/>
              </a:ext>
            </a:extLst>
          </p:cNvPr>
          <p:cNvSpPr>
            <a:spLocks noGrp="1"/>
          </p:cNvSpPr>
          <p:nvPr>
            <p:ph type="title"/>
          </p:nvPr>
        </p:nvSpPr>
        <p:spPr/>
        <p:txBody>
          <a:bodyPr/>
          <a:lstStyle/>
          <a:p>
            <a:r>
              <a:rPr kumimoji="1" lang="en-US" altLang="ja-JP" dirty="0"/>
              <a:t>1-8</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ECD4E89-A1D2-40AB-BD54-E4298135EB5A}"/>
                  </a:ext>
                </a:extLst>
              </p:cNvPr>
              <p:cNvSpPr>
                <a:spLocks noGrp="1"/>
              </p:cNvSpPr>
              <p:nvPr>
                <p:ph idx="1"/>
              </p:nvPr>
            </p:nvSpPr>
            <p:spPr/>
            <p:txBody>
              <a:bodyPr>
                <a:normAutofit/>
              </a:bodyPr>
              <a:lstStyle/>
              <a:p>
                <a:r>
                  <a:rPr kumimoji="1" lang="ja-JP" altLang="en-US" dirty="0"/>
                  <a:t>正解は②</a:t>
                </a:r>
                <a:endParaRPr kumimoji="1" lang="en-US" altLang="ja-JP" dirty="0"/>
              </a:p>
              <a:p>
                <a:endParaRPr lang="en-US" altLang="ja-JP" dirty="0"/>
              </a:p>
              <a:p>
                <a:r>
                  <a:rPr kumimoji="1" lang="ja-JP" altLang="en-US" dirty="0"/>
                  <a:t>力の釣り合い式</a:t>
                </a:r>
                <a:endParaRPr kumimoji="1" lang="en-US" altLang="ja-JP" dirty="0"/>
              </a:p>
              <a:p>
                <a:pPr marL="0" indent="0">
                  <a:buNone/>
                </a:pPr>
                <a:r>
                  <a:rPr lang="en-US" altLang="ja-JP" dirty="0"/>
                  <a:t>	</a:t>
                </a:r>
                <a14:m>
                  <m:oMath xmlns:m="http://schemas.openxmlformats.org/officeDocument/2006/math">
                    <m:f>
                      <m:fPr>
                        <m:ctrlPr>
                          <a:rPr lang="en-US" altLang="ja-JP" i="1" dirty="0" smtClean="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𝑖𝑗</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𝑗</m:t>
                            </m:r>
                          </m:sub>
                        </m:sSub>
                      </m:den>
                    </m:f>
                    <m:r>
                      <a:rPr lang="en-US" altLang="ja-JP" i="1"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𝑏</m:t>
                        </m:r>
                      </m:e>
                      <m:sub>
                        <m:r>
                          <a:rPr lang="en-US" altLang="ja-JP" i="1" dirty="0">
                            <a:latin typeface="Cambria Math" panose="02040503050406030204" pitchFamily="18" charset="0"/>
                          </a:rPr>
                          <m:t>𝑖</m:t>
                        </m:r>
                      </m:sub>
                    </m:sSub>
                    <m:r>
                      <a:rPr lang="en-US" altLang="ja-JP" i="1" dirty="0">
                        <a:latin typeface="Cambria Math" panose="02040503050406030204" pitchFamily="18" charset="0"/>
                      </a:rPr>
                      <m:t>=0</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𝑗</m:t>
                    </m:r>
                    <m:r>
                      <a:rPr lang="en-US" altLang="ja-JP" b="0" i="1" dirty="0" smtClean="0">
                        <a:latin typeface="Cambria Math" panose="02040503050406030204" pitchFamily="18" charset="0"/>
                      </a:rPr>
                      <m:t>=1~3)</m:t>
                    </m:r>
                  </m:oMath>
                </a14:m>
                <a:r>
                  <a:rPr kumimoji="1" lang="en-US" altLang="ja-JP" dirty="0"/>
                  <a:t> </a:t>
                </a:r>
              </a:p>
              <a:p>
                <a:endParaRPr lang="en-US" altLang="ja-JP" dirty="0"/>
              </a:p>
              <a:p>
                <a:r>
                  <a:rPr lang="ja-JP" altLang="en-US" dirty="0"/>
                  <a:t>物体</a:t>
                </a:r>
                <a:r>
                  <a:rPr kumimoji="1" lang="ja-JP" altLang="en-US" dirty="0"/>
                  <a:t>力の項を省いて、成分ごとの表記に変える</a:t>
                </a:r>
                <a:endParaRPr kumimoji="1" lang="en-US" altLang="ja-JP" dirty="0"/>
              </a:p>
              <a:p>
                <a:pPr marL="0" indent="0">
                  <a:buNone/>
                </a:pPr>
                <a:r>
                  <a:rPr kumimoji="1" lang="ja-JP" altLang="en-US" dirty="0"/>
                  <a:t> </a:t>
                </a:r>
                <a:r>
                  <a:rPr kumimoji="1" lang="en-US" altLang="ja-JP" dirty="0"/>
                  <a:t>	</a:t>
                </a:r>
                <a14:m>
                  <m:oMath xmlns:m="http://schemas.openxmlformats.org/officeDocument/2006/math">
                    <m:f>
                      <m:fPr>
                        <m:ctrlPr>
                          <a:rPr lang="en-US" altLang="ja-JP" i="1" dirty="0" smtClean="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11</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1</m:t>
                            </m:r>
                          </m:sub>
                        </m:sSub>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12</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2</m:t>
                            </m:r>
                          </m:sub>
                        </m:sSub>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13</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3</m:t>
                            </m:r>
                          </m:sub>
                        </m:sSub>
                      </m:den>
                    </m:f>
                    <m:r>
                      <a:rPr lang="en-US" altLang="ja-JP" b="0" i="1" dirty="0" smtClean="0">
                        <a:latin typeface="Cambria Math" panose="02040503050406030204" pitchFamily="18" charset="0"/>
                      </a:rPr>
                      <m:t>=0</m:t>
                    </m:r>
                  </m:oMath>
                </a14:m>
                <a:endParaRPr kumimoji="1" lang="en-US" altLang="ja-JP" dirty="0"/>
              </a:p>
              <a:p>
                <a:pPr marL="0" indent="0">
                  <a:buNone/>
                </a:pPr>
                <a:r>
                  <a:rPr kumimoji="1" lang="ja-JP" altLang="en-US" dirty="0"/>
                  <a:t> </a:t>
                </a:r>
                <a:r>
                  <a:rPr kumimoji="1" lang="en-US" altLang="ja-JP" dirty="0"/>
                  <a:t>	</a:t>
                </a:r>
                <a14:m>
                  <m:oMath xmlns:m="http://schemas.openxmlformats.org/officeDocument/2006/math">
                    <m:f>
                      <m:fPr>
                        <m:ctrlPr>
                          <a:rPr lang="en-US" altLang="ja-JP" i="1" dirty="0" smtClean="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21</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1</m:t>
                            </m:r>
                          </m:sub>
                        </m:sSub>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22</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2</m:t>
                            </m:r>
                          </m:sub>
                        </m:sSub>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23</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3</m:t>
                            </m:r>
                          </m:sub>
                        </m:sSub>
                      </m:den>
                    </m:f>
                    <m:r>
                      <a:rPr lang="en-US" altLang="ja-JP" b="0" i="1" dirty="0" smtClean="0">
                        <a:latin typeface="Cambria Math" panose="02040503050406030204" pitchFamily="18" charset="0"/>
                      </a:rPr>
                      <m:t>=0</m:t>
                    </m:r>
                  </m:oMath>
                </a14:m>
                <a:endParaRPr kumimoji="1" lang="ja-JP" altLang="en-US" dirty="0"/>
              </a:p>
              <a:p>
                <a:pPr marL="0" indent="0">
                  <a:buNone/>
                </a:pPr>
                <a:r>
                  <a:rPr kumimoji="1" lang="ja-JP" altLang="en-US" dirty="0"/>
                  <a:t> </a:t>
                </a:r>
                <a:r>
                  <a:rPr kumimoji="1" lang="en-US" altLang="ja-JP" dirty="0"/>
                  <a:t>	</a:t>
                </a:r>
                <a14:m>
                  <m:oMath xmlns:m="http://schemas.openxmlformats.org/officeDocument/2006/math">
                    <m:f>
                      <m:fPr>
                        <m:ctrlPr>
                          <a:rPr lang="en-US" altLang="ja-JP" i="1" dirty="0" smtClean="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31</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1</m:t>
                            </m:r>
                          </m:sub>
                        </m:sSub>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32</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2</m:t>
                            </m:r>
                          </m:sub>
                        </m:sSub>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33</m:t>
                            </m:r>
                          </m:sub>
                        </m:sSub>
                      </m:num>
                      <m:den>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b="0" i="1" dirty="0" smtClean="0">
                                <a:latin typeface="Cambria Math" panose="02040503050406030204" pitchFamily="18" charset="0"/>
                              </a:rPr>
                              <m:t>3</m:t>
                            </m:r>
                          </m:sub>
                        </m:sSub>
                      </m:den>
                    </m:f>
                    <m:r>
                      <a:rPr lang="en-US" altLang="ja-JP" b="0" i="1" dirty="0" smtClean="0">
                        <a:latin typeface="Cambria Math" panose="02040503050406030204" pitchFamily="18" charset="0"/>
                      </a:rPr>
                      <m:t>=0</m:t>
                    </m:r>
                  </m:oMath>
                </a14:m>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ECD4E89-A1D2-40AB-BD54-E4298135EB5A}"/>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5A5AEE0E-BB4C-4B8A-96DF-1DBBA8CF2F69}"/>
                  </a:ext>
                </a:extLst>
              </p:cNvPr>
              <p:cNvSpPr>
                <a:spLocks noGrp="1"/>
              </p:cNvSpPr>
              <p:nvPr>
                <p:ph idx="13"/>
              </p:nvPr>
            </p:nvSpPr>
            <p:spPr/>
            <p:txBody>
              <a:bodyPr/>
              <a:lstStyle/>
              <a:p>
                <a:r>
                  <a:rPr lang="en-US" altLang="ja-JP" dirty="0" err="1"/>
                  <a:t>x,y,z</a:t>
                </a:r>
                <a:r>
                  <a:rPr lang="ja-JP" altLang="en-US" dirty="0"/>
                  <a:t>に置き換え、せん断応力を</a:t>
                </a:r>
                <a14:m>
                  <m:oMath xmlns:m="http://schemas.openxmlformats.org/officeDocument/2006/math">
                    <m:r>
                      <a:rPr lang="en-US" altLang="ja-JP" b="0" i="1" smtClean="0">
                        <a:latin typeface="Cambria Math" panose="02040503050406030204" pitchFamily="18" charset="0"/>
                      </a:rPr>
                      <m:t>𝜏</m:t>
                    </m:r>
                  </m:oMath>
                </a14:m>
                <a:r>
                  <a:rPr lang="ja-JP" altLang="en-US" dirty="0"/>
                  <a:t>に置き換える</a:t>
                </a:r>
                <a:endParaRPr kumimoji="1" lang="ja-JP" altLang="en-US" dirty="0"/>
              </a:p>
              <a:p>
                <a:pPr marL="0" indent="0">
                  <a:buNone/>
                </a:pPr>
                <a:r>
                  <a:rPr kumimoji="1" lang="ja-JP" altLang="en-US" dirty="0"/>
                  <a:t> </a:t>
                </a:r>
                <a:r>
                  <a:rPr kumimoji="1" lang="en-US" altLang="ja-JP" dirty="0"/>
                  <a:t>	</a:t>
                </a:r>
                <a14:m>
                  <m:oMath xmlns:m="http://schemas.openxmlformats.org/officeDocument/2006/math">
                    <m:f>
                      <m:fPr>
                        <m:ctrlPr>
                          <a:rPr lang="en-US" altLang="ja-JP" i="1" dirty="0" smtClean="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𝑥𝑥</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𝑥</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a:latin typeface="Cambria Math" panose="02040503050406030204" pitchFamily="18" charset="0"/>
                              </a:rPr>
                              <m:t>𝜏</m:t>
                            </m:r>
                          </m:e>
                          <m:sub>
                            <m:r>
                              <a:rPr lang="en-US" altLang="ja-JP" b="0" i="1" dirty="0" smtClean="0">
                                <a:latin typeface="Cambria Math" panose="02040503050406030204" pitchFamily="18" charset="0"/>
                              </a:rPr>
                              <m:t>𝑥𝑦</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𝑦</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a:latin typeface="Cambria Math" panose="02040503050406030204" pitchFamily="18" charset="0"/>
                              </a:rPr>
                              <m:t>𝜏</m:t>
                            </m:r>
                          </m:e>
                          <m:sub>
                            <m:r>
                              <a:rPr lang="en-US" altLang="ja-JP" b="0" i="1" dirty="0" smtClean="0">
                                <a:latin typeface="Cambria Math" panose="02040503050406030204" pitchFamily="18" charset="0"/>
                              </a:rPr>
                              <m:t>𝑥𝑧</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𝑧</m:t>
                        </m:r>
                      </m:den>
                    </m:f>
                    <m:r>
                      <a:rPr lang="en-US" altLang="ja-JP" b="0" i="1" dirty="0" smtClean="0">
                        <a:latin typeface="Cambria Math" panose="02040503050406030204" pitchFamily="18" charset="0"/>
                      </a:rPr>
                      <m:t>=0</m:t>
                    </m:r>
                  </m:oMath>
                </a14:m>
                <a:endParaRPr kumimoji="1" lang="en-US" altLang="ja-JP" dirty="0"/>
              </a:p>
              <a:p>
                <a:pPr marL="0" indent="0">
                  <a:buNone/>
                </a:pPr>
                <a:r>
                  <a:rPr kumimoji="1" lang="ja-JP" altLang="en-US" dirty="0"/>
                  <a:t> </a:t>
                </a:r>
                <a:r>
                  <a:rPr kumimoji="1" lang="en-US" altLang="ja-JP" dirty="0"/>
                  <a:t>	</a:t>
                </a:r>
                <a14:m>
                  <m:oMath xmlns:m="http://schemas.openxmlformats.org/officeDocument/2006/math">
                    <m:f>
                      <m:fPr>
                        <m:ctrlPr>
                          <a:rPr lang="en-US" altLang="ja-JP" i="1" dirty="0" smtClean="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a:latin typeface="Cambria Math" panose="02040503050406030204" pitchFamily="18" charset="0"/>
                              </a:rPr>
                              <m:t>𝜏</m:t>
                            </m:r>
                          </m:e>
                          <m:sub>
                            <m:r>
                              <a:rPr lang="en-US" altLang="ja-JP" b="0" i="1" dirty="0" smtClean="0">
                                <a:latin typeface="Cambria Math" panose="02040503050406030204" pitchFamily="18" charset="0"/>
                              </a:rPr>
                              <m:t>𝑦𝑥</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𝑥</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a:latin typeface="Cambria Math" panose="02040503050406030204" pitchFamily="18" charset="0"/>
                              </a:rPr>
                              <m:t>σ</m:t>
                            </m:r>
                          </m:e>
                          <m:sub>
                            <m:r>
                              <a:rPr lang="en-US" altLang="ja-JP" b="0" i="1" dirty="0" smtClean="0">
                                <a:latin typeface="Cambria Math" panose="02040503050406030204" pitchFamily="18" charset="0"/>
                              </a:rPr>
                              <m:t>𝑦𝑦</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𝑦</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a:latin typeface="Cambria Math" panose="02040503050406030204" pitchFamily="18" charset="0"/>
                              </a:rPr>
                              <m:t>𝜏</m:t>
                            </m:r>
                          </m:e>
                          <m:sub>
                            <m:r>
                              <a:rPr lang="en-US" altLang="ja-JP" b="0" i="1" dirty="0" smtClean="0">
                                <a:latin typeface="Cambria Math" panose="02040503050406030204" pitchFamily="18" charset="0"/>
                              </a:rPr>
                              <m:t>𝑦𝑧</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𝑧</m:t>
                        </m:r>
                      </m:den>
                    </m:f>
                    <m:r>
                      <a:rPr lang="en-US" altLang="ja-JP" b="0" i="1" dirty="0" smtClean="0">
                        <a:latin typeface="Cambria Math" panose="02040503050406030204" pitchFamily="18" charset="0"/>
                      </a:rPr>
                      <m:t>=0</m:t>
                    </m:r>
                  </m:oMath>
                </a14:m>
                <a:endParaRPr kumimoji="1" lang="ja-JP" altLang="en-US" dirty="0"/>
              </a:p>
              <a:p>
                <a:pPr marL="0" indent="0">
                  <a:buNone/>
                </a:pPr>
                <a:r>
                  <a:rPr kumimoji="1" lang="ja-JP" altLang="en-US" dirty="0"/>
                  <a:t> </a:t>
                </a:r>
                <a:r>
                  <a:rPr kumimoji="1" lang="en-US" altLang="ja-JP" dirty="0"/>
                  <a:t>	</a:t>
                </a:r>
                <a14:m>
                  <m:oMath xmlns:m="http://schemas.openxmlformats.org/officeDocument/2006/math">
                    <m:f>
                      <m:fPr>
                        <m:ctrlPr>
                          <a:rPr lang="en-US" altLang="ja-JP" i="1" dirty="0" smtClean="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a:latin typeface="Cambria Math" panose="02040503050406030204" pitchFamily="18" charset="0"/>
                              </a:rPr>
                              <m:t>𝜏</m:t>
                            </m:r>
                          </m:e>
                          <m:sub>
                            <m:r>
                              <a:rPr lang="en-US" altLang="ja-JP" b="0" i="1" dirty="0" smtClean="0">
                                <a:latin typeface="Cambria Math" panose="02040503050406030204" pitchFamily="18" charset="0"/>
                              </a:rPr>
                              <m:t>𝑧𝑥</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𝑥</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a:rPr lang="en-US" altLang="ja-JP" i="1" smtClean="0">
                                <a:latin typeface="Cambria Math" panose="02040503050406030204" pitchFamily="18" charset="0"/>
                              </a:rPr>
                              <m:t>𝜏</m:t>
                            </m:r>
                          </m:e>
                          <m:sub>
                            <m:r>
                              <a:rPr lang="en-US" altLang="ja-JP" b="0" i="1" dirty="0" smtClean="0">
                                <a:latin typeface="Cambria Math" panose="02040503050406030204" pitchFamily="18" charset="0"/>
                              </a:rPr>
                              <m:t>𝑧𝑦</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𝑦</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dirty="0">
                            <a:latin typeface="Cambria Math" panose="02040503050406030204" pitchFamily="18" charset="0"/>
                          </a:rPr>
                          <m:t>𝜕</m:t>
                        </m:r>
                        <m:sSub>
                          <m:sSubPr>
                            <m:ctrlPr>
                              <a:rPr lang="ja-JP" altLang="en-US" i="1" dirty="0">
                                <a:latin typeface="Cambria Math" panose="02040503050406030204" pitchFamily="18" charset="0"/>
                              </a:rPr>
                            </m:ctrlPr>
                          </m:sSubPr>
                          <m:e>
                            <m:r>
                              <m:rPr>
                                <m:sty m:val="p"/>
                              </m:rPr>
                              <a:rPr lang="en-US" altLang="ja-JP" i="1" dirty="0" smtClean="0">
                                <a:latin typeface="Cambria Math" panose="02040503050406030204" pitchFamily="18" charset="0"/>
                              </a:rPr>
                              <m:t>σ</m:t>
                            </m:r>
                          </m:e>
                          <m:sub>
                            <m:r>
                              <a:rPr lang="en-US" altLang="ja-JP" b="0" i="1" dirty="0" smtClean="0">
                                <a:latin typeface="Cambria Math" panose="02040503050406030204" pitchFamily="18" charset="0"/>
                              </a:rPr>
                              <m:t>𝑧𝑧</m:t>
                            </m:r>
                          </m:sub>
                        </m:sSub>
                      </m:num>
                      <m:den>
                        <m:r>
                          <a:rPr lang="en-US" altLang="ja-JP" dirty="0">
                            <a:latin typeface="Cambria Math" panose="02040503050406030204" pitchFamily="18" charset="0"/>
                          </a:rPr>
                          <m:t>𝜕</m:t>
                        </m:r>
                        <m:r>
                          <a:rPr lang="en-US" altLang="ja-JP" i="1" dirty="0" smtClean="0">
                            <a:latin typeface="Cambria Math" panose="02040503050406030204" pitchFamily="18" charset="0"/>
                          </a:rPr>
                          <m:t>𝑧</m:t>
                        </m:r>
                      </m:den>
                    </m:f>
                    <m:r>
                      <a:rPr lang="en-US" altLang="ja-JP" b="0" i="1" dirty="0" smtClean="0">
                        <a:latin typeface="Cambria Math" panose="02040503050406030204" pitchFamily="18" charset="0"/>
                      </a:rPr>
                      <m:t>=0</m:t>
                    </m:r>
                  </m:oMath>
                </a14:m>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5A5AEE0E-BB4C-4B8A-96DF-1DBBA8CF2F69}"/>
                  </a:ext>
                </a:extLst>
              </p:cNvPr>
              <p:cNvSpPr>
                <a:spLocks noGrp="1" noRot="1" noChangeAspect="1" noMove="1" noResize="1" noEditPoints="1" noAdjustHandles="1" noChangeArrowheads="1" noChangeShapeType="1" noTextEdit="1"/>
              </p:cNvSpPr>
              <p:nvPr>
                <p:ph idx="13"/>
              </p:nvPr>
            </p:nvSpPr>
            <p:spPr>
              <a:blipFill>
                <a:blip r:embed="rId3"/>
                <a:stretch>
                  <a:fillRect l="-1026" t="-6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338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36E9B-EA37-4DDE-9261-6AFF922DA4E4}"/>
              </a:ext>
            </a:extLst>
          </p:cNvPr>
          <p:cNvSpPr>
            <a:spLocks noGrp="1"/>
          </p:cNvSpPr>
          <p:nvPr>
            <p:ph type="title"/>
          </p:nvPr>
        </p:nvSpPr>
        <p:spPr/>
        <p:txBody>
          <a:bodyPr/>
          <a:lstStyle/>
          <a:p>
            <a:r>
              <a:rPr kumimoji="1" lang="en-US" altLang="ja-JP" dirty="0"/>
              <a:t>1-9</a:t>
            </a:r>
            <a:endParaRPr kumimoji="1" lang="ja-JP" altLang="en-US" dirty="0"/>
          </a:p>
        </p:txBody>
      </p:sp>
      <p:sp>
        <p:nvSpPr>
          <p:cNvPr id="3" name="コンテンツ プレースホルダー 2">
            <a:extLst>
              <a:ext uri="{FF2B5EF4-FFF2-40B4-BE49-F238E27FC236}">
                <a16:creationId xmlns:a16="http://schemas.microsoft.com/office/drawing/2014/main" id="{CC76FFAC-E4E0-49F4-9A7D-3E887433E6DA}"/>
              </a:ext>
            </a:extLst>
          </p:cNvPr>
          <p:cNvSpPr>
            <a:spLocks noGrp="1"/>
          </p:cNvSpPr>
          <p:nvPr>
            <p:ph idx="1"/>
          </p:nvPr>
        </p:nvSpPr>
        <p:spPr/>
        <p:txBody>
          <a:bodyPr/>
          <a:lstStyle/>
          <a:p>
            <a:r>
              <a:rPr kumimoji="1" lang="ja-JP" altLang="en-US" dirty="0"/>
              <a:t>正解は①</a:t>
            </a:r>
            <a:endParaRPr kumimoji="1" lang="en-US" altLang="ja-JP" dirty="0"/>
          </a:p>
          <a:p>
            <a:endParaRPr lang="en-US" altLang="ja-JP" dirty="0"/>
          </a:p>
          <a:p>
            <a:r>
              <a:rPr kumimoji="1" lang="ja-JP" altLang="en-US" dirty="0"/>
              <a:t>線形解析では解の重ね合わせが</a:t>
            </a:r>
            <a:r>
              <a:rPr kumimoji="1" lang="ja-JP" altLang="en-US" dirty="0" smtClean="0"/>
              <a:t>できる</a:t>
            </a:r>
            <a:endParaRPr kumimoji="1" lang="en-US" altLang="ja-JP" dirty="0"/>
          </a:p>
        </p:txBody>
      </p:sp>
      <p:sp>
        <p:nvSpPr>
          <p:cNvPr id="4" name="コンテンツ プレースホルダー 3">
            <a:extLst>
              <a:ext uri="{FF2B5EF4-FFF2-40B4-BE49-F238E27FC236}">
                <a16:creationId xmlns:a16="http://schemas.microsoft.com/office/drawing/2014/main" id="{C1040621-0A5E-48AB-9D3D-0C844A6F70AD}"/>
              </a:ext>
            </a:extLst>
          </p:cNvPr>
          <p:cNvSpPr>
            <a:spLocks noGrp="1"/>
          </p:cNvSpPr>
          <p:nvPr>
            <p:ph idx="13"/>
          </p:nvPr>
        </p:nvSpPr>
        <p:spPr/>
        <p:txBody>
          <a:bodyPr/>
          <a:lstStyle/>
          <a:p>
            <a:endParaRPr kumimoji="1" lang="ja-JP" altLang="en-US"/>
          </a:p>
        </p:txBody>
      </p:sp>
    </p:spTree>
    <p:extLst>
      <p:ext uri="{BB962C8B-B14F-4D97-AF65-F5344CB8AC3E}">
        <p14:creationId xmlns:p14="http://schemas.microsoft.com/office/powerpoint/2010/main" val="3754066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なぜ</a:t>
            </a:r>
            <a:r>
              <a:rPr kumimoji="1" lang="en-US" altLang="ja-JP" dirty="0" smtClean="0"/>
              <a:t>CAE</a:t>
            </a:r>
            <a:r>
              <a:rPr kumimoji="1" lang="ja-JP" altLang="en-US" dirty="0" smtClean="0"/>
              <a:t>をやるのに数学が必要か？</a:t>
            </a:r>
            <a:endParaRPr kumimoji="1" lang="ja-JP" altLang="en-US" dirty="0"/>
          </a:p>
        </p:txBody>
      </p:sp>
      <mc:AlternateContent xmlns:mc="http://schemas.openxmlformats.org/markup-compatibility/2006" xmlns:a14="http://schemas.microsoft.com/office/drawing/2010/main">
        <mc:Choice Requires="a14">
          <p:sp>
            <p:nvSpPr>
              <p:cNvPr id="5" name="コンテンツ プレースホルダー 4"/>
              <p:cNvSpPr>
                <a:spLocks noGrp="1"/>
              </p:cNvSpPr>
              <p:nvPr>
                <p:ph idx="1"/>
              </p:nvPr>
            </p:nvSpPr>
            <p:spPr/>
            <p:txBody>
              <a:bodyPr>
                <a:normAutofit/>
              </a:bodyPr>
              <a:lstStyle/>
              <a:p>
                <a:r>
                  <a:rPr lang="ja-JP" altLang="en-US" dirty="0" smtClean="0"/>
                  <a:t>応力やひずみは行列で表される</a:t>
                </a:r>
                <a:endParaRPr lang="en-US" altLang="ja-JP" dirty="0" smtClean="0"/>
              </a:p>
              <a:p>
                <a:pPr lvl="1"/>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𝜎</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𝑥</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𝑥𝑦</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𝑥𝑧</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𝑦𝑥</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𝑦𝑧</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𝑧𝑥</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𝑧𝑦</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𝑧𝑧</m:t>
                                    </m:r>
                                  </m:sub>
                                </m:sSub>
                              </m:e>
                            </m:mr>
                          </m:m>
                        </m:e>
                      </m:d>
                      <m:r>
                        <a:rPr lang="en-US" altLang="ja-JP" i="1">
                          <a:latin typeface="Cambria Math" panose="02040503050406030204" pitchFamily="18" charset="0"/>
                        </a:rPr>
                        <m:t>, </m:t>
                      </m:r>
                      <m:r>
                        <a:rPr lang="ja-JP" altLang="en-US" i="1">
                          <a:latin typeface="Cambria Math" panose="02040503050406030204" pitchFamily="18" charset="0"/>
                        </a:rPr>
                        <m:t>𝜀</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11</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12</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13</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21</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22</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23</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31</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32</m:t>
                                    </m:r>
                                  </m:sub>
                                </m:sSub>
                              </m:e>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33</m:t>
                                    </m:r>
                                  </m:sub>
                                </m:sSub>
                              </m:e>
                            </m:mr>
                          </m:m>
                        </m:e>
                      </m:d>
                    </m:oMath>
                  </m:oMathPara>
                </a14:m>
                <a:endParaRPr lang="en-US" altLang="ja-JP" dirty="0"/>
              </a:p>
              <a:p>
                <a:pPr lvl="1"/>
                <a:endParaRPr lang="en-US" altLang="ja-JP" dirty="0" smtClean="0"/>
              </a:p>
              <a:p>
                <a:r>
                  <a:rPr lang="ja-JP" altLang="en-US" dirty="0" smtClean="0"/>
                  <a:t>基礎となるフックの法則も行列で表される</a:t>
                </a:r>
                <a:endParaRPr lang="en-US" altLang="ja-JP" dirty="0"/>
              </a:p>
              <a:p>
                <a:pPr marL="0" indent="0">
                  <a:buNone/>
                </a:pPr>
                <a:endParaRPr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𝐹</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𝐾</m:t>
                          </m:r>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𝜎</m:t>
                          </m:r>
                        </m:e>
                      </m:d>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ja-JP" altLang="en-US" i="1">
                              <a:latin typeface="Cambria Math" panose="02040503050406030204" pitchFamily="18" charset="0"/>
                            </a:rPr>
                            <m:t>𝜀</m:t>
                          </m:r>
                        </m:e>
                      </m:d>
                    </m:oMath>
                  </m:oMathPara>
                </a14:m>
                <a:endParaRPr lang="en-US" altLang="ja-JP" dirty="0"/>
              </a:p>
              <a:p>
                <a:pPr lvl="1"/>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p:txBody>
          </p:sp>
        </mc:Choice>
        <mc:Fallback xmlns="">
          <p:sp>
            <p:nvSpPr>
              <p:cNvPr id="5" name="コンテンツ プレースホルダー 4"/>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5"/>
              <p:cNvSpPr>
                <a:spLocks noGrp="1"/>
              </p:cNvSpPr>
              <p:nvPr>
                <p:ph idx="13"/>
              </p:nvPr>
            </p:nvSpPr>
            <p:spPr/>
            <p:txBody>
              <a:bodyPr/>
              <a:lstStyle/>
              <a:p>
                <a:r>
                  <a:rPr lang="en-US" altLang="ja-JP" dirty="0" smtClean="0"/>
                  <a:t>CAE</a:t>
                </a:r>
                <a:r>
                  <a:rPr lang="ja-JP" altLang="en-US" dirty="0" smtClean="0"/>
                  <a:t>の基本となる力のつり合いは偏微分の形で表される</a:t>
                </a:r>
                <a:endParaRPr lang="en-US" altLang="ja-JP" dirty="0" smtClean="0"/>
              </a:p>
              <a:p>
                <a:endParaRPr kumimoji="1" lang="en-US" altLang="ja-JP" dirty="0"/>
              </a:p>
              <a:p>
                <a:pPr marL="0" indent="0">
                  <a:buNone/>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𝜎</m:t>
                              </m:r>
                            </m:e>
                            <m:sub>
                              <m:r>
                                <a:rPr kumimoji="1" lang="en-US" altLang="ja-JP" b="0" i="1" smtClean="0">
                                  <a:latin typeface="Cambria Math" panose="02040503050406030204" pitchFamily="18" charset="0"/>
                                </a:rPr>
                                <m:t>𝑥</m:t>
                              </m:r>
                            </m:sub>
                          </m:sSub>
                        </m:num>
                        <m:den>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den>
                      </m:f>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𝑥</m:t>
                              </m:r>
                              <m:r>
                                <a:rPr lang="en-US" altLang="ja-JP" b="0" i="1" smtClean="0">
                                  <a:latin typeface="Cambria Math" panose="02040503050406030204" pitchFamily="18" charset="0"/>
                                </a:rPr>
                                <m:t>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𝑧</m:t>
                          </m:r>
                        </m:den>
                      </m:f>
                      <m:r>
                        <a:rPr lang="en-US" altLang="ja-JP" b="0" i="1" smtClean="0">
                          <a:latin typeface="Cambria Math" panose="02040503050406030204" pitchFamily="18" charset="0"/>
                        </a:rPr>
                        <m:t>=0</m:t>
                      </m:r>
                    </m:oMath>
                  </m:oMathPara>
                </a14:m>
                <a:endParaRPr kumimoji="1" lang="en-US" altLang="ja-JP"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𝑦</m:t>
                              </m:r>
                              <m:r>
                                <a:rPr lang="en-US" altLang="ja-JP" b="0" i="1" smtClean="0">
                                  <a:latin typeface="Cambria Math" panose="02040503050406030204" pitchFamily="18" charset="0"/>
                                </a:rPr>
                                <m:t>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𝑧</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𝑥</m:t>
                          </m:r>
                        </m:den>
                      </m:f>
                      <m:r>
                        <a:rPr lang="en-US" altLang="ja-JP" i="1">
                          <a:latin typeface="Cambria Math" panose="02040503050406030204" pitchFamily="18" charset="0"/>
                        </a:rPr>
                        <m:t>=0</m:t>
                      </m:r>
                    </m:oMath>
                  </m:oMathPara>
                </a14:m>
                <a:endParaRPr lang="ja-JP" altLang="en-US" dirty="0"/>
              </a:p>
              <a:p>
                <a:pPr marL="0" indent="0">
                  <a:buNone/>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𝑧</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𝑧𝑥</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𝑥</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𝜎</m:t>
                              </m:r>
                            </m:e>
                            <m:sub>
                              <m:r>
                                <a:rPr lang="en-US" altLang="ja-JP" b="0" i="1" smtClean="0">
                                  <a:latin typeface="Cambria Math" panose="02040503050406030204" pitchFamily="18" charset="0"/>
                                </a:rPr>
                                <m:t>𝑦𝑧</m:t>
                              </m:r>
                            </m:sub>
                          </m:sSub>
                        </m:num>
                        <m:den>
                          <m:r>
                            <a:rPr lang="en-US" altLang="ja-JP" i="1">
                              <a:latin typeface="Cambria Math" panose="02040503050406030204" pitchFamily="18" charset="0"/>
                            </a:rPr>
                            <m:t>𝜕</m:t>
                          </m:r>
                          <m:r>
                            <a:rPr lang="en-US" altLang="ja-JP" b="0" i="1" smtClean="0">
                              <a:latin typeface="Cambria Math" panose="02040503050406030204" pitchFamily="18" charset="0"/>
                            </a:rPr>
                            <m:t>𝑦</m:t>
                          </m:r>
                        </m:den>
                      </m:f>
                      <m:r>
                        <a:rPr lang="en-US" altLang="ja-JP" i="1">
                          <a:latin typeface="Cambria Math" panose="02040503050406030204" pitchFamily="18" charset="0"/>
                        </a:rPr>
                        <m:t>=</m:t>
                      </m:r>
                      <m:r>
                        <a:rPr lang="en-US" altLang="ja-JP" i="1" smtClean="0">
                          <a:latin typeface="Cambria Math" panose="02040503050406030204" pitchFamily="18" charset="0"/>
                        </a:rPr>
                        <m:t>0</m:t>
                      </m:r>
                    </m:oMath>
                  </m:oMathPara>
                </a14:m>
                <a:endParaRPr lang="en-US" altLang="ja-JP" dirty="0" smtClean="0"/>
              </a:p>
              <a:p>
                <a:endParaRPr lang="en-US" altLang="ja-JP" dirty="0"/>
              </a:p>
              <a:p>
                <a:r>
                  <a:rPr lang="ja-JP" altLang="en-US" dirty="0" smtClean="0"/>
                  <a:t>このような式が必ず必要となってくるので第一章に数学の話が出てくる</a:t>
                </a:r>
                <a:endParaRPr lang="en-US" altLang="ja-JP" dirty="0" smtClean="0"/>
              </a:p>
              <a:p>
                <a:pPr marL="0" indent="0">
                  <a:buNone/>
                </a:pPr>
                <a:endParaRPr kumimoji="1" lang="ja-JP" altLang="en-US" dirty="0"/>
              </a:p>
            </p:txBody>
          </p:sp>
        </mc:Choice>
        <mc:Fallback xmlns="">
          <p:sp>
            <p:nvSpPr>
              <p:cNvPr id="6" name="コンテンツ プレースホルダー 5"/>
              <p:cNvSpPr>
                <a:spLocks noGrp="1" noRot="1" noChangeAspect="1" noMove="1" noResize="1" noEditPoints="1" noAdjustHandles="1" noChangeArrowheads="1" noChangeShapeType="1" noTextEdit="1"/>
              </p:cNvSpPr>
              <p:nvPr>
                <p:ph idx="13"/>
              </p:nvPr>
            </p:nvSpPr>
            <p:spPr>
              <a:blipFill>
                <a:blip r:embed="rId3"/>
                <a:stretch>
                  <a:fillRect l="-1026" t="-5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1214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50747-4104-4998-A99B-D8AF61FF5504}"/>
              </a:ext>
            </a:extLst>
          </p:cNvPr>
          <p:cNvSpPr>
            <a:spLocks noGrp="1"/>
          </p:cNvSpPr>
          <p:nvPr>
            <p:ph type="title"/>
          </p:nvPr>
        </p:nvSpPr>
        <p:spPr/>
        <p:txBody>
          <a:bodyPr/>
          <a:lstStyle/>
          <a:p>
            <a:r>
              <a:rPr lang="en-US" altLang="ja-JP" dirty="0"/>
              <a:t>1-10</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342C580-B47B-48AC-BC4D-8452087C6872}"/>
                  </a:ext>
                </a:extLst>
              </p:cNvPr>
              <p:cNvSpPr>
                <a:spLocks noGrp="1"/>
              </p:cNvSpPr>
              <p:nvPr>
                <p:ph idx="1"/>
              </p:nvPr>
            </p:nvSpPr>
            <p:spPr/>
            <p:txBody>
              <a:bodyPr/>
              <a:lstStyle/>
              <a:p>
                <a:r>
                  <a:rPr kumimoji="1" lang="ja-JP" altLang="en-US" dirty="0"/>
                  <a:t>正解は①</a:t>
                </a:r>
                <a:endParaRPr kumimoji="1" lang="en-US" altLang="ja-JP" dirty="0"/>
              </a:p>
              <a:p>
                <a:endParaRPr kumimoji="1" lang="en-US" altLang="ja-JP" dirty="0"/>
              </a:p>
              <a:p>
                <a:r>
                  <a:rPr kumimoji="1" lang="ja-JP" altLang="en-US" dirty="0"/>
                  <a:t>関数の一階微分を代数演算で近似</a:t>
                </a:r>
                <a:endParaRPr kumimoji="1" lang="en-US" altLang="ja-JP" dirty="0"/>
              </a:p>
              <a:p>
                <a:pPr lvl="1"/>
                <a:r>
                  <a:rPr kumimoji="1" lang="ja-JP" altLang="en-US" dirty="0"/>
                  <a:t>前進差分</a:t>
                </a:r>
                <a:r>
                  <a:rPr lang="ja-JP" altLang="en-US" dirty="0"/>
                  <a:t>（前方の点を使用）</a:t>
                </a:r>
                <a:endParaRPr kumimoji="1" lang="en-US" altLang="ja-JP" dirty="0"/>
              </a:p>
              <a:p>
                <a:pPr marL="400050" lvl="1" indent="0">
                  <a:buNone/>
                </a:pPr>
                <a:r>
                  <a:rPr kumimoji="1" lang="en-US" altLang="ja-JP" b="0" dirty="0"/>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𝑓</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𝑓</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num>
                      <m:den>
                        <m:r>
                          <a:rPr lang="en-US" altLang="ja-JP" b="0" i="1" smtClean="0">
                            <a:latin typeface="Cambria Math" panose="02040503050406030204" pitchFamily="18" charset="0"/>
                            <a:ea typeface="Cambria Math" panose="02040503050406030204" pitchFamily="18" charset="0"/>
                          </a:rPr>
                          <m:t>h</m:t>
                        </m:r>
                      </m:den>
                    </m:f>
                  </m:oMath>
                </a14:m>
                <a:r>
                  <a:rPr kumimoji="1" lang="ja-JP" altLang="en-US" dirty="0"/>
                  <a:t> </a:t>
                </a:r>
                <a:endParaRPr kumimoji="1" lang="en-US" altLang="ja-JP" dirty="0"/>
              </a:p>
              <a:p>
                <a:pPr lvl="1"/>
                <a:r>
                  <a:rPr lang="ja-JP" altLang="en-US" dirty="0"/>
                  <a:t>後退差分（後方の点を使用）</a:t>
                </a:r>
                <a:endParaRPr kumimoji="1" lang="en-US" altLang="ja-JP" b="0" dirty="0"/>
              </a:p>
              <a:p>
                <a:pPr marL="400050" lvl="1" indent="0">
                  <a:buNone/>
                </a:pPr>
                <a:r>
                  <a:rPr kumimoji="1" lang="en-US" altLang="ja-JP" b="0" dirty="0"/>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𝑓</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𝑓</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num>
                      <m:den>
                        <m:r>
                          <a:rPr lang="en-US" altLang="ja-JP" b="0" i="1" smtClean="0">
                            <a:latin typeface="Cambria Math" panose="02040503050406030204" pitchFamily="18" charset="0"/>
                            <a:ea typeface="Cambria Math" panose="02040503050406030204" pitchFamily="18" charset="0"/>
                          </a:rPr>
                          <m:t>h</m:t>
                        </m:r>
                      </m:den>
                    </m:f>
                  </m:oMath>
                </a14:m>
                <a:r>
                  <a:rPr lang="en-US" altLang="ja-JP" dirty="0"/>
                  <a:t> </a:t>
                </a:r>
              </a:p>
              <a:p>
                <a:pPr lvl="1"/>
                <a:r>
                  <a:rPr lang="ja-JP" altLang="en-US" dirty="0"/>
                  <a:t>中央差分（前方と後方の両点を使用）</a:t>
                </a:r>
                <a:endParaRPr lang="en-US" altLang="ja-JP" dirty="0"/>
              </a:p>
              <a:p>
                <a:pPr marL="400050" lvl="1" indent="0">
                  <a:buNone/>
                </a:pPr>
                <a:r>
                  <a:rPr kumimoji="1" lang="en-US" altLang="ja-JP" b="0" dirty="0"/>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𝑓</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𝑓</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num>
                      <m:den>
                        <m:r>
                          <a:rPr lang="en-US" altLang="ja-JP" b="0" i="1" smtClean="0">
                            <a:latin typeface="Cambria Math" panose="02040503050406030204" pitchFamily="18" charset="0"/>
                            <a:ea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h</m:t>
                        </m:r>
                      </m:den>
                    </m:f>
                  </m:oMath>
                </a14:m>
                <a:r>
                  <a:rPr lang="en-US" altLang="ja-JP" dirty="0"/>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342C580-B47B-48AC-BC4D-8452087C6872}"/>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3026F09-B203-4736-8937-7BC8694FBB29}"/>
                  </a:ext>
                </a:extLst>
              </p:cNvPr>
              <p:cNvSpPr>
                <a:spLocks noGrp="1"/>
              </p:cNvSpPr>
              <p:nvPr>
                <p:ph idx="13"/>
              </p:nvPr>
            </p:nvSpPr>
            <p:spPr/>
            <p:txBody>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h</m:t>
                    </m:r>
                  </m:oMath>
                </a14:m>
                <a:r>
                  <a:rPr kumimoji="1" lang="ja-JP" altLang="en-US" dirty="0"/>
                  <a:t>を微小量として</a:t>
                </a:r>
                <a:r>
                  <a:rPr kumimoji="1" lang="en-US" altLang="ja-JP" dirty="0"/>
                  <a:t>Taylor</a:t>
                </a:r>
                <a:r>
                  <a:rPr kumimoji="1" lang="ja-JP" altLang="en-US" dirty="0"/>
                  <a:t>展開を考える</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solidFill>
                              <a:srgbClr val="FF0000"/>
                            </a:solidFill>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solidFill>
                          <a:srgbClr val="FF0000"/>
                        </a:solidFill>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h</m:t>
                        </m:r>
                      </m:num>
                      <m:den>
                        <m:r>
                          <a:rPr lang="en-US" altLang="ja-JP" b="0" i="1" smtClean="0">
                            <a:latin typeface="Cambria Math" panose="02040503050406030204" pitchFamily="18" charset="0"/>
                          </a:rPr>
                          <m:t>1!</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e>
                      <m:sup>
                        <m:r>
                          <a:rPr lang="en-US" altLang="ja-JP" b="0" i="1" smtClean="0">
                            <a:latin typeface="Cambria Math" panose="02040503050406030204" pitchFamily="18" charset="0"/>
                          </a:rPr>
                          <m:t>′</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solidFill>
                          <a:schemeClr val="bg1">
                            <a:lumMod val="50000"/>
                          </a:schemeClr>
                        </a:solidFill>
                        <a:latin typeface="Cambria Math" panose="02040503050406030204" pitchFamily="18" charset="0"/>
                      </a:rPr>
                      <m:t>+</m:t>
                    </m:r>
                    <m:f>
                      <m:fPr>
                        <m:ctrlPr>
                          <a:rPr lang="en-US" altLang="ja-JP" b="0" i="1" smtClean="0">
                            <a:solidFill>
                              <a:schemeClr val="bg1">
                                <a:lumMod val="50000"/>
                              </a:schemeClr>
                            </a:solidFill>
                            <a:latin typeface="Cambria Math" panose="02040503050406030204" pitchFamily="18" charset="0"/>
                          </a:rPr>
                        </m:ctrlPr>
                      </m:fPr>
                      <m:num>
                        <m:sSup>
                          <m:sSupPr>
                            <m:ctrlPr>
                              <a:rPr lang="en-US" altLang="ja-JP" b="0" i="1" smtClean="0">
                                <a:solidFill>
                                  <a:schemeClr val="bg1">
                                    <a:lumMod val="50000"/>
                                  </a:schemeClr>
                                </a:solidFill>
                                <a:latin typeface="Cambria Math" panose="02040503050406030204" pitchFamily="18" charset="0"/>
                              </a:rPr>
                            </m:ctrlPr>
                          </m:sSupPr>
                          <m:e>
                            <m:r>
                              <a:rPr lang="en-US" altLang="ja-JP" b="0" i="1" smtClean="0">
                                <a:solidFill>
                                  <a:schemeClr val="bg1">
                                    <a:lumMod val="50000"/>
                                  </a:schemeClr>
                                </a:solidFill>
                                <a:latin typeface="Cambria Math" panose="02040503050406030204" pitchFamily="18" charset="0"/>
                              </a:rPr>
                              <m:t>h</m:t>
                            </m:r>
                          </m:e>
                          <m:sup>
                            <m:r>
                              <a:rPr lang="en-US" altLang="ja-JP" b="0" i="1" smtClean="0">
                                <a:solidFill>
                                  <a:schemeClr val="bg1">
                                    <a:lumMod val="50000"/>
                                  </a:schemeClr>
                                </a:solidFill>
                                <a:latin typeface="Cambria Math" panose="02040503050406030204" pitchFamily="18" charset="0"/>
                              </a:rPr>
                              <m:t>2</m:t>
                            </m:r>
                          </m:sup>
                        </m:sSup>
                      </m:num>
                      <m:den>
                        <m:r>
                          <a:rPr lang="en-US" altLang="ja-JP" b="0" i="1" smtClean="0">
                            <a:solidFill>
                              <a:schemeClr val="bg1">
                                <a:lumMod val="50000"/>
                              </a:schemeClr>
                            </a:solidFill>
                            <a:latin typeface="Cambria Math" panose="02040503050406030204" pitchFamily="18" charset="0"/>
                          </a:rPr>
                          <m:t>2!</m:t>
                        </m:r>
                      </m:den>
                    </m:f>
                    <m:sSup>
                      <m:sSupPr>
                        <m:ctrlPr>
                          <a:rPr lang="en-US" altLang="ja-JP" b="0" i="1" smtClean="0">
                            <a:solidFill>
                              <a:schemeClr val="bg1">
                                <a:lumMod val="50000"/>
                              </a:schemeClr>
                            </a:solidFill>
                            <a:latin typeface="Cambria Math" panose="02040503050406030204" pitchFamily="18" charset="0"/>
                          </a:rPr>
                        </m:ctrlPr>
                      </m:sSupPr>
                      <m:e>
                        <m:r>
                          <a:rPr lang="en-US" altLang="ja-JP" b="0" i="1" smtClean="0">
                            <a:solidFill>
                              <a:schemeClr val="bg1">
                                <a:lumMod val="50000"/>
                              </a:schemeClr>
                            </a:solidFill>
                            <a:latin typeface="Cambria Math" panose="02040503050406030204" pitchFamily="18" charset="0"/>
                          </a:rPr>
                          <m:t>𝑓</m:t>
                        </m:r>
                      </m:e>
                      <m:sup>
                        <m:r>
                          <a:rPr lang="en-US" altLang="ja-JP" b="0" i="1" smtClean="0">
                            <a:solidFill>
                              <a:schemeClr val="bg1">
                                <a:lumMod val="50000"/>
                              </a:schemeClr>
                            </a:solidFill>
                            <a:latin typeface="Cambria Math" panose="02040503050406030204" pitchFamily="18" charset="0"/>
                          </a:rPr>
                          <m:t>′′</m:t>
                        </m:r>
                      </m:sup>
                    </m:sSup>
                    <m:d>
                      <m:dPr>
                        <m:ctrlPr>
                          <a:rPr lang="en-US" altLang="ja-JP" b="0" i="1" smtClean="0">
                            <a:solidFill>
                              <a:schemeClr val="bg1">
                                <a:lumMod val="50000"/>
                              </a:schemeClr>
                            </a:solidFill>
                            <a:latin typeface="Cambria Math" panose="02040503050406030204" pitchFamily="18" charset="0"/>
                          </a:rPr>
                        </m:ctrlPr>
                      </m:dPr>
                      <m:e>
                        <m:r>
                          <a:rPr lang="en-US" altLang="ja-JP" b="0" i="1" smtClean="0">
                            <a:solidFill>
                              <a:schemeClr val="bg1">
                                <a:lumMod val="50000"/>
                              </a:schemeClr>
                            </a:solidFill>
                            <a:latin typeface="Cambria Math" panose="02040503050406030204" pitchFamily="18" charset="0"/>
                          </a:rPr>
                          <m:t>𝑥</m:t>
                        </m:r>
                      </m:e>
                    </m:d>
                    <m:r>
                      <a:rPr lang="en-US" altLang="ja-JP" b="0" i="1" smtClean="0">
                        <a:solidFill>
                          <a:schemeClr val="bg1">
                            <a:lumMod val="50000"/>
                          </a:schemeClr>
                        </a:solidFill>
                        <a:latin typeface="Cambria Math" panose="02040503050406030204" pitchFamily="18" charset="0"/>
                      </a:rPr>
                      <m:t>+</m:t>
                    </m:r>
                    <m:r>
                      <a:rPr lang="en-US" altLang="ja-JP" dirty="0">
                        <a:solidFill>
                          <a:schemeClr val="bg1">
                            <a:lumMod val="50000"/>
                          </a:schemeClr>
                        </a:solidFill>
                        <a:latin typeface="Cambria Math" panose="02040503050406030204" pitchFamily="18" charset="0"/>
                        <a:ea typeface="Cambria Math" panose="02040503050406030204" pitchFamily="18" charset="0"/>
                      </a:rPr>
                      <m:t>⋯</m:t>
                    </m:r>
                  </m:oMath>
                </a14:m>
                <a:r>
                  <a:rPr lang="en-US" altLang="ja-JP" b="0" dirty="0">
                    <a:solidFill>
                      <a:schemeClr val="bg1">
                        <a:lumMod val="50000"/>
                      </a:schemeClr>
                    </a:solidFill>
                  </a:rPr>
                  <a:t> </a:t>
                </a:r>
                <a:endParaRPr lang="en-US" altLang="ja-JP" b="0" dirty="0"/>
              </a:p>
              <a:p>
                <a:pPr marL="0" indent="0">
                  <a:buNone/>
                </a:pPr>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solidFill>
                              <a:srgbClr val="FF0000"/>
                            </a:solidFill>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solidFill>
                          <a:srgbClr val="FF0000"/>
                        </a:solidFill>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h</m:t>
                        </m:r>
                      </m:num>
                      <m:den>
                        <m:r>
                          <a:rPr lang="en-US" altLang="ja-JP" b="0" i="1" smtClean="0">
                            <a:latin typeface="Cambria Math" panose="02040503050406030204" pitchFamily="18" charset="0"/>
                          </a:rPr>
                          <m:t>1!</m:t>
                        </m:r>
                      </m:den>
                    </m:f>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e>
                      <m:sup>
                        <m:r>
                          <a:rPr lang="en-US" altLang="ja-JP" b="0" i="1" smtClean="0">
                            <a:latin typeface="Cambria Math" panose="02040503050406030204" pitchFamily="18" charset="0"/>
                          </a:rPr>
                          <m:t>′</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solidFill>
                          <a:schemeClr val="bg1">
                            <a:lumMod val="50000"/>
                          </a:schemeClr>
                        </a:solidFill>
                        <a:latin typeface="Cambria Math" panose="02040503050406030204" pitchFamily="18" charset="0"/>
                      </a:rPr>
                      <m:t>+</m:t>
                    </m:r>
                    <m:f>
                      <m:fPr>
                        <m:ctrlPr>
                          <a:rPr lang="en-US" altLang="ja-JP" b="0" i="1" smtClean="0">
                            <a:solidFill>
                              <a:schemeClr val="bg1">
                                <a:lumMod val="50000"/>
                              </a:schemeClr>
                            </a:solidFill>
                            <a:latin typeface="Cambria Math" panose="02040503050406030204" pitchFamily="18" charset="0"/>
                          </a:rPr>
                        </m:ctrlPr>
                      </m:fPr>
                      <m:num>
                        <m:sSup>
                          <m:sSupPr>
                            <m:ctrlPr>
                              <a:rPr lang="en-US" altLang="ja-JP" b="0" i="1" smtClean="0">
                                <a:solidFill>
                                  <a:schemeClr val="bg1">
                                    <a:lumMod val="50000"/>
                                  </a:schemeClr>
                                </a:solidFill>
                                <a:latin typeface="Cambria Math" panose="02040503050406030204" pitchFamily="18" charset="0"/>
                              </a:rPr>
                            </m:ctrlPr>
                          </m:sSupPr>
                          <m:e>
                            <m:r>
                              <a:rPr lang="en-US" altLang="ja-JP" b="0" i="1" smtClean="0">
                                <a:solidFill>
                                  <a:schemeClr val="bg1">
                                    <a:lumMod val="50000"/>
                                  </a:schemeClr>
                                </a:solidFill>
                                <a:latin typeface="Cambria Math" panose="02040503050406030204" pitchFamily="18" charset="0"/>
                              </a:rPr>
                              <m:t>h</m:t>
                            </m:r>
                          </m:e>
                          <m:sup>
                            <m:r>
                              <a:rPr lang="en-US" altLang="ja-JP" b="0" i="1" smtClean="0">
                                <a:solidFill>
                                  <a:schemeClr val="bg1">
                                    <a:lumMod val="50000"/>
                                  </a:schemeClr>
                                </a:solidFill>
                                <a:latin typeface="Cambria Math" panose="02040503050406030204" pitchFamily="18" charset="0"/>
                              </a:rPr>
                              <m:t>2</m:t>
                            </m:r>
                          </m:sup>
                        </m:sSup>
                      </m:num>
                      <m:den>
                        <m:r>
                          <a:rPr lang="en-US" altLang="ja-JP" b="0" i="1" smtClean="0">
                            <a:solidFill>
                              <a:schemeClr val="bg1">
                                <a:lumMod val="50000"/>
                              </a:schemeClr>
                            </a:solidFill>
                            <a:latin typeface="Cambria Math" panose="02040503050406030204" pitchFamily="18" charset="0"/>
                          </a:rPr>
                          <m:t>2!</m:t>
                        </m:r>
                      </m:den>
                    </m:f>
                    <m:sSup>
                      <m:sSupPr>
                        <m:ctrlPr>
                          <a:rPr lang="en-US" altLang="ja-JP" b="0" i="1" smtClean="0">
                            <a:solidFill>
                              <a:schemeClr val="bg1">
                                <a:lumMod val="50000"/>
                              </a:schemeClr>
                            </a:solidFill>
                            <a:latin typeface="Cambria Math" panose="02040503050406030204" pitchFamily="18" charset="0"/>
                          </a:rPr>
                        </m:ctrlPr>
                      </m:sSupPr>
                      <m:e>
                        <m:r>
                          <a:rPr lang="en-US" altLang="ja-JP" b="0" i="1" smtClean="0">
                            <a:solidFill>
                              <a:schemeClr val="bg1">
                                <a:lumMod val="50000"/>
                              </a:schemeClr>
                            </a:solidFill>
                            <a:latin typeface="Cambria Math" panose="02040503050406030204" pitchFamily="18" charset="0"/>
                          </a:rPr>
                          <m:t>𝑓</m:t>
                        </m:r>
                      </m:e>
                      <m:sup>
                        <m:r>
                          <a:rPr lang="en-US" altLang="ja-JP" b="0" i="1" smtClean="0">
                            <a:solidFill>
                              <a:schemeClr val="bg1">
                                <a:lumMod val="50000"/>
                              </a:schemeClr>
                            </a:solidFill>
                            <a:latin typeface="Cambria Math" panose="02040503050406030204" pitchFamily="18" charset="0"/>
                          </a:rPr>
                          <m:t>′′</m:t>
                        </m:r>
                      </m:sup>
                    </m:sSup>
                    <m:d>
                      <m:dPr>
                        <m:ctrlPr>
                          <a:rPr lang="en-US" altLang="ja-JP" b="0" i="1" smtClean="0">
                            <a:solidFill>
                              <a:schemeClr val="bg1">
                                <a:lumMod val="50000"/>
                              </a:schemeClr>
                            </a:solidFill>
                            <a:latin typeface="Cambria Math" panose="02040503050406030204" pitchFamily="18" charset="0"/>
                          </a:rPr>
                        </m:ctrlPr>
                      </m:dPr>
                      <m:e>
                        <m:r>
                          <a:rPr lang="en-US" altLang="ja-JP" b="0" i="1" smtClean="0">
                            <a:solidFill>
                              <a:schemeClr val="bg1">
                                <a:lumMod val="50000"/>
                              </a:schemeClr>
                            </a:solidFill>
                            <a:latin typeface="Cambria Math" panose="02040503050406030204" pitchFamily="18" charset="0"/>
                          </a:rPr>
                          <m:t>𝑥</m:t>
                        </m:r>
                      </m:e>
                    </m:d>
                    <m:r>
                      <a:rPr lang="en-US" altLang="ja-JP" i="1">
                        <a:solidFill>
                          <a:schemeClr val="bg1">
                            <a:lumMod val="50000"/>
                          </a:schemeClr>
                        </a:solidFill>
                        <a:latin typeface="Cambria Math" panose="02040503050406030204" pitchFamily="18" charset="0"/>
                      </a:rPr>
                      <m:t>+</m:t>
                    </m:r>
                    <m:r>
                      <a:rPr lang="en-US" altLang="ja-JP" dirty="0">
                        <a:solidFill>
                          <a:schemeClr val="bg1">
                            <a:lumMod val="50000"/>
                          </a:schemeClr>
                        </a:solidFill>
                        <a:latin typeface="Cambria Math" panose="02040503050406030204" pitchFamily="18" charset="0"/>
                        <a:ea typeface="Cambria Math" panose="02040503050406030204" pitchFamily="18" charset="0"/>
                      </a:rPr>
                      <m:t>⋯</m:t>
                    </m:r>
                  </m:oMath>
                </a14:m>
                <a:r>
                  <a:rPr lang="en-US" altLang="ja-JP" dirty="0">
                    <a:solidFill>
                      <a:schemeClr val="bg1">
                        <a:lumMod val="50000"/>
                      </a:schemeClr>
                    </a:solidFill>
                  </a:rPr>
                  <a:t> </a:t>
                </a:r>
                <a:endParaRPr lang="en-US" altLang="ja-JP" dirty="0"/>
              </a:p>
              <a:p>
                <a:r>
                  <a:rPr lang="ja-JP" altLang="en-US" dirty="0"/>
                  <a:t>各式の一次項までを考慮する</a:t>
                </a:r>
                <a:endParaRPr lang="en-US" altLang="ja-JP" dirty="0"/>
              </a:p>
              <a:p>
                <a:pPr marL="0" indent="0">
                  <a:buNone/>
                </a:pP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e>
                      <m:sup>
                        <m:r>
                          <a:rPr lang="en-US" altLang="ja-JP" b="0" i="1" smtClean="0">
                            <a:latin typeface="Cambria Math" panose="02040503050406030204" pitchFamily="18" charset="0"/>
                          </a:rPr>
                          <m:t>′</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smtClean="0">
                                <a:solidFill>
                                  <a:srgbClr val="FF0000"/>
                                </a:solidFill>
                                <a:latin typeface="Cambria Math" panose="02040503050406030204" pitchFamily="18" charset="0"/>
                              </a:rPr>
                              <m:t>+</m:t>
                            </m:r>
                            <m:r>
                              <a:rPr lang="en-US" altLang="ja-JP" i="1">
                                <a:latin typeface="Cambria Math" panose="02040503050406030204" pitchFamily="18" charset="0"/>
                              </a:rPr>
                              <m:t>h</m:t>
                            </m:r>
                          </m:e>
                        </m:d>
                        <m:r>
                          <a:rPr lang="en-US" altLang="ja-JP" i="1">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num>
                      <m:den>
                        <m:r>
                          <m:rPr>
                            <m:sty m:val="p"/>
                          </m:rPr>
                          <a:rPr lang="en-US" altLang="ja-JP" b="0" i="0" smtClean="0">
                            <a:latin typeface="Cambria Math" panose="02040503050406030204" pitchFamily="18" charset="0"/>
                          </a:rPr>
                          <m:t>h</m:t>
                        </m:r>
                      </m:den>
                    </m:f>
                  </m:oMath>
                </a14:m>
                <a:r>
                  <a:rPr lang="en-US" altLang="ja-JP" b="0" dirty="0"/>
                  <a:t>    1</a:t>
                </a:r>
                <a:r>
                  <a:rPr lang="ja-JP" altLang="en-US" b="0" dirty="0"/>
                  <a:t>次精度</a:t>
                </a:r>
                <a:endParaRPr lang="en-US" altLang="ja-JP" b="0" dirty="0"/>
              </a:p>
              <a:p>
                <a:pPr marL="0" indent="0">
                  <a:buNone/>
                </a:pP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𝑓</m:t>
                        </m:r>
                      </m:e>
                      <m:sup>
                        <m:r>
                          <a:rPr lang="en-US" altLang="ja-JP" b="0" i="1" smtClean="0">
                            <a:latin typeface="Cambria Math" panose="02040503050406030204" pitchFamily="18" charset="0"/>
                          </a:rPr>
                          <m:t>′</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b="0" i="1" smtClean="0">
                                <a:solidFill>
                                  <a:srgbClr val="FF0000"/>
                                </a:solidFill>
                                <a:latin typeface="Cambria Math" panose="02040503050406030204" pitchFamily="18" charset="0"/>
                              </a:rPr>
                              <m:t>−</m:t>
                            </m:r>
                            <m:r>
                              <a:rPr lang="en-US" altLang="ja-JP" b="0" i="1" smtClean="0">
                                <a:latin typeface="Cambria Math" panose="02040503050406030204" pitchFamily="18" charset="0"/>
                              </a:rPr>
                              <m:t>h</m:t>
                            </m:r>
                          </m:e>
                        </m:d>
                      </m:num>
                      <m:den>
                        <m:r>
                          <m:rPr>
                            <m:sty m:val="p"/>
                          </m:rPr>
                          <a:rPr lang="en-US" altLang="ja-JP" b="0" i="0" smtClean="0">
                            <a:latin typeface="Cambria Math" panose="02040503050406030204" pitchFamily="18" charset="0"/>
                          </a:rPr>
                          <m:t>h</m:t>
                        </m:r>
                      </m:den>
                    </m:f>
                  </m:oMath>
                </a14:m>
                <a:r>
                  <a:rPr lang="en-US" altLang="ja-JP" dirty="0"/>
                  <a:t>    1</a:t>
                </a:r>
                <a:r>
                  <a:rPr lang="ja-JP" altLang="en-US" dirty="0"/>
                  <a:t>次精度</a:t>
                </a:r>
                <a:endParaRPr lang="en-US" altLang="ja-JP" dirty="0"/>
              </a:p>
              <a:p>
                <a:endParaRPr kumimoji="1" lang="en-US" altLang="ja-JP" dirty="0"/>
              </a:p>
              <a:p>
                <a:r>
                  <a:rPr kumimoji="1" lang="en-US" altLang="ja-JP" dirty="0"/>
                  <a:t>Taylor</a:t>
                </a:r>
                <a:r>
                  <a:rPr kumimoji="1" lang="ja-JP" altLang="en-US" dirty="0"/>
                  <a:t>展開式の</a:t>
                </a:r>
                <a:r>
                  <a:rPr lang="ja-JP" altLang="en-US" dirty="0"/>
                  <a:t>一次項までを考慮し、上の式から下の式の差を取る</a:t>
                </a:r>
                <a:endParaRPr lang="en-US" altLang="ja-JP" dirty="0"/>
              </a:p>
              <a:p>
                <a:pPr marL="0" indent="0">
                  <a:buNone/>
                </a:pPr>
                <a14:m>
                  <m:oMath xmlns:m="http://schemas.openxmlformats.org/officeDocument/2006/math">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latin typeface="Cambria Math" panose="02040503050406030204" pitchFamily="18" charset="0"/>
                          </a:rPr>
                          <m:t>h</m:t>
                        </m:r>
                      </m:e>
                    </m:d>
                    <m:r>
                      <a:rPr lang="en-US" altLang="ja-JP" b="0" i="1" smtClean="0">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latin typeface="Cambria Math" panose="02040503050406030204" pitchFamily="18" charset="0"/>
                          </a:rPr>
                          <m:t>h</m:t>
                        </m:r>
                      </m:e>
                    </m:d>
                    <m:r>
                      <a:rPr lang="en-US" altLang="ja-JP" b="0" i="1" smtClean="0">
                        <a:latin typeface="Cambria Math" panose="02040503050406030204" pitchFamily="18" charset="0"/>
                      </a:rPr>
                      <m:t>=2</m:t>
                    </m:r>
                    <m:r>
                      <a:rPr lang="en-US" altLang="ja-JP" b="0" i="1" smtClean="0">
                        <a:latin typeface="Cambria Math" panose="02040503050406030204" pitchFamily="18" charset="0"/>
                      </a:rPr>
                      <m:t>h</m:t>
                    </m:r>
                    <m:sSup>
                      <m:sSupPr>
                        <m:ctrlPr>
                          <a:rPr lang="en-US" altLang="ja-JP" i="1">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m:t>
                        </m:r>
                      </m:sup>
                    </m:sSup>
                    <m:d>
                      <m:dPr>
                        <m:ctrlPr>
                          <a:rPr lang="en-US" altLang="ja-JP" i="1">
                            <a:latin typeface="Cambria Math" panose="02040503050406030204" pitchFamily="18" charset="0"/>
                          </a:rPr>
                        </m:ctrlPr>
                      </m:dPr>
                      <m:e>
                        <m:r>
                          <a:rPr lang="en-US" altLang="ja-JP" i="1">
                            <a:latin typeface="Cambria Math" panose="02040503050406030204" pitchFamily="18" charset="0"/>
                          </a:rPr>
                          <m:t>𝑥</m:t>
                        </m:r>
                      </m:e>
                    </m:d>
                  </m:oMath>
                </a14:m>
                <a:r>
                  <a:rPr lang="en-US" altLang="ja-JP" b="0" dirty="0"/>
                  <a:t> </a:t>
                </a:r>
              </a:p>
              <a:p>
                <a:pPr marL="0" indent="0">
                  <a:buNone/>
                </a:pP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m:t>
                        </m:r>
                      </m:sup>
                    </m:sSup>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latin typeface="Cambria Math" panose="02040503050406030204" pitchFamily="18" charset="0"/>
                              </a:rPr>
                              <m:t>h</m:t>
                            </m:r>
                          </m:e>
                        </m:d>
                        <m:r>
                          <a:rPr lang="en-US" altLang="ja-JP" i="1">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solidFill>
                                  <a:srgbClr val="FF0000"/>
                                </a:solidFill>
                                <a:latin typeface="Cambria Math" panose="02040503050406030204" pitchFamily="18" charset="0"/>
                              </a:rPr>
                              <m:t>−</m:t>
                            </m:r>
                            <m:r>
                              <a:rPr lang="en-US" altLang="ja-JP" i="1">
                                <a:latin typeface="Cambria Math" panose="02040503050406030204" pitchFamily="18" charset="0"/>
                              </a:rPr>
                              <m:t>h</m:t>
                            </m:r>
                          </m:e>
                        </m:d>
                      </m:num>
                      <m:den>
                        <m:r>
                          <a:rPr lang="en-US" altLang="ja-JP" b="0" i="1" smtClean="0">
                            <a:latin typeface="Cambria Math" panose="02040503050406030204" pitchFamily="18" charset="0"/>
                          </a:rPr>
                          <m:t>2</m:t>
                        </m:r>
                        <m:r>
                          <a:rPr lang="en-US" altLang="ja-JP" b="0" i="1" smtClean="0">
                            <a:latin typeface="Cambria Math" panose="02040503050406030204" pitchFamily="18" charset="0"/>
                          </a:rPr>
                          <m:t>h</m:t>
                        </m:r>
                      </m:den>
                    </m:f>
                  </m:oMath>
                </a14:m>
                <a:r>
                  <a:rPr lang="en-US" altLang="ja-JP" b="0" dirty="0"/>
                  <a:t>   2</a:t>
                </a:r>
                <a:r>
                  <a:rPr lang="ja-JP" altLang="en-US" b="0" dirty="0"/>
                  <a:t>次精度</a:t>
                </a:r>
                <a:endParaRPr lang="en-US" altLang="ja-JP" b="0" dirty="0"/>
              </a:p>
              <a:p>
                <a:pPr marL="0" indent="0">
                  <a:buNone/>
                </a:pPr>
                <a:endParaRPr lang="en-US" altLang="ja-JP" dirty="0"/>
              </a:p>
              <a:p>
                <a:pPr marL="0" indent="0">
                  <a:buNone/>
                </a:pPr>
                <a:endParaRPr lang="en-US" altLang="ja-JP" dirty="0"/>
              </a:p>
            </p:txBody>
          </p:sp>
        </mc:Choice>
        <mc:Fallback xmlns="">
          <p:sp>
            <p:nvSpPr>
              <p:cNvPr id="4" name="コンテンツ プレースホルダー 3">
                <a:extLst>
                  <a:ext uri="{FF2B5EF4-FFF2-40B4-BE49-F238E27FC236}">
                    <a16:creationId xmlns:a16="http://schemas.microsoft.com/office/drawing/2014/main" id="{23026F09-B203-4736-8937-7BC8694FBB29}"/>
                  </a:ext>
                </a:extLst>
              </p:cNvPr>
              <p:cNvSpPr>
                <a:spLocks noGrp="1" noRot="1" noChangeAspect="1" noMove="1" noResize="1" noEditPoints="1" noAdjustHandles="1" noChangeArrowheads="1" noChangeShapeType="1" noTextEdit="1"/>
              </p:cNvSpPr>
              <p:nvPr>
                <p:ph idx="13"/>
              </p:nvPr>
            </p:nvSpPr>
            <p:spPr>
              <a:blipFill>
                <a:blip r:embed="rId3"/>
                <a:stretch>
                  <a:fillRect l="-1026" t="-682"/>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3BC28D93-E00E-4FB0-B554-90943FDACDB2}"/>
              </a:ext>
            </a:extLst>
          </p:cNvPr>
          <p:cNvCxnSpPr/>
          <p:nvPr/>
        </p:nvCxnSpPr>
        <p:spPr>
          <a:xfrm>
            <a:off x="1149292" y="5226341"/>
            <a:ext cx="430355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69A6AB51-A7B9-44B5-ADAD-0F010B71AC4A}"/>
              </a:ext>
            </a:extLst>
          </p:cNvPr>
          <p:cNvSpPr/>
          <p:nvPr/>
        </p:nvSpPr>
        <p:spPr>
          <a:xfrm>
            <a:off x="3130793" y="5150840"/>
            <a:ext cx="151002" cy="151002"/>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7FE7E7E-7FB8-4587-94CF-3C8A729CEA08}"/>
              </a:ext>
            </a:extLst>
          </p:cNvPr>
          <p:cNvSpPr/>
          <p:nvPr/>
        </p:nvSpPr>
        <p:spPr>
          <a:xfrm>
            <a:off x="3670485" y="5150840"/>
            <a:ext cx="151002" cy="151002"/>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B8EF1AA-33C7-4955-8673-9A12F5DEC177}"/>
              </a:ext>
            </a:extLst>
          </p:cNvPr>
          <p:cNvSpPr/>
          <p:nvPr/>
        </p:nvSpPr>
        <p:spPr>
          <a:xfrm>
            <a:off x="2591101" y="5150840"/>
            <a:ext cx="151002" cy="151002"/>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F8D6119-C172-48CA-913B-8D67CFE1E33E}"/>
                  </a:ext>
                </a:extLst>
              </p:cNvPr>
              <p:cNvSpPr txBox="1"/>
              <p:nvPr/>
            </p:nvSpPr>
            <p:spPr>
              <a:xfrm>
                <a:off x="2666844" y="4737900"/>
                <a:ext cx="510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6F8D6119-C172-48CA-913B-8D67CFE1E33E}"/>
                  </a:ext>
                </a:extLst>
              </p:cNvPr>
              <p:cNvSpPr txBox="1">
                <a:spLocks noRot="1" noChangeAspect="1" noMove="1" noResize="1" noEditPoints="1" noAdjustHandles="1" noChangeArrowheads="1" noChangeShapeType="1" noTextEdit="1"/>
              </p:cNvSpPr>
              <p:nvPr/>
            </p:nvSpPr>
            <p:spPr>
              <a:xfrm>
                <a:off x="2666844" y="4737900"/>
                <a:ext cx="51044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CE73068-62D4-4F01-B492-96DAA3184BDC}"/>
                  </a:ext>
                </a:extLst>
              </p:cNvPr>
              <p:cNvSpPr txBox="1"/>
              <p:nvPr/>
            </p:nvSpPr>
            <p:spPr>
              <a:xfrm>
                <a:off x="3247771" y="4737900"/>
                <a:ext cx="510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FCE73068-62D4-4F01-B492-96DAA3184BDC}"/>
                  </a:ext>
                </a:extLst>
              </p:cNvPr>
              <p:cNvSpPr txBox="1">
                <a:spLocks noRot="1" noChangeAspect="1" noMove="1" noResize="1" noEditPoints="1" noAdjustHandles="1" noChangeArrowheads="1" noChangeShapeType="1" noTextEdit="1"/>
              </p:cNvSpPr>
              <p:nvPr/>
            </p:nvSpPr>
            <p:spPr>
              <a:xfrm>
                <a:off x="3247771" y="4737900"/>
                <a:ext cx="510447"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5EFF026-2F74-4C18-B6F3-82412721AE6C}"/>
                  </a:ext>
                </a:extLst>
              </p:cNvPr>
              <p:cNvSpPr txBox="1"/>
              <p:nvPr/>
            </p:nvSpPr>
            <p:spPr>
              <a:xfrm>
                <a:off x="2822182" y="5383177"/>
                <a:ext cx="7102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25EFF026-2F74-4C18-B6F3-82412721AE6C}"/>
                  </a:ext>
                </a:extLst>
              </p:cNvPr>
              <p:cNvSpPr txBox="1">
                <a:spLocks noRot="1" noChangeAspect="1" noMove="1" noResize="1" noEditPoints="1" noAdjustHandles="1" noChangeArrowheads="1" noChangeShapeType="1" noTextEdit="1"/>
              </p:cNvSpPr>
              <p:nvPr/>
            </p:nvSpPr>
            <p:spPr>
              <a:xfrm>
                <a:off x="2822182" y="5383177"/>
                <a:ext cx="710218" cy="369332"/>
              </a:xfrm>
              <a:prstGeom prst="rect">
                <a:avLst/>
              </a:prstGeom>
              <a:blipFill>
                <a:blip r:embed="rId6"/>
                <a:stretch>
                  <a:fillRect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72347E3-0A6A-4C61-A30E-C690700F1D8A}"/>
                  </a:ext>
                </a:extLst>
              </p:cNvPr>
              <p:cNvSpPr txBox="1"/>
              <p:nvPr/>
            </p:nvSpPr>
            <p:spPr>
              <a:xfrm>
                <a:off x="1780782" y="5383177"/>
                <a:ext cx="10414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e>
                      </m:d>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F72347E3-0A6A-4C61-A30E-C690700F1D8A}"/>
                  </a:ext>
                </a:extLst>
              </p:cNvPr>
              <p:cNvSpPr txBox="1">
                <a:spLocks noRot="1" noChangeAspect="1" noMove="1" noResize="1" noEditPoints="1" noAdjustHandles="1" noChangeArrowheads="1" noChangeShapeType="1" noTextEdit="1"/>
              </p:cNvSpPr>
              <p:nvPr/>
            </p:nvSpPr>
            <p:spPr>
              <a:xfrm>
                <a:off x="1780782" y="5383177"/>
                <a:ext cx="1041400" cy="369332"/>
              </a:xfrm>
              <a:prstGeom prst="rect">
                <a:avLst/>
              </a:prstGeom>
              <a:blipFill>
                <a:blip r:embed="rId7"/>
                <a:stretch>
                  <a:fillRect l="-1754"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42C56D5-31B4-424A-ADCB-EAB9DFEDD098}"/>
                  </a:ext>
                </a:extLst>
              </p:cNvPr>
              <p:cNvSpPr txBox="1"/>
              <p:nvPr/>
            </p:nvSpPr>
            <p:spPr>
              <a:xfrm>
                <a:off x="3603232" y="5383177"/>
                <a:ext cx="10414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F42C56D5-31B4-424A-ADCB-EAB9DFEDD098}"/>
                  </a:ext>
                </a:extLst>
              </p:cNvPr>
              <p:cNvSpPr txBox="1">
                <a:spLocks noRot="1" noChangeAspect="1" noMove="1" noResize="1" noEditPoints="1" noAdjustHandles="1" noChangeArrowheads="1" noChangeShapeType="1" noTextEdit="1"/>
              </p:cNvSpPr>
              <p:nvPr/>
            </p:nvSpPr>
            <p:spPr>
              <a:xfrm>
                <a:off x="3603232" y="5383177"/>
                <a:ext cx="1041400" cy="369332"/>
              </a:xfrm>
              <a:prstGeom prst="rect">
                <a:avLst/>
              </a:prstGeom>
              <a:blipFill>
                <a:blip r:embed="rId8"/>
                <a:stretch>
                  <a:fillRect l="-1754" b="-13115"/>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100B323C-2435-4C04-B7E7-49723F7BF9E3}"/>
              </a:ext>
            </a:extLst>
          </p:cNvPr>
          <p:cNvCxnSpPr>
            <a:cxnSpLocks/>
          </p:cNvCxnSpPr>
          <p:nvPr/>
        </p:nvCxnSpPr>
        <p:spPr>
          <a:xfrm>
            <a:off x="2666602" y="5088182"/>
            <a:ext cx="5396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854AE4E-9EA8-4B16-A878-7C45C7ED5A30}"/>
              </a:ext>
            </a:extLst>
          </p:cNvPr>
          <p:cNvCxnSpPr>
            <a:cxnSpLocks/>
          </p:cNvCxnSpPr>
          <p:nvPr/>
        </p:nvCxnSpPr>
        <p:spPr>
          <a:xfrm>
            <a:off x="3218526" y="5088182"/>
            <a:ext cx="5396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14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DDE70-12D2-4D13-946B-5D6BC058BE8E}"/>
              </a:ext>
            </a:extLst>
          </p:cNvPr>
          <p:cNvSpPr>
            <a:spLocks noGrp="1"/>
          </p:cNvSpPr>
          <p:nvPr>
            <p:ph type="title"/>
          </p:nvPr>
        </p:nvSpPr>
        <p:spPr/>
        <p:txBody>
          <a:bodyPr/>
          <a:lstStyle/>
          <a:p>
            <a:r>
              <a:rPr kumimoji="1" lang="en-US" altLang="ja-JP" dirty="0"/>
              <a:t>1-11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532B904-FD7B-43C3-B3EC-68E2C5A9BD58}"/>
                  </a:ext>
                </a:extLst>
              </p:cNvPr>
              <p:cNvSpPr>
                <a:spLocks noGrp="1"/>
              </p:cNvSpPr>
              <p:nvPr>
                <p:ph idx="1"/>
              </p:nvPr>
            </p:nvSpPr>
            <p:spPr/>
            <p:txBody>
              <a:bodyPr/>
              <a:lstStyle/>
              <a:p>
                <a:r>
                  <a:rPr kumimoji="1" lang="ja-JP" altLang="en-US" dirty="0"/>
                  <a:t>正解は④</a:t>
                </a:r>
                <a:endParaRPr kumimoji="1" lang="en-US" altLang="ja-JP" dirty="0"/>
              </a:p>
              <a:p>
                <a:endParaRPr lang="en-US" altLang="ja-JP" dirty="0"/>
              </a:p>
              <a:p>
                <a:r>
                  <a:rPr kumimoji="1" lang="ja-JP" altLang="en-US" dirty="0"/>
                  <a:t>関数の</a:t>
                </a:r>
                <a:r>
                  <a:rPr kumimoji="1" lang="en-US" altLang="ja-JP" dirty="0"/>
                  <a:t>2</a:t>
                </a:r>
                <a:r>
                  <a:rPr kumimoji="1" lang="ja-JP" altLang="en-US" dirty="0"/>
                  <a:t>階微分を代数演算で近似</a:t>
                </a:r>
                <a:endParaRPr kumimoji="1" lang="en-US" altLang="ja-JP" dirty="0"/>
              </a:p>
              <a:p>
                <a14:m>
                  <m:oMath xmlns:m="http://schemas.openxmlformats.org/officeDocument/2006/math">
                    <m:r>
                      <a:rPr lang="en-US" altLang="ja-JP" b="0" i="1" smtClean="0">
                        <a:latin typeface="Cambria Math" panose="02040503050406030204" pitchFamily="18" charset="0"/>
                        <a:ea typeface="Cambria Math" panose="02040503050406030204" pitchFamily="18" charset="0"/>
                      </a:rPr>
                      <m:t>h</m:t>
                    </m:r>
                  </m:oMath>
                </a14:m>
                <a:r>
                  <a:rPr kumimoji="1" lang="ja-JP" altLang="en-US" dirty="0"/>
                  <a:t>を微小量として</a:t>
                </a:r>
                <a:r>
                  <a:rPr kumimoji="1" lang="en-US" altLang="ja-JP" dirty="0"/>
                  <a:t>Taylor</a:t>
                </a:r>
                <a:r>
                  <a:rPr kumimoji="1" lang="ja-JP" altLang="en-US" dirty="0"/>
                  <a:t>展開を考える</a:t>
                </a:r>
                <a:endParaRPr lang="en-US" altLang="ja-JP" i="1" dirty="0">
                  <a:latin typeface="Cambria Math" panose="02040503050406030204" pitchFamily="18" charset="0"/>
                </a:endParaRPr>
              </a:p>
              <a:p>
                <a:pPr marL="0" indent="0">
                  <a:buNone/>
                </a:pPr>
                <a14:m>
                  <m:oMath xmlns:m="http://schemas.openxmlformats.org/officeDocument/2006/math">
                    <m:r>
                      <a:rPr lang="en-US" altLang="ja-JP" sz="1800" b="0" i="1" smtClean="0">
                        <a:latin typeface="Cambria Math" panose="02040503050406030204" pitchFamily="18" charset="0"/>
                      </a:rPr>
                      <m:t>𝑓</m:t>
                    </m:r>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r>
                          <a:rPr lang="en-US" altLang="ja-JP" sz="1800" b="0" i="1" smtClean="0">
                            <a:solidFill>
                              <a:schemeClr val="tx1"/>
                            </a:solidFill>
                            <a:latin typeface="Cambria Math" panose="02040503050406030204" pitchFamily="18" charset="0"/>
                          </a:rPr>
                          <m:t>+</m:t>
                        </m:r>
                        <m:r>
                          <a:rPr lang="en-US" altLang="ja-JP" sz="1800" b="0" i="1" smtClean="0">
                            <a:solidFill>
                              <a:schemeClr val="tx1"/>
                            </a:solidFill>
                            <a:latin typeface="Cambria Math" panose="02040503050406030204" pitchFamily="18" charset="0"/>
                          </a:rPr>
                          <m:t>h</m:t>
                        </m:r>
                      </m:e>
                    </m:d>
                    <m:r>
                      <a:rPr lang="en-US" altLang="ja-JP" sz="1800" b="0" i="1" smtClean="0">
                        <a:solidFill>
                          <a:schemeClr val="tx1"/>
                        </a:solidFill>
                        <a:latin typeface="Cambria Math" panose="02040503050406030204" pitchFamily="18" charset="0"/>
                      </a:rPr>
                      <m:t>=</m:t>
                    </m:r>
                  </m:oMath>
                </a14:m>
                <a:r>
                  <a:rPr lang="en-US" altLang="ja-JP" sz="1800" b="0" i="1" dirty="0">
                    <a:solidFill>
                      <a:schemeClr val="tx1"/>
                    </a:solidFill>
                    <a:latin typeface="Cambria Math" panose="02040503050406030204" pitchFamily="18" charset="0"/>
                  </a:rPr>
                  <a:t> </a:t>
                </a:r>
              </a:p>
              <a:p>
                <a:pPr marL="0" indent="0">
                  <a:buNone/>
                </a:pPr>
                <a:r>
                  <a:rPr lang="en-US" altLang="ja-JP" sz="1800" b="0" dirty="0">
                    <a:solidFill>
                      <a:schemeClr val="tx1"/>
                    </a:solidFill>
                  </a:rPr>
                  <a:t>	</a:t>
                </a:r>
                <a14:m>
                  <m:oMath xmlns:m="http://schemas.openxmlformats.org/officeDocument/2006/math">
                    <m:r>
                      <a:rPr lang="en-US" altLang="ja-JP" sz="1800" b="0" i="1" smtClean="0">
                        <a:solidFill>
                          <a:schemeClr val="tx1"/>
                        </a:solidFill>
                        <a:latin typeface="Cambria Math" panose="02040503050406030204" pitchFamily="18" charset="0"/>
                      </a:rPr>
                      <m:t>𝑓</m:t>
                    </m:r>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e>
                    </m:d>
                    <m:r>
                      <a:rPr lang="en-US" altLang="ja-JP" sz="1800" b="0" i="1" smtClean="0">
                        <a:solidFill>
                          <a:schemeClr val="tx1"/>
                        </a:solidFill>
                        <a:latin typeface="Cambria Math" panose="02040503050406030204" pitchFamily="18" charset="0"/>
                      </a:rPr>
                      <m:t>+</m:t>
                    </m:r>
                    <m:f>
                      <m:fPr>
                        <m:ctrlPr>
                          <a:rPr lang="en-US" altLang="ja-JP" sz="1800" b="0" i="1" smtClean="0">
                            <a:solidFill>
                              <a:schemeClr val="tx1"/>
                            </a:solidFill>
                            <a:latin typeface="Cambria Math" panose="02040503050406030204" pitchFamily="18" charset="0"/>
                          </a:rPr>
                        </m:ctrlPr>
                      </m:fPr>
                      <m:num>
                        <m:r>
                          <a:rPr lang="en-US" altLang="ja-JP" sz="1800" b="0" i="1" smtClean="0">
                            <a:solidFill>
                              <a:schemeClr val="tx1"/>
                            </a:solidFill>
                            <a:latin typeface="Cambria Math" panose="02040503050406030204" pitchFamily="18" charset="0"/>
                          </a:rPr>
                          <m:t>h</m:t>
                        </m:r>
                      </m:num>
                      <m:den>
                        <m:r>
                          <a:rPr lang="en-US" altLang="ja-JP" sz="1800" b="0" i="1" smtClean="0">
                            <a:solidFill>
                              <a:schemeClr val="tx1"/>
                            </a:solidFill>
                            <a:latin typeface="Cambria Math" panose="02040503050406030204" pitchFamily="18" charset="0"/>
                          </a:rPr>
                          <m:t>1!</m:t>
                        </m:r>
                      </m:den>
                    </m:f>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𝑓</m:t>
                        </m:r>
                      </m:e>
                      <m:sup>
                        <m:r>
                          <a:rPr lang="en-US" altLang="ja-JP" sz="1800" b="0" i="1" smtClean="0">
                            <a:latin typeface="Cambria Math" panose="02040503050406030204" pitchFamily="18" charset="0"/>
                          </a:rPr>
                          <m:t>′</m:t>
                        </m:r>
                      </m:sup>
                    </m:sSup>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𝑥</m:t>
                        </m:r>
                      </m:e>
                    </m:d>
                    <m:r>
                      <a:rPr lang="en-US" altLang="ja-JP" sz="1800" b="0" i="1" smtClean="0">
                        <a:solidFill>
                          <a:schemeClr val="tx1"/>
                        </a:solidFill>
                        <a:latin typeface="Cambria Math" panose="02040503050406030204" pitchFamily="18" charset="0"/>
                      </a:rPr>
                      <m:t>+</m:t>
                    </m:r>
                    <m:f>
                      <m:fPr>
                        <m:ctrlPr>
                          <a:rPr lang="en-US" altLang="ja-JP" sz="1800" b="0" i="1" smtClean="0">
                            <a:solidFill>
                              <a:schemeClr val="tx1"/>
                            </a:solidFill>
                            <a:latin typeface="Cambria Math" panose="02040503050406030204" pitchFamily="18" charset="0"/>
                          </a:rPr>
                        </m:ctrlPr>
                      </m:fPr>
                      <m:num>
                        <m:sSup>
                          <m:sSupPr>
                            <m:ctrlPr>
                              <a:rPr lang="en-US" altLang="ja-JP" sz="1800" b="0" i="1" smtClean="0">
                                <a:solidFill>
                                  <a:schemeClr val="tx1"/>
                                </a:solidFill>
                                <a:latin typeface="Cambria Math" panose="02040503050406030204" pitchFamily="18" charset="0"/>
                              </a:rPr>
                            </m:ctrlPr>
                          </m:sSupPr>
                          <m:e>
                            <m:r>
                              <a:rPr lang="en-US" altLang="ja-JP" sz="1800" b="0" i="1" smtClean="0">
                                <a:solidFill>
                                  <a:schemeClr val="tx1"/>
                                </a:solidFill>
                                <a:latin typeface="Cambria Math" panose="02040503050406030204" pitchFamily="18" charset="0"/>
                              </a:rPr>
                              <m:t>h</m:t>
                            </m:r>
                          </m:e>
                          <m:sup>
                            <m:r>
                              <a:rPr lang="en-US" altLang="ja-JP" sz="1800" b="0" i="1" smtClean="0">
                                <a:solidFill>
                                  <a:schemeClr val="tx1"/>
                                </a:solidFill>
                                <a:latin typeface="Cambria Math" panose="02040503050406030204" pitchFamily="18" charset="0"/>
                              </a:rPr>
                              <m:t>2</m:t>
                            </m:r>
                          </m:sup>
                        </m:sSup>
                      </m:num>
                      <m:den>
                        <m:r>
                          <a:rPr lang="en-US" altLang="ja-JP" sz="1800" b="0" i="1" smtClean="0">
                            <a:solidFill>
                              <a:schemeClr val="tx1"/>
                            </a:solidFill>
                            <a:latin typeface="Cambria Math" panose="02040503050406030204" pitchFamily="18" charset="0"/>
                          </a:rPr>
                          <m:t>2!</m:t>
                        </m:r>
                      </m:den>
                    </m:f>
                    <m:sSup>
                      <m:sSupPr>
                        <m:ctrlPr>
                          <a:rPr lang="en-US" altLang="ja-JP" sz="1800" b="0" i="1" smtClean="0">
                            <a:solidFill>
                              <a:schemeClr val="tx1"/>
                            </a:solidFill>
                            <a:latin typeface="Cambria Math" panose="02040503050406030204" pitchFamily="18" charset="0"/>
                          </a:rPr>
                        </m:ctrlPr>
                      </m:sSupPr>
                      <m:e>
                        <m:r>
                          <a:rPr lang="en-US" altLang="ja-JP" sz="1800" b="0" i="1" smtClean="0">
                            <a:solidFill>
                              <a:schemeClr val="tx1"/>
                            </a:solidFill>
                            <a:latin typeface="Cambria Math" panose="02040503050406030204" pitchFamily="18" charset="0"/>
                          </a:rPr>
                          <m:t>𝑓</m:t>
                        </m:r>
                      </m:e>
                      <m:sup>
                        <m:r>
                          <a:rPr lang="en-US" altLang="ja-JP" sz="1800" b="0" i="1" smtClean="0">
                            <a:solidFill>
                              <a:schemeClr val="tx1"/>
                            </a:solidFill>
                            <a:latin typeface="Cambria Math" panose="02040503050406030204" pitchFamily="18" charset="0"/>
                          </a:rPr>
                          <m:t>′′</m:t>
                        </m:r>
                      </m:sup>
                    </m:sSup>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e>
                    </m:d>
                    <m:r>
                      <a:rPr lang="en-US" altLang="ja-JP" sz="1800" b="0" i="1" smtClean="0">
                        <a:solidFill>
                          <a:schemeClr val="tx1"/>
                        </a:solidFill>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h</m:t>
                            </m:r>
                          </m:e>
                          <m:sup>
                            <m:r>
                              <a:rPr lang="en-US" altLang="ja-JP" sz="1800" i="1">
                                <a:latin typeface="Cambria Math" panose="02040503050406030204" pitchFamily="18" charset="0"/>
                              </a:rPr>
                              <m:t>2</m:t>
                            </m:r>
                          </m:sup>
                        </m:sSup>
                      </m:num>
                      <m:den>
                        <m:r>
                          <a:rPr lang="en-US" altLang="ja-JP" sz="1800" b="0" i="1" smtClean="0">
                            <a:latin typeface="Cambria Math" panose="02040503050406030204" pitchFamily="18" charset="0"/>
                          </a:rPr>
                          <m:t>3</m:t>
                        </m:r>
                        <m:r>
                          <a:rPr lang="en-US" altLang="ja-JP" sz="1800" i="1">
                            <a:latin typeface="Cambria Math" panose="02040503050406030204" pitchFamily="18" charset="0"/>
                          </a:rPr>
                          <m:t>!</m:t>
                        </m:r>
                      </m:den>
                    </m:f>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𝑓</m:t>
                        </m:r>
                      </m:e>
                      <m:sup>
                        <m:r>
                          <a:rPr lang="en-US" altLang="ja-JP" sz="1800" i="1">
                            <a:latin typeface="Cambria Math" panose="02040503050406030204" pitchFamily="18" charset="0"/>
                          </a:rPr>
                          <m:t>′′</m:t>
                        </m:r>
                        <m:r>
                          <a:rPr lang="en-US" altLang="ja-JP" sz="1800" b="0" i="1" smtClean="0">
                            <a:latin typeface="Cambria Math" panose="02040503050406030204" pitchFamily="18" charset="0"/>
                          </a:rPr>
                          <m:t>′</m:t>
                        </m:r>
                      </m:sup>
                    </m:s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i="1">
                        <a:latin typeface="Cambria Math" panose="02040503050406030204" pitchFamily="18" charset="0"/>
                      </a:rPr>
                      <m:t>+</m:t>
                    </m:r>
                    <m:r>
                      <a:rPr lang="en-US" altLang="ja-JP" sz="1800" dirty="0">
                        <a:latin typeface="Cambria Math" panose="02040503050406030204" pitchFamily="18" charset="0"/>
                        <a:ea typeface="Cambria Math" panose="02040503050406030204" pitchFamily="18" charset="0"/>
                      </a:rPr>
                      <m:t>⋯</m:t>
                    </m:r>
                  </m:oMath>
                </a14:m>
                <a:r>
                  <a:rPr lang="en-US" altLang="ja-JP" sz="1800" dirty="0">
                    <a:latin typeface="Cambria Math" panose="02040503050406030204" pitchFamily="18" charset="0"/>
                    <a:ea typeface="Cambria Math" panose="02040503050406030204" pitchFamily="18" charset="0"/>
                  </a:rPr>
                  <a:t> </a:t>
                </a:r>
              </a:p>
              <a:p>
                <a:pPr marL="0" indent="0">
                  <a:buNone/>
                </a:pPr>
                <a14:m>
                  <m:oMath xmlns:m="http://schemas.openxmlformats.org/officeDocument/2006/math">
                    <m:r>
                      <a:rPr lang="en-US" altLang="ja-JP" sz="1800" b="0" i="1" smtClean="0">
                        <a:solidFill>
                          <a:schemeClr val="tx1"/>
                        </a:solidFill>
                        <a:latin typeface="Cambria Math" panose="02040503050406030204" pitchFamily="18" charset="0"/>
                      </a:rPr>
                      <m:t>𝑓</m:t>
                    </m:r>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r>
                          <a:rPr lang="en-US" altLang="ja-JP" sz="1800" b="0" i="1" smtClean="0">
                            <a:solidFill>
                              <a:schemeClr val="tx1"/>
                            </a:solidFill>
                            <a:latin typeface="Cambria Math" panose="02040503050406030204" pitchFamily="18" charset="0"/>
                          </a:rPr>
                          <m:t>−</m:t>
                        </m:r>
                        <m:r>
                          <a:rPr lang="en-US" altLang="ja-JP" sz="1800" b="0" i="1" smtClean="0">
                            <a:solidFill>
                              <a:schemeClr val="tx1"/>
                            </a:solidFill>
                            <a:latin typeface="Cambria Math" panose="02040503050406030204" pitchFamily="18" charset="0"/>
                          </a:rPr>
                          <m:t>h</m:t>
                        </m:r>
                      </m:e>
                    </m:d>
                    <m:r>
                      <a:rPr lang="en-US" altLang="ja-JP" sz="1800" b="0" i="1" smtClean="0">
                        <a:solidFill>
                          <a:schemeClr val="tx1"/>
                        </a:solidFill>
                        <a:latin typeface="Cambria Math" panose="02040503050406030204" pitchFamily="18" charset="0"/>
                      </a:rPr>
                      <m:t>=</m:t>
                    </m:r>
                  </m:oMath>
                </a14:m>
                <a:r>
                  <a:rPr lang="en-US" altLang="ja-JP" sz="1800" b="0" i="1" dirty="0">
                    <a:solidFill>
                      <a:schemeClr val="tx1"/>
                    </a:solidFill>
                    <a:latin typeface="Cambria Math" panose="02040503050406030204" pitchFamily="18" charset="0"/>
                  </a:rPr>
                  <a:t> </a:t>
                </a:r>
              </a:p>
              <a:p>
                <a:pPr marL="0" indent="0">
                  <a:buNone/>
                </a:pPr>
                <a:r>
                  <a:rPr lang="en-US" altLang="ja-JP" sz="1800" b="0" dirty="0">
                    <a:solidFill>
                      <a:schemeClr val="tx1"/>
                    </a:solidFill>
                  </a:rPr>
                  <a:t>	</a:t>
                </a:r>
                <a14:m>
                  <m:oMath xmlns:m="http://schemas.openxmlformats.org/officeDocument/2006/math">
                    <m:r>
                      <a:rPr lang="en-US" altLang="ja-JP" sz="1800" b="0" i="1" smtClean="0">
                        <a:solidFill>
                          <a:schemeClr val="tx1"/>
                        </a:solidFill>
                        <a:latin typeface="Cambria Math" panose="02040503050406030204" pitchFamily="18" charset="0"/>
                      </a:rPr>
                      <m:t>𝑓</m:t>
                    </m:r>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e>
                    </m:d>
                    <m:r>
                      <a:rPr lang="en-US" altLang="ja-JP" sz="1800" b="0" i="1" smtClean="0">
                        <a:solidFill>
                          <a:schemeClr val="tx1"/>
                        </a:solidFill>
                        <a:latin typeface="Cambria Math" panose="02040503050406030204" pitchFamily="18" charset="0"/>
                      </a:rPr>
                      <m:t>−</m:t>
                    </m:r>
                    <m:f>
                      <m:fPr>
                        <m:ctrlPr>
                          <a:rPr lang="en-US" altLang="ja-JP" sz="1800" b="0" i="1" smtClean="0">
                            <a:solidFill>
                              <a:schemeClr val="tx1"/>
                            </a:solidFill>
                            <a:latin typeface="Cambria Math" panose="02040503050406030204" pitchFamily="18" charset="0"/>
                          </a:rPr>
                        </m:ctrlPr>
                      </m:fPr>
                      <m:num>
                        <m:r>
                          <a:rPr lang="en-US" altLang="ja-JP" sz="1800" b="0" i="1" smtClean="0">
                            <a:solidFill>
                              <a:schemeClr val="tx1"/>
                            </a:solidFill>
                            <a:latin typeface="Cambria Math" panose="02040503050406030204" pitchFamily="18" charset="0"/>
                          </a:rPr>
                          <m:t>h</m:t>
                        </m:r>
                      </m:num>
                      <m:den>
                        <m:r>
                          <a:rPr lang="en-US" altLang="ja-JP" sz="1800" b="0" i="1" smtClean="0">
                            <a:solidFill>
                              <a:schemeClr val="tx1"/>
                            </a:solidFill>
                            <a:latin typeface="Cambria Math" panose="02040503050406030204" pitchFamily="18" charset="0"/>
                          </a:rPr>
                          <m:t>1!</m:t>
                        </m:r>
                      </m:den>
                    </m:f>
                    <m:sSup>
                      <m:sSupPr>
                        <m:ctrlPr>
                          <a:rPr lang="en-US" altLang="ja-JP" sz="1800" b="0" i="1" smtClean="0">
                            <a:solidFill>
                              <a:schemeClr val="tx1"/>
                            </a:solidFill>
                            <a:latin typeface="Cambria Math" panose="02040503050406030204" pitchFamily="18" charset="0"/>
                          </a:rPr>
                        </m:ctrlPr>
                      </m:sSupPr>
                      <m:e>
                        <m:r>
                          <a:rPr lang="en-US" altLang="ja-JP" sz="1800" b="0" i="1" smtClean="0">
                            <a:solidFill>
                              <a:schemeClr val="tx1"/>
                            </a:solidFill>
                            <a:latin typeface="Cambria Math" panose="02040503050406030204" pitchFamily="18" charset="0"/>
                          </a:rPr>
                          <m:t>𝑓</m:t>
                        </m:r>
                      </m:e>
                      <m:sup>
                        <m:r>
                          <a:rPr lang="en-US" altLang="ja-JP" sz="1800" b="0" i="1" smtClean="0">
                            <a:solidFill>
                              <a:schemeClr val="tx1"/>
                            </a:solidFill>
                            <a:latin typeface="Cambria Math" panose="02040503050406030204" pitchFamily="18" charset="0"/>
                          </a:rPr>
                          <m:t>′</m:t>
                        </m:r>
                      </m:sup>
                    </m:sSup>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e>
                    </m:d>
                    <m:r>
                      <a:rPr lang="en-US" altLang="ja-JP" sz="1800" b="0" i="1" smtClean="0">
                        <a:solidFill>
                          <a:schemeClr val="tx1"/>
                        </a:solidFill>
                        <a:latin typeface="Cambria Math" panose="02040503050406030204" pitchFamily="18" charset="0"/>
                      </a:rPr>
                      <m:t>+</m:t>
                    </m:r>
                    <m:f>
                      <m:fPr>
                        <m:ctrlPr>
                          <a:rPr lang="en-US" altLang="ja-JP" sz="1800" b="0" i="1" smtClean="0">
                            <a:solidFill>
                              <a:schemeClr val="tx1"/>
                            </a:solidFill>
                            <a:latin typeface="Cambria Math" panose="02040503050406030204" pitchFamily="18" charset="0"/>
                          </a:rPr>
                        </m:ctrlPr>
                      </m:fPr>
                      <m:num>
                        <m:sSup>
                          <m:sSupPr>
                            <m:ctrlPr>
                              <a:rPr lang="en-US" altLang="ja-JP" sz="1800" b="0" i="1" smtClean="0">
                                <a:solidFill>
                                  <a:schemeClr val="tx1"/>
                                </a:solidFill>
                                <a:latin typeface="Cambria Math" panose="02040503050406030204" pitchFamily="18" charset="0"/>
                              </a:rPr>
                            </m:ctrlPr>
                          </m:sSupPr>
                          <m:e>
                            <m:r>
                              <a:rPr lang="en-US" altLang="ja-JP" sz="1800" b="0" i="1" smtClean="0">
                                <a:solidFill>
                                  <a:schemeClr val="tx1"/>
                                </a:solidFill>
                                <a:latin typeface="Cambria Math" panose="02040503050406030204" pitchFamily="18" charset="0"/>
                              </a:rPr>
                              <m:t>h</m:t>
                            </m:r>
                          </m:e>
                          <m:sup>
                            <m:r>
                              <a:rPr lang="en-US" altLang="ja-JP" sz="1800" b="0" i="1" smtClean="0">
                                <a:solidFill>
                                  <a:schemeClr val="tx1"/>
                                </a:solidFill>
                                <a:latin typeface="Cambria Math" panose="02040503050406030204" pitchFamily="18" charset="0"/>
                              </a:rPr>
                              <m:t>2</m:t>
                            </m:r>
                          </m:sup>
                        </m:sSup>
                      </m:num>
                      <m:den>
                        <m:r>
                          <a:rPr lang="en-US" altLang="ja-JP" sz="1800" b="0" i="1" smtClean="0">
                            <a:solidFill>
                              <a:schemeClr val="tx1"/>
                            </a:solidFill>
                            <a:latin typeface="Cambria Math" panose="02040503050406030204" pitchFamily="18" charset="0"/>
                          </a:rPr>
                          <m:t>2!</m:t>
                        </m:r>
                      </m:den>
                    </m:f>
                    <m:sSup>
                      <m:sSupPr>
                        <m:ctrlPr>
                          <a:rPr lang="en-US" altLang="ja-JP" sz="1800" b="0" i="1" smtClean="0">
                            <a:solidFill>
                              <a:schemeClr val="tx1"/>
                            </a:solidFill>
                            <a:latin typeface="Cambria Math" panose="02040503050406030204" pitchFamily="18" charset="0"/>
                          </a:rPr>
                        </m:ctrlPr>
                      </m:sSupPr>
                      <m:e>
                        <m:r>
                          <a:rPr lang="en-US" altLang="ja-JP" sz="1800" b="0" i="1" smtClean="0">
                            <a:solidFill>
                              <a:schemeClr val="tx1"/>
                            </a:solidFill>
                            <a:latin typeface="Cambria Math" panose="02040503050406030204" pitchFamily="18" charset="0"/>
                          </a:rPr>
                          <m:t>𝑓</m:t>
                        </m:r>
                      </m:e>
                      <m:sup>
                        <m:r>
                          <a:rPr lang="en-US" altLang="ja-JP" sz="1800" b="0" i="1" smtClean="0">
                            <a:solidFill>
                              <a:schemeClr val="tx1"/>
                            </a:solidFill>
                            <a:latin typeface="Cambria Math" panose="02040503050406030204" pitchFamily="18" charset="0"/>
                          </a:rPr>
                          <m:t>′′</m:t>
                        </m:r>
                      </m:sup>
                    </m:sSup>
                    <m:d>
                      <m:dPr>
                        <m:ctrlPr>
                          <a:rPr lang="en-US" altLang="ja-JP" sz="1800" b="0" i="1" smtClean="0">
                            <a:solidFill>
                              <a:schemeClr val="tx1"/>
                            </a:solidFill>
                            <a:latin typeface="Cambria Math" panose="02040503050406030204" pitchFamily="18" charset="0"/>
                          </a:rPr>
                        </m:ctrlPr>
                      </m:dPr>
                      <m:e>
                        <m:r>
                          <a:rPr lang="en-US" altLang="ja-JP" sz="1800" b="0" i="1" smtClean="0">
                            <a:solidFill>
                              <a:schemeClr val="tx1"/>
                            </a:solidFill>
                            <a:latin typeface="Cambria Math" panose="02040503050406030204" pitchFamily="18" charset="0"/>
                          </a:rPr>
                          <m:t>𝑥</m:t>
                        </m:r>
                      </m:e>
                    </m:d>
                    <m:r>
                      <a:rPr lang="en-US" altLang="ja-JP" sz="1800" b="0" i="1" smtClean="0">
                        <a:solidFill>
                          <a:schemeClr val="tx1"/>
                        </a:solidFill>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h</m:t>
                            </m:r>
                          </m:e>
                          <m:sup>
                            <m:r>
                              <a:rPr lang="en-US" altLang="ja-JP" sz="1800" i="1">
                                <a:latin typeface="Cambria Math" panose="02040503050406030204" pitchFamily="18" charset="0"/>
                              </a:rPr>
                              <m:t>2</m:t>
                            </m:r>
                          </m:sup>
                        </m:sSup>
                      </m:num>
                      <m:den>
                        <m:r>
                          <a:rPr lang="en-US" altLang="ja-JP" sz="1800" i="1">
                            <a:latin typeface="Cambria Math" panose="02040503050406030204" pitchFamily="18" charset="0"/>
                          </a:rPr>
                          <m:t>3!</m:t>
                        </m:r>
                      </m:den>
                    </m:f>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𝑓</m:t>
                        </m:r>
                      </m:e>
                      <m:sup>
                        <m:r>
                          <a:rPr lang="en-US" altLang="ja-JP" sz="1800" i="1">
                            <a:latin typeface="Cambria Math" panose="02040503050406030204" pitchFamily="18" charset="0"/>
                          </a:rPr>
                          <m:t>′′′</m:t>
                        </m:r>
                      </m:sup>
                    </m:s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𝑥</m:t>
                        </m:r>
                      </m:e>
                    </m:d>
                    <m:r>
                      <a:rPr lang="en-US" altLang="ja-JP" sz="1800" i="1">
                        <a:latin typeface="Cambria Math" panose="02040503050406030204" pitchFamily="18" charset="0"/>
                      </a:rPr>
                      <m:t>+</m:t>
                    </m:r>
                    <m:r>
                      <a:rPr lang="en-US" altLang="ja-JP" sz="1800" dirty="0">
                        <a:solidFill>
                          <a:schemeClr val="tx1"/>
                        </a:solidFill>
                        <a:latin typeface="Cambria Math" panose="02040503050406030204" pitchFamily="18" charset="0"/>
                        <a:ea typeface="Cambria Math" panose="02040503050406030204" pitchFamily="18" charset="0"/>
                      </a:rPr>
                      <m:t>⋯</m:t>
                    </m:r>
                  </m:oMath>
                </a14:m>
                <a:r>
                  <a:rPr lang="en-US" altLang="ja-JP" sz="1800" dirty="0">
                    <a:solidFill>
                      <a:schemeClr val="tx1"/>
                    </a:solidFill>
                  </a:rPr>
                  <a:t> </a:t>
                </a:r>
                <a:endParaRPr lang="en-US" altLang="ja-JP" dirty="0"/>
              </a:p>
              <a:p>
                <a:r>
                  <a:rPr lang="ja-JP" altLang="en-US" dirty="0"/>
                  <a:t>左記の二式を足し合わせる</a:t>
                </a:r>
                <a:endParaRPr lang="en-US" altLang="ja-JP" dirty="0"/>
              </a:p>
              <a:p>
                <a:pPr marL="0" indent="0">
                  <a:buNone/>
                </a:pPr>
                <a14:m>
                  <m:oMath xmlns:m="http://schemas.openxmlformats.org/officeDocument/2006/math">
                    <m:r>
                      <a:rPr lang="en-US" altLang="ja-JP" sz="2000" b="0" i="1" smtClean="0">
                        <a:latin typeface="Cambria Math" panose="02040503050406030204" pitchFamily="18" charset="0"/>
                      </a:rPr>
                      <m:t>𝑓</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𝑥</m:t>
                        </m:r>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h</m:t>
                        </m:r>
                      </m:e>
                    </m:d>
                    <m:r>
                      <a:rPr lang="en-US" altLang="ja-JP" i="1">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h</m:t>
                        </m:r>
                      </m:e>
                    </m:d>
                    <m:r>
                      <a:rPr lang="en-US" altLang="ja-JP" b="0" i="1" smtClean="0">
                        <a:latin typeface="Cambria Math" panose="02040503050406030204" pitchFamily="18" charset="0"/>
                      </a:rPr>
                      <m:t>=2</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+2</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h</m:t>
                            </m:r>
                          </m:e>
                          <m:sup>
                            <m:r>
                              <a:rPr lang="en-US" altLang="ja-JP" i="1">
                                <a:latin typeface="Cambria Math" panose="02040503050406030204" pitchFamily="18" charset="0"/>
                              </a:rPr>
                              <m:t>2</m:t>
                            </m:r>
                          </m:sup>
                        </m:sSup>
                      </m:num>
                      <m:den>
                        <m:r>
                          <a:rPr lang="en-US" altLang="ja-JP" i="1">
                            <a:latin typeface="Cambria Math" panose="02040503050406030204" pitchFamily="18" charset="0"/>
                          </a:rPr>
                          <m:t>2!</m:t>
                        </m:r>
                      </m:den>
                    </m:f>
                    <m:sSup>
                      <m:sSupPr>
                        <m:ctrlPr>
                          <a:rPr lang="en-US" altLang="ja-JP" i="1">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m:t>
                        </m:r>
                      </m:sup>
                    </m:sSup>
                    <m:d>
                      <m:dPr>
                        <m:ctrlPr>
                          <a:rPr lang="en-US" altLang="ja-JP" i="1">
                            <a:latin typeface="Cambria Math" panose="02040503050406030204" pitchFamily="18" charset="0"/>
                          </a:rPr>
                        </m:ctrlPr>
                      </m:dPr>
                      <m:e>
                        <m:r>
                          <a:rPr lang="en-US" altLang="ja-JP" i="1">
                            <a:latin typeface="Cambria Math" panose="02040503050406030204" pitchFamily="18" charset="0"/>
                          </a:rPr>
                          <m:t>𝑥</m:t>
                        </m:r>
                      </m:e>
                    </m:d>
                  </m:oMath>
                </a14:m>
                <a:r>
                  <a:rPr kumimoji="1" lang="en-US" altLang="ja-JP" dirty="0"/>
                  <a:t> </a:t>
                </a:r>
              </a:p>
              <a:p>
                <a:r>
                  <a:rPr lang="ja-JP" altLang="en-US" dirty="0"/>
                  <a:t>式を整理する</a:t>
                </a:r>
                <a:endParaRPr kumimoji="1" lang="en-US" altLang="ja-JP" dirty="0"/>
              </a:p>
              <a:p>
                <a:pPr marL="0" indent="0">
                  <a:buNone/>
                </a:pP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m:t>
                        </m:r>
                      </m:sup>
                    </m:sSup>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h</m:t>
                            </m:r>
                          </m:e>
                        </m:d>
                        <m:r>
                          <a:rPr lang="en-US" altLang="ja-JP" b="0" i="1" smtClean="0">
                            <a:latin typeface="Cambria Math" panose="02040503050406030204" pitchFamily="18" charset="0"/>
                          </a:rPr>
                          <m:t>−</m:t>
                        </m:r>
                        <m:r>
                          <a:rPr lang="en-US" altLang="ja-JP" i="1">
                            <a:latin typeface="Cambria Math" panose="02040503050406030204" pitchFamily="18" charset="0"/>
                          </a:rPr>
                          <m:t>2</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h</m:t>
                            </m:r>
                          </m:e>
                        </m:d>
                      </m:num>
                      <m:den>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2</m:t>
                            </m:r>
                          </m:sup>
                        </m:sSup>
                      </m:den>
                    </m:f>
                  </m:oMath>
                </a14:m>
                <a:r>
                  <a:rPr lang="en-US" altLang="ja-JP" dirty="0"/>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532B904-FD7B-43C3-B3EC-68E2C5A9BD58}"/>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5C8BAE9-34A0-4809-B1D2-21384F2AE1D7}"/>
                  </a:ext>
                </a:extLst>
              </p:cNvPr>
              <p:cNvSpPr>
                <a:spLocks noGrp="1"/>
              </p:cNvSpPr>
              <p:nvPr>
                <p:ph idx="13"/>
              </p:nvPr>
            </p:nvSpPr>
            <p:spPr/>
            <p:txBody>
              <a:bodyPr/>
              <a:lstStyle/>
              <a:p>
                <a:r>
                  <a:rPr lang="ja-JP" altLang="en-US" dirty="0" smtClean="0"/>
                  <a:t>①は</a:t>
                </a:r>
                <a:r>
                  <a:rPr lang="en-US" altLang="ja-JP" dirty="0"/>
                  <a:t>1</a:t>
                </a:r>
                <a:r>
                  <a:rPr lang="ja-JP" altLang="en-US" dirty="0"/>
                  <a:t>階微分</a:t>
                </a:r>
                <a:r>
                  <a:rPr lang="en-US" altLang="ja-JP" dirty="0"/>
                  <a:t>2</a:t>
                </a:r>
                <a:r>
                  <a:rPr lang="ja-JP" altLang="en-US" dirty="0"/>
                  <a:t>次精度の前進差分近似</a:t>
                </a:r>
                <a:endParaRPr lang="en-US" altLang="ja-JP" dirty="0"/>
              </a:p>
              <a:p>
                <a:pPr marL="0" indent="0">
                  <a:buNone/>
                </a:pP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m:t>
                        </m:r>
                      </m:sup>
                    </m:sSup>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+2</m:t>
                            </m:r>
                            <m:r>
                              <a:rPr lang="en-US" altLang="ja-JP" i="1">
                                <a:latin typeface="Cambria Math" panose="02040503050406030204" pitchFamily="18" charset="0"/>
                              </a:rPr>
                              <m:t>h</m:t>
                            </m:r>
                          </m:e>
                        </m:d>
                        <m:r>
                          <a:rPr lang="en-US" altLang="ja-JP" b="0" i="1" smtClean="0">
                            <a:latin typeface="Cambria Math" panose="02040503050406030204" pitchFamily="18" charset="0"/>
                          </a:rPr>
                          <m:t>+4</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−3</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num>
                      <m:den>
                        <m:r>
                          <a:rPr lang="en-US" altLang="ja-JP" b="0" i="1" smtClean="0">
                            <a:latin typeface="Cambria Math" panose="02040503050406030204" pitchFamily="18" charset="0"/>
                          </a:rPr>
                          <m:t>2</m:t>
                        </m:r>
                        <m:r>
                          <a:rPr lang="en-US" altLang="ja-JP" b="0" i="1" smtClean="0">
                            <a:latin typeface="Cambria Math" panose="02040503050406030204" pitchFamily="18" charset="0"/>
                          </a:rPr>
                          <m:t>h</m:t>
                        </m:r>
                      </m:den>
                    </m:f>
                  </m:oMath>
                </a14:m>
                <a:r>
                  <a:rPr lang="en-US" altLang="ja-JP" dirty="0"/>
                  <a:t> </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r>
                  <a:rPr lang="ja-JP" altLang="en-US" dirty="0"/>
                  <a:t>②は</a:t>
                </a:r>
                <a:r>
                  <a:rPr lang="en-US" altLang="ja-JP" dirty="0"/>
                  <a:t>1</a:t>
                </a:r>
                <a:r>
                  <a:rPr lang="ja-JP" altLang="en-US" dirty="0"/>
                  <a:t>階微分</a:t>
                </a:r>
                <a:r>
                  <a:rPr lang="en-US" altLang="ja-JP" dirty="0"/>
                  <a:t>2</a:t>
                </a:r>
                <a:r>
                  <a:rPr lang="ja-JP" altLang="en-US" dirty="0"/>
                  <a:t>次精度の後退差分近似</a:t>
                </a:r>
                <a:endParaRPr lang="en-US" altLang="ja-JP" dirty="0"/>
              </a:p>
              <a:p>
                <a:pPr marL="0" indent="0">
                  <a:buNone/>
                </a:pP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m:t>
                        </m:r>
                      </m:sup>
                    </m:sSup>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+2</m:t>
                            </m:r>
                            <m:r>
                              <a:rPr lang="en-US" altLang="ja-JP" i="1">
                                <a:latin typeface="Cambria Math" panose="02040503050406030204" pitchFamily="18" charset="0"/>
                              </a:rPr>
                              <m:t>h</m:t>
                            </m:r>
                          </m:e>
                        </m:d>
                        <m:r>
                          <a:rPr lang="en-US" altLang="ja-JP" b="0" i="1" smtClean="0">
                            <a:latin typeface="Cambria Math" panose="02040503050406030204" pitchFamily="18" charset="0"/>
                          </a:rPr>
                          <m:t>−4</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+3</m:t>
                        </m:r>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num>
                      <m:den>
                        <m:r>
                          <a:rPr lang="en-US" altLang="ja-JP" b="0" i="1" smtClean="0">
                            <a:latin typeface="Cambria Math" panose="02040503050406030204" pitchFamily="18" charset="0"/>
                          </a:rPr>
                          <m:t>2</m:t>
                        </m:r>
                        <m:r>
                          <a:rPr lang="en-US" altLang="ja-JP" b="0" i="1" smtClean="0">
                            <a:latin typeface="Cambria Math" panose="02040503050406030204" pitchFamily="18" charset="0"/>
                          </a:rPr>
                          <m:t>h</m:t>
                        </m:r>
                      </m:den>
                    </m:f>
                  </m:oMath>
                </a14:m>
                <a:r>
                  <a:rPr lang="en-US" altLang="ja-JP" dirty="0"/>
                  <a:t> </a:t>
                </a:r>
              </a:p>
              <a:p>
                <a:pPr marL="0" indent="0">
                  <a:buNone/>
                </a:pPr>
                <a:endParaRPr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95C8BAE9-34A0-4809-B1D2-21384F2AE1D7}"/>
                  </a:ext>
                </a:extLst>
              </p:cNvPr>
              <p:cNvSpPr>
                <a:spLocks noGrp="1" noRot="1" noChangeAspect="1" noMove="1" noResize="1" noEditPoints="1" noAdjustHandles="1" noChangeArrowheads="1" noChangeShapeType="1" noTextEdit="1"/>
              </p:cNvSpPr>
              <p:nvPr>
                <p:ph idx="13"/>
              </p:nvPr>
            </p:nvSpPr>
            <p:spPr>
              <a:blipFill>
                <a:blip r:embed="rId3"/>
                <a:stretch>
                  <a:fillRect l="-1026" t="-568"/>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AAE93C1-1941-4112-B7AA-43B491E3EA99}"/>
              </a:ext>
            </a:extLst>
          </p:cNvPr>
          <p:cNvSpPr txBox="1"/>
          <p:nvPr/>
        </p:nvSpPr>
        <p:spPr>
          <a:xfrm>
            <a:off x="7426354" y="5900951"/>
            <a:ext cx="4511179" cy="369332"/>
          </a:xfrm>
          <a:prstGeom prst="rect">
            <a:avLst/>
          </a:prstGeom>
          <a:noFill/>
        </p:spPr>
        <p:txBody>
          <a:bodyPr wrap="square">
            <a:spAutoFit/>
          </a:bodyPr>
          <a:lstStyle/>
          <a:p>
            <a:r>
              <a:rPr lang="ja-JP" altLang="en-US" dirty="0"/>
              <a:t>https://www.cradle.co.jp/media/column/a220</a:t>
            </a:r>
          </a:p>
        </p:txBody>
      </p:sp>
    </p:spTree>
    <p:extLst>
      <p:ext uri="{BB962C8B-B14F-4D97-AF65-F5344CB8AC3E}">
        <p14:creationId xmlns:p14="http://schemas.microsoft.com/office/powerpoint/2010/main" val="3996768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4EB3D-3FBF-489C-B8F7-8DAAF4FB6906}"/>
              </a:ext>
            </a:extLst>
          </p:cNvPr>
          <p:cNvSpPr>
            <a:spLocks noGrp="1"/>
          </p:cNvSpPr>
          <p:nvPr>
            <p:ph type="title"/>
          </p:nvPr>
        </p:nvSpPr>
        <p:spPr/>
        <p:txBody>
          <a:bodyPr/>
          <a:lstStyle/>
          <a:p>
            <a:r>
              <a:rPr kumimoji="1" lang="en-US" altLang="ja-JP" dirty="0"/>
              <a:t>1-12</a:t>
            </a:r>
            <a:endParaRPr kumimoji="1" lang="ja-JP" altLang="en-US" dirty="0"/>
          </a:p>
        </p:txBody>
      </p:sp>
      <p:sp>
        <p:nvSpPr>
          <p:cNvPr id="3" name="コンテンツ プレースホルダー 2">
            <a:extLst>
              <a:ext uri="{FF2B5EF4-FFF2-40B4-BE49-F238E27FC236}">
                <a16:creationId xmlns:a16="http://schemas.microsoft.com/office/drawing/2014/main" id="{2BA1BAD8-9C85-48CF-83BB-F011C7273E21}"/>
              </a:ext>
            </a:extLst>
          </p:cNvPr>
          <p:cNvSpPr>
            <a:spLocks noGrp="1"/>
          </p:cNvSpPr>
          <p:nvPr>
            <p:ph idx="1"/>
          </p:nvPr>
        </p:nvSpPr>
        <p:spPr/>
        <p:txBody>
          <a:bodyPr/>
          <a:lstStyle/>
          <a:p>
            <a:r>
              <a:rPr kumimoji="1" lang="ja-JP" altLang="en-US" dirty="0"/>
              <a:t>正解は④</a:t>
            </a:r>
            <a:endParaRPr kumimoji="1" lang="en-US" altLang="ja-JP" dirty="0"/>
          </a:p>
          <a:p>
            <a:endParaRPr lang="en-US" altLang="ja-JP" dirty="0"/>
          </a:p>
          <a:p>
            <a:r>
              <a:rPr lang="ja-JP" altLang="en-US" dirty="0"/>
              <a:t>① 要素</a:t>
            </a:r>
            <a:r>
              <a:rPr lang="en-US" altLang="ja-JP" dirty="0"/>
              <a:t>N</a:t>
            </a:r>
            <a:r>
              <a:rPr lang="ja-JP" altLang="en-US" dirty="0"/>
              <a:t>が固定、節点配置を最適化</a:t>
            </a:r>
            <a:endParaRPr lang="en-US" altLang="ja-JP" dirty="0"/>
          </a:p>
          <a:p>
            <a:pPr lvl="1"/>
            <a:r>
              <a:rPr lang="ja-JP" altLang="en-US" dirty="0"/>
              <a:t>誤差は「限りなく</a:t>
            </a:r>
            <a:r>
              <a:rPr lang="en-US" altLang="ja-JP" dirty="0"/>
              <a:t>0</a:t>
            </a:r>
            <a:r>
              <a:rPr lang="ja-JP" altLang="en-US" dirty="0"/>
              <a:t>に近づく」が間違い</a:t>
            </a:r>
            <a:endParaRPr lang="en-US" altLang="ja-JP" dirty="0"/>
          </a:p>
          <a:p>
            <a:pPr lvl="1"/>
            <a:r>
              <a:rPr lang="ja-JP" altLang="en-US" dirty="0"/>
              <a:t>精度向上に対しては有効</a:t>
            </a:r>
            <a:endParaRPr lang="en-US" altLang="ja-JP" dirty="0"/>
          </a:p>
          <a:p>
            <a:pPr lvl="1"/>
            <a:r>
              <a:rPr lang="ja-JP" altLang="en-US" dirty="0"/>
              <a:t>アダプティブメッシュの</a:t>
            </a:r>
            <a:r>
              <a:rPr lang="en-US" altLang="ja-JP" dirty="0"/>
              <a:t>r</a:t>
            </a:r>
            <a:r>
              <a:rPr lang="ja-JP" altLang="en-US" dirty="0"/>
              <a:t>法</a:t>
            </a:r>
            <a:endParaRPr lang="en-US" altLang="ja-JP" dirty="0"/>
          </a:p>
          <a:p>
            <a:pPr lvl="1"/>
            <a:endParaRPr lang="en-US" altLang="ja-JP" dirty="0"/>
          </a:p>
          <a:p>
            <a:r>
              <a:rPr lang="ja-JP" altLang="en-US" dirty="0"/>
              <a:t>② 外径</a:t>
            </a:r>
            <a:r>
              <a:rPr lang="en-US" altLang="ja-JP" dirty="0"/>
              <a:t>H</a:t>
            </a:r>
            <a:r>
              <a:rPr lang="ja-JP" altLang="en-US" dirty="0"/>
              <a:t>が固定、要素</a:t>
            </a:r>
            <a:r>
              <a:rPr lang="en-US" altLang="ja-JP" dirty="0"/>
              <a:t>N</a:t>
            </a:r>
            <a:r>
              <a:rPr lang="ja-JP" altLang="en-US" dirty="0"/>
              <a:t>を大きくする</a:t>
            </a:r>
            <a:endParaRPr lang="en-US" altLang="ja-JP" dirty="0"/>
          </a:p>
          <a:p>
            <a:pPr lvl="1"/>
            <a:r>
              <a:rPr lang="ja-JP" altLang="en-US" dirty="0"/>
              <a:t>誤差は「限りなく</a:t>
            </a:r>
            <a:r>
              <a:rPr lang="en-US" altLang="ja-JP" dirty="0"/>
              <a:t>0</a:t>
            </a:r>
            <a:r>
              <a:rPr lang="ja-JP" altLang="en-US" dirty="0"/>
              <a:t>に近づく」が間違い</a:t>
            </a:r>
            <a:endParaRPr lang="en-US" altLang="ja-JP" dirty="0"/>
          </a:p>
          <a:p>
            <a:endParaRPr lang="en-US" altLang="ja-JP" dirty="0"/>
          </a:p>
          <a:p>
            <a:r>
              <a:rPr lang="ja-JP" altLang="en-US" dirty="0"/>
              <a:t>③ 要素数</a:t>
            </a:r>
            <a:r>
              <a:rPr lang="en-US" altLang="ja-JP" dirty="0"/>
              <a:t>N</a:t>
            </a:r>
            <a:r>
              <a:rPr lang="ja-JP" altLang="en-US" dirty="0"/>
              <a:t>、外径</a:t>
            </a:r>
            <a:r>
              <a:rPr lang="en-US" altLang="ja-JP" dirty="0"/>
              <a:t>H</a:t>
            </a:r>
            <a:r>
              <a:rPr lang="ja-JP" altLang="en-US" dirty="0"/>
              <a:t>が固定</a:t>
            </a:r>
            <a:r>
              <a:rPr lang="ja-JP" altLang="en-US" dirty="0" smtClean="0"/>
              <a:t>、最小外径</a:t>
            </a:r>
            <a:r>
              <a:rPr lang="en-US" altLang="ja-JP" dirty="0" smtClean="0"/>
              <a:t>h</a:t>
            </a:r>
            <a:r>
              <a:rPr lang="ja-JP" altLang="en-US" dirty="0"/>
              <a:t>を小さく</a:t>
            </a:r>
            <a:endParaRPr kumimoji="1" lang="en-US" altLang="ja-JP" dirty="0"/>
          </a:p>
          <a:p>
            <a:pPr lvl="1"/>
            <a:r>
              <a:rPr lang="ja-JP" altLang="en-US" dirty="0"/>
              <a:t>誤差は「限りなく</a:t>
            </a:r>
            <a:r>
              <a:rPr lang="en-US" altLang="ja-JP" dirty="0"/>
              <a:t>0</a:t>
            </a:r>
            <a:r>
              <a:rPr lang="ja-JP" altLang="en-US" dirty="0"/>
              <a:t>に近づく」が間違い</a:t>
            </a:r>
            <a:endParaRPr lang="en-US" altLang="ja-JP" dirty="0"/>
          </a:p>
          <a:p>
            <a:endParaRPr kumimoji="1" lang="en-US" altLang="ja-JP" dirty="0"/>
          </a:p>
          <a:p>
            <a:r>
              <a:rPr kumimoji="1" lang="ja-JP" altLang="en-US" dirty="0"/>
              <a:t>④ 外径</a:t>
            </a:r>
            <a:r>
              <a:rPr kumimoji="1" lang="en-US" altLang="ja-JP" dirty="0"/>
              <a:t>H</a:t>
            </a:r>
            <a:r>
              <a:rPr kumimoji="1" lang="ja-JP" altLang="en-US" dirty="0"/>
              <a:t>と内径</a:t>
            </a:r>
            <a:r>
              <a:rPr kumimoji="1" lang="en-US" altLang="ja-JP" dirty="0"/>
              <a:t>h</a:t>
            </a:r>
            <a:r>
              <a:rPr kumimoji="1" lang="ja-JP" altLang="en-US" dirty="0"/>
              <a:t>の比が固定、</a:t>
            </a:r>
            <a:r>
              <a:rPr kumimoji="1" lang="en-US" altLang="ja-JP" dirty="0"/>
              <a:t>H</a:t>
            </a:r>
            <a:r>
              <a:rPr kumimoji="1" lang="ja-JP" altLang="en-US" dirty="0"/>
              <a:t>を小さく</a:t>
            </a:r>
          </a:p>
          <a:p>
            <a:endParaRPr kumimoji="1" lang="ja-JP" altLang="en-US" dirty="0"/>
          </a:p>
        </p:txBody>
      </p:sp>
      <p:sp>
        <p:nvSpPr>
          <p:cNvPr id="4" name="コンテンツ プレースホルダー 3">
            <a:extLst>
              <a:ext uri="{FF2B5EF4-FFF2-40B4-BE49-F238E27FC236}">
                <a16:creationId xmlns:a16="http://schemas.microsoft.com/office/drawing/2014/main" id="{BDED2F26-AB20-4736-B7CC-11117CDE22C6}"/>
              </a:ext>
            </a:extLst>
          </p:cNvPr>
          <p:cNvSpPr>
            <a:spLocks noGrp="1"/>
          </p:cNvSpPr>
          <p:nvPr>
            <p:ph idx="13"/>
          </p:nvPr>
        </p:nvSpPr>
        <p:spPr/>
        <p:txBody>
          <a:bodyPr/>
          <a:lstStyle/>
          <a:p>
            <a:r>
              <a:rPr kumimoji="1" lang="en-US" altLang="ja-JP" dirty="0"/>
              <a:t>H</a:t>
            </a:r>
            <a:r>
              <a:rPr kumimoji="1" lang="ja-JP" altLang="en-US" dirty="0"/>
              <a:t>法　：</a:t>
            </a:r>
            <a:r>
              <a:rPr kumimoji="1" lang="en-US" altLang="ja-JP" dirty="0"/>
              <a:t>H</a:t>
            </a:r>
            <a:r>
              <a:rPr kumimoji="1" lang="ja-JP" altLang="en-US" dirty="0"/>
              <a:t>法の「</a:t>
            </a:r>
            <a:r>
              <a:rPr kumimoji="1" lang="en-US" altLang="ja-JP" dirty="0"/>
              <a:t>H</a:t>
            </a:r>
            <a:r>
              <a:rPr kumimoji="1" lang="ja-JP" altLang="en-US" dirty="0"/>
              <a:t>」は「</a:t>
            </a:r>
            <a:r>
              <a:rPr kumimoji="1" lang="en-US" altLang="ja-JP" dirty="0"/>
              <a:t>height</a:t>
            </a:r>
            <a:r>
              <a:rPr kumimoji="1" lang="ja-JP" altLang="en-US" dirty="0"/>
              <a:t>（高さ）</a:t>
            </a:r>
            <a:endParaRPr kumimoji="1" lang="en-US" altLang="ja-JP" dirty="0"/>
          </a:p>
          <a:p>
            <a:pPr lvl="1"/>
            <a:r>
              <a:rPr kumimoji="1" lang="ja-JP" altLang="en-US" dirty="0"/>
              <a:t>要素を細かくして誤差を小さくする手法</a:t>
            </a:r>
          </a:p>
          <a:p>
            <a:endParaRPr kumimoji="1" lang="en-US" altLang="ja-JP" dirty="0" smtClean="0"/>
          </a:p>
          <a:p>
            <a:r>
              <a:rPr kumimoji="1" lang="en-US" altLang="ja-JP" dirty="0" smtClean="0"/>
              <a:t>p</a:t>
            </a:r>
            <a:r>
              <a:rPr kumimoji="1" lang="ja-JP" altLang="en-US" dirty="0"/>
              <a:t>法　：</a:t>
            </a:r>
            <a:r>
              <a:rPr kumimoji="1" lang="en-US" altLang="ja-JP" dirty="0"/>
              <a:t>P</a:t>
            </a:r>
            <a:r>
              <a:rPr kumimoji="1" lang="ja-JP" altLang="en-US" dirty="0"/>
              <a:t>法の「</a:t>
            </a:r>
            <a:r>
              <a:rPr kumimoji="1" lang="en-US" altLang="ja-JP" dirty="0"/>
              <a:t>p</a:t>
            </a:r>
            <a:r>
              <a:rPr kumimoji="1" lang="ja-JP" altLang="en-US" dirty="0"/>
              <a:t>」は「</a:t>
            </a:r>
            <a:r>
              <a:rPr kumimoji="1" lang="en-US" altLang="ja-JP" dirty="0"/>
              <a:t>polynomial</a:t>
            </a:r>
            <a:r>
              <a:rPr kumimoji="1" lang="ja-JP" altLang="en-US" dirty="0"/>
              <a:t>（多項式）</a:t>
            </a:r>
          </a:p>
          <a:p>
            <a:pPr lvl="1"/>
            <a:r>
              <a:rPr kumimoji="1" lang="ja-JP" altLang="en-US" dirty="0"/>
              <a:t>要素の次数を上げて誤差を小さくする手法</a:t>
            </a:r>
          </a:p>
          <a:p>
            <a:endParaRPr kumimoji="1" lang="en-US" altLang="ja-JP" dirty="0" smtClean="0"/>
          </a:p>
          <a:p>
            <a:r>
              <a:rPr kumimoji="1" lang="en-US" altLang="ja-JP" dirty="0" smtClean="0"/>
              <a:t>R</a:t>
            </a:r>
            <a:r>
              <a:rPr kumimoji="1" lang="ja-JP" altLang="en-US" dirty="0"/>
              <a:t>法　：</a:t>
            </a:r>
            <a:r>
              <a:rPr kumimoji="1" lang="en-US" altLang="ja-JP" dirty="0"/>
              <a:t>R</a:t>
            </a:r>
            <a:r>
              <a:rPr kumimoji="1" lang="ja-JP" altLang="en-US" dirty="0"/>
              <a:t>法の「</a:t>
            </a:r>
            <a:r>
              <a:rPr kumimoji="1" lang="en-US" altLang="ja-JP" dirty="0"/>
              <a:t>R</a:t>
            </a:r>
            <a:r>
              <a:rPr kumimoji="1" lang="ja-JP" altLang="en-US" dirty="0"/>
              <a:t>」は「</a:t>
            </a:r>
            <a:r>
              <a:rPr kumimoji="1" lang="en-US" altLang="ja-JP" dirty="0"/>
              <a:t>relocation</a:t>
            </a:r>
            <a:r>
              <a:rPr kumimoji="1" lang="ja-JP" altLang="en-US" dirty="0"/>
              <a:t>（節点再配置）</a:t>
            </a:r>
          </a:p>
          <a:p>
            <a:pPr lvl="1"/>
            <a:r>
              <a:rPr kumimoji="1" lang="ja-JP" altLang="en-US" dirty="0"/>
              <a:t>節点数や要素数は固定とし、節点を移動することで誤差を小さくする手法</a:t>
            </a:r>
          </a:p>
        </p:txBody>
      </p:sp>
    </p:spTree>
    <p:extLst>
      <p:ext uri="{BB962C8B-B14F-4D97-AF65-F5344CB8AC3E}">
        <p14:creationId xmlns:p14="http://schemas.microsoft.com/office/powerpoint/2010/main" val="2574341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a:t>1-12</a:t>
            </a:r>
            <a:endParaRPr kumimoji="1" lang="ja-JP" altLang="en-US" dirty="0"/>
          </a:p>
        </p:txBody>
      </p:sp>
      <p:pic>
        <p:nvPicPr>
          <p:cNvPr id="7" name="コンテンツ プレースホルダー 6"/>
          <p:cNvPicPr>
            <a:picLocks noGrp="1" noChangeAspect="1"/>
          </p:cNvPicPr>
          <p:nvPr>
            <p:ph idx="1"/>
          </p:nvPr>
        </p:nvPicPr>
        <p:blipFill>
          <a:blip r:embed="rId3"/>
          <a:stretch>
            <a:fillRect/>
          </a:stretch>
        </p:blipFill>
        <p:spPr>
          <a:xfrm>
            <a:off x="1194525" y="765175"/>
            <a:ext cx="9802949" cy="5360988"/>
          </a:xfrm>
          <a:prstGeom prst="rect">
            <a:avLst/>
          </a:prstGeom>
        </p:spPr>
      </p:pic>
      <p:sp>
        <p:nvSpPr>
          <p:cNvPr id="8" name="テキスト ボックス 7"/>
          <p:cNvSpPr txBox="1"/>
          <p:nvPr/>
        </p:nvSpPr>
        <p:spPr>
          <a:xfrm>
            <a:off x="4760813" y="1865214"/>
            <a:ext cx="1335186" cy="646331"/>
          </a:xfrm>
          <a:prstGeom prst="rect">
            <a:avLst/>
          </a:prstGeom>
          <a:noFill/>
        </p:spPr>
        <p:txBody>
          <a:bodyPr wrap="square" rtlCol="0">
            <a:spAutoFit/>
          </a:bodyPr>
          <a:lstStyle/>
          <a:p>
            <a:pPr algn="ctr"/>
            <a:r>
              <a:rPr kumimoji="1" lang="ja-JP" altLang="en-US" dirty="0" smtClean="0">
                <a:solidFill>
                  <a:schemeClr val="bg1"/>
                </a:solidFill>
              </a:rPr>
              <a:t>最大外径の要素</a:t>
            </a:r>
            <a:r>
              <a:rPr lang="en-US" altLang="ja-JP" dirty="0" smtClean="0">
                <a:solidFill>
                  <a:schemeClr val="bg1"/>
                </a:solidFill>
              </a:rPr>
              <a:t>:</a:t>
            </a:r>
            <a:r>
              <a:rPr lang="ja-JP" altLang="en-US" dirty="0" smtClean="0">
                <a:solidFill>
                  <a:schemeClr val="bg1"/>
                </a:solidFill>
              </a:rPr>
              <a:t> </a:t>
            </a:r>
            <a:r>
              <a:rPr kumimoji="1" lang="en-US" altLang="ja-JP" dirty="0" smtClean="0">
                <a:solidFill>
                  <a:schemeClr val="bg1"/>
                </a:solidFill>
              </a:rPr>
              <a:t>H</a:t>
            </a:r>
            <a:endParaRPr kumimoji="1" lang="ja-JP" altLang="en-US" dirty="0">
              <a:solidFill>
                <a:schemeClr val="bg1"/>
              </a:solidFill>
            </a:endParaRPr>
          </a:p>
        </p:txBody>
      </p:sp>
      <p:sp>
        <p:nvSpPr>
          <p:cNvPr id="10" name="テキスト ボックス 9"/>
          <p:cNvSpPr txBox="1"/>
          <p:nvPr/>
        </p:nvSpPr>
        <p:spPr>
          <a:xfrm>
            <a:off x="2685206" y="4851175"/>
            <a:ext cx="1335186" cy="646331"/>
          </a:xfrm>
          <a:prstGeom prst="rect">
            <a:avLst/>
          </a:prstGeom>
          <a:noFill/>
        </p:spPr>
        <p:txBody>
          <a:bodyPr wrap="square" rtlCol="0">
            <a:spAutoFit/>
          </a:bodyPr>
          <a:lstStyle/>
          <a:p>
            <a:pPr algn="ctr"/>
            <a:r>
              <a:rPr kumimoji="1" lang="ja-JP" altLang="en-US" dirty="0" smtClean="0">
                <a:solidFill>
                  <a:schemeClr val="bg1"/>
                </a:solidFill>
              </a:rPr>
              <a:t>最小外径の要素</a:t>
            </a:r>
            <a:r>
              <a:rPr lang="en-US" altLang="ja-JP" dirty="0" smtClean="0">
                <a:solidFill>
                  <a:schemeClr val="bg1"/>
                </a:solidFill>
              </a:rPr>
              <a:t>:</a:t>
            </a:r>
            <a:r>
              <a:rPr lang="ja-JP" altLang="en-US" dirty="0" smtClean="0">
                <a:solidFill>
                  <a:schemeClr val="bg1"/>
                </a:solidFill>
              </a:rPr>
              <a:t> </a:t>
            </a:r>
            <a:r>
              <a:rPr lang="en-US" altLang="ja-JP" dirty="0">
                <a:solidFill>
                  <a:schemeClr val="bg1"/>
                </a:solidFill>
              </a:rPr>
              <a:t>h</a:t>
            </a:r>
            <a:endParaRPr kumimoji="1" lang="ja-JP" altLang="en-US" dirty="0">
              <a:solidFill>
                <a:schemeClr val="bg1"/>
              </a:solidFill>
            </a:endParaRPr>
          </a:p>
        </p:txBody>
      </p:sp>
      <p:sp>
        <p:nvSpPr>
          <p:cNvPr id="11" name="テキスト ボックス 10"/>
          <p:cNvSpPr txBox="1"/>
          <p:nvPr/>
        </p:nvSpPr>
        <p:spPr>
          <a:xfrm>
            <a:off x="3681875" y="5534951"/>
            <a:ext cx="1946135" cy="646331"/>
          </a:xfrm>
          <a:prstGeom prst="rect">
            <a:avLst/>
          </a:prstGeom>
          <a:noFill/>
        </p:spPr>
        <p:txBody>
          <a:bodyPr wrap="square" rtlCol="0">
            <a:spAutoFit/>
          </a:bodyPr>
          <a:lstStyle/>
          <a:p>
            <a:pPr algn="ctr"/>
            <a:r>
              <a:rPr kumimoji="1" lang="ja-JP" altLang="en-US" dirty="0" smtClean="0"/>
              <a:t>メッシュが大きくて精度が悪くなる</a:t>
            </a:r>
            <a:endParaRPr kumimoji="1" lang="ja-JP" altLang="en-US" dirty="0"/>
          </a:p>
        </p:txBody>
      </p:sp>
      <p:sp>
        <p:nvSpPr>
          <p:cNvPr id="12" name="テキスト ボックス 11"/>
          <p:cNvSpPr txBox="1"/>
          <p:nvPr/>
        </p:nvSpPr>
        <p:spPr>
          <a:xfrm>
            <a:off x="7835958" y="5534951"/>
            <a:ext cx="2500268" cy="646331"/>
          </a:xfrm>
          <a:prstGeom prst="rect">
            <a:avLst/>
          </a:prstGeom>
          <a:noFill/>
        </p:spPr>
        <p:txBody>
          <a:bodyPr wrap="square" rtlCol="0">
            <a:spAutoFit/>
          </a:bodyPr>
          <a:lstStyle/>
          <a:p>
            <a:pPr algn="ctr"/>
            <a:r>
              <a:rPr kumimoji="1" lang="ja-JP" altLang="en-US" dirty="0" smtClean="0"/>
              <a:t>メッシュが小さくなっていき精度が良くなる</a:t>
            </a:r>
            <a:endParaRPr kumimoji="1" lang="ja-JP" altLang="en-US" dirty="0"/>
          </a:p>
        </p:txBody>
      </p:sp>
      <p:sp>
        <p:nvSpPr>
          <p:cNvPr id="14" name="テキスト ボックス 13"/>
          <p:cNvSpPr txBox="1"/>
          <p:nvPr/>
        </p:nvSpPr>
        <p:spPr>
          <a:xfrm>
            <a:off x="9595242" y="1865214"/>
            <a:ext cx="1335186" cy="646331"/>
          </a:xfrm>
          <a:prstGeom prst="rect">
            <a:avLst/>
          </a:prstGeom>
          <a:noFill/>
        </p:spPr>
        <p:txBody>
          <a:bodyPr wrap="square" rtlCol="0">
            <a:spAutoFit/>
          </a:bodyPr>
          <a:lstStyle/>
          <a:p>
            <a:pPr algn="ctr"/>
            <a:r>
              <a:rPr kumimoji="1" lang="ja-JP" altLang="en-US" dirty="0" smtClean="0">
                <a:solidFill>
                  <a:schemeClr val="bg1"/>
                </a:solidFill>
              </a:rPr>
              <a:t>最大外径の要素</a:t>
            </a:r>
            <a:r>
              <a:rPr lang="en-US" altLang="ja-JP" dirty="0" smtClean="0">
                <a:solidFill>
                  <a:schemeClr val="bg1"/>
                </a:solidFill>
              </a:rPr>
              <a:t>:</a:t>
            </a:r>
            <a:r>
              <a:rPr lang="ja-JP" altLang="en-US" dirty="0" smtClean="0">
                <a:solidFill>
                  <a:schemeClr val="bg1"/>
                </a:solidFill>
              </a:rPr>
              <a:t> </a:t>
            </a:r>
            <a:r>
              <a:rPr kumimoji="1" lang="en-US" altLang="ja-JP" dirty="0" smtClean="0">
                <a:solidFill>
                  <a:schemeClr val="bg1"/>
                </a:solidFill>
              </a:rPr>
              <a:t>H</a:t>
            </a:r>
            <a:endParaRPr kumimoji="1" lang="ja-JP" altLang="en-US" dirty="0">
              <a:solidFill>
                <a:schemeClr val="bg1"/>
              </a:solidFill>
            </a:endParaRPr>
          </a:p>
        </p:txBody>
      </p:sp>
      <p:sp>
        <p:nvSpPr>
          <p:cNvPr id="15" name="テキスト ボックス 14"/>
          <p:cNvSpPr txBox="1"/>
          <p:nvPr/>
        </p:nvSpPr>
        <p:spPr>
          <a:xfrm>
            <a:off x="7519635" y="4851175"/>
            <a:ext cx="1335186" cy="646331"/>
          </a:xfrm>
          <a:prstGeom prst="rect">
            <a:avLst/>
          </a:prstGeom>
          <a:noFill/>
        </p:spPr>
        <p:txBody>
          <a:bodyPr wrap="square" rtlCol="0">
            <a:spAutoFit/>
          </a:bodyPr>
          <a:lstStyle/>
          <a:p>
            <a:pPr algn="ctr"/>
            <a:r>
              <a:rPr kumimoji="1" lang="ja-JP" altLang="en-US" dirty="0" smtClean="0">
                <a:solidFill>
                  <a:schemeClr val="bg1"/>
                </a:solidFill>
              </a:rPr>
              <a:t>最小外径の要素</a:t>
            </a:r>
            <a:r>
              <a:rPr lang="en-US" altLang="ja-JP" dirty="0" smtClean="0">
                <a:solidFill>
                  <a:schemeClr val="bg1"/>
                </a:solidFill>
              </a:rPr>
              <a:t>:</a:t>
            </a:r>
            <a:r>
              <a:rPr lang="ja-JP" altLang="en-US" dirty="0" smtClean="0">
                <a:solidFill>
                  <a:schemeClr val="bg1"/>
                </a:solidFill>
              </a:rPr>
              <a:t> </a:t>
            </a:r>
            <a:r>
              <a:rPr lang="en-US" altLang="ja-JP" dirty="0">
                <a:solidFill>
                  <a:schemeClr val="bg1"/>
                </a:solidFill>
              </a:rPr>
              <a:t>h</a:t>
            </a:r>
            <a:endParaRPr kumimoji="1" lang="ja-JP" altLang="en-US" dirty="0">
              <a:solidFill>
                <a:schemeClr val="bg1"/>
              </a:solidFill>
            </a:endParaRPr>
          </a:p>
        </p:txBody>
      </p:sp>
      <p:sp>
        <p:nvSpPr>
          <p:cNvPr id="16" name="テキスト ボックス 15"/>
          <p:cNvSpPr txBox="1"/>
          <p:nvPr/>
        </p:nvSpPr>
        <p:spPr>
          <a:xfrm>
            <a:off x="32797" y="6331095"/>
            <a:ext cx="12137333" cy="400110"/>
          </a:xfrm>
          <a:prstGeom prst="rect">
            <a:avLst/>
          </a:prstGeom>
          <a:noFill/>
        </p:spPr>
        <p:txBody>
          <a:bodyPr wrap="square" rtlCol="0">
            <a:spAutoFit/>
          </a:bodyPr>
          <a:lstStyle/>
          <a:p>
            <a:pPr algn="ctr"/>
            <a:r>
              <a:rPr kumimoji="1" lang="en-US" altLang="ja-JP" sz="2000" dirty="0" smtClean="0">
                <a:solidFill>
                  <a:schemeClr val="bg1"/>
                </a:solidFill>
              </a:rPr>
              <a:t>H</a:t>
            </a:r>
            <a:r>
              <a:rPr kumimoji="1" lang="ja-JP" altLang="en-US" sz="2000" dirty="0" smtClean="0">
                <a:solidFill>
                  <a:schemeClr val="bg1"/>
                </a:solidFill>
              </a:rPr>
              <a:t>の要素</a:t>
            </a:r>
            <a:r>
              <a:rPr lang="ja-JP" altLang="en-US" sz="2000" dirty="0" smtClean="0">
                <a:solidFill>
                  <a:schemeClr val="bg1"/>
                </a:solidFill>
              </a:rPr>
              <a:t>の外径を小さくしていけば要素数は増えるが厳密解に近づく</a:t>
            </a:r>
            <a:endParaRPr kumimoji="1" lang="ja-JP" altLang="en-US" sz="2000" dirty="0">
              <a:solidFill>
                <a:schemeClr val="bg1"/>
              </a:solidFill>
            </a:endParaRPr>
          </a:p>
        </p:txBody>
      </p:sp>
    </p:spTree>
    <p:extLst>
      <p:ext uri="{BB962C8B-B14F-4D97-AF65-F5344CB8AC3E}">
        <p14:creationId xmlns:p14="http://schemas.microsoft.com/office/powerpoint/2010/main" val="2581888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本日はここまでとします </a:t>
            </a:r>
            <a:r>
              <a:rPr kumimoji="1" lang="en-US" altLang="ja-JP" smtClean="0"/>
              <a:t>2023/9/5</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891840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296645-2683-425C-A37E-464D6D9EA5E1}"/>
              </a:ext>
            </a:extLst>
          </p:cNvPr>
          <p:cNvSpPr>
            <a:spLocks noGrp="1"/>
          </p:cNvSpPr>
          <p:nvPr>
            <p:ph type="title"/>
          </p:nvPr>
        </p:nvSpPr>
        <p:spPr/>
        <p:txBody>
          <a:bodyPr/>
          <a:lstStyle/>
          <a:p>
            <a:r>
              <a:rPr kumimoji="1" lang="en-US" altLang="ja-JP" dirty="0"/>
              <a:t>1-1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7F0C7FF-BEA3-481E-B06E-A4C0FD6DA24A}"/>
                  </a:ext>
                </a:extLst>
              </p:cNvPr>
              <p:cNvSpPr>
                <a:spLocks noGrp="1"/>
              </p:cNvSpPr>
              <p:nvPr>
                <p:ph idx="1"/>
              </p:nvPr>
            </p:nvSpPr>
            <p:spPr/>
            <p:txBody>
              <a:bodyPr>
                <a:normAutofit/>
              </a:bodyPr>
              <a:lstStyle/>
              <a:p>
                <a:r>
                  <a:rPr kumimoji="1" lang="ja-JP" altLang="en-US" dirty="0" smtClean="0"/>
                  <a:t>正解は④</a:t>
                </a:r>
                <a:endParaRPr lang="en-US" altLang="ja-JP" dirty="0"/>
              </a:p>
              <a:p>
                <a:endParaRPr kumimoji="1" lang="en-US" altLang="ja-JP" dirty="0"/>
              </a:p>
              <a:p>
                <a:r>
                  <a:rPr lang="ja-JP" altLang="en-US" dirty="0"/>
                  <a:t>行列で表した連立一次方程式</a:t>
                </a:r>
                <a:endParaRPr lang="en-US" altLang="ja-JP" dirty="0"/>
              </a:p>
              <a:p>
                <a:pPr marL="0" indent="0">
                  <a:buNone/>
                </a:pPr>
                <a:r>
                  <a:rPr kumimoji="1" lang="en-US" altLang="ja-JP" dirty="0"/>
                  <a:t>	</a:t>
                </a:r>
                <a14:m>
                  <m:oMath xmlns:m="http://schemas.openxmlformats.org/officeDocument/2006/math">
                    <m:r>
                      <a:rPr kumimoji="1" lang="en-US" altLang="ja-JP" b="1" i="1" smtClean="0">
                        <a:latin typeface="Cambria Math" panose="02040503050406030204" pitchFamily="18" charset="0"/>
                      </a:rPr>
                      <m:t>𝑨𝒙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𝒃</m:t>
                    </m:r>
                  </m:oMath>
                </a14:m>
                <a:endParaRPr kumimoji="1" lang="en-US" altLang="ja-JP" b="1" dirty="0"/>
              </a:p>
              <a:p>
                <a:pPr marL="0" indent="0">
                  <a:buNone/>
                </a:pPr>
                <a:r>
                  <a:rPr lang="en-US" altLang="ja-JP" dirty="0"/>
                  <a:t>	</a:t>
                </a:r>
                <a14:m>
                  <m:oMath xmlns:m="http://schemas.openxmlformats.org/officeDocument/2006/math">
                    <m:d>
                      <m:dPr>
                        <m:begChr m:val="["/>
                        <m:endChr m:val="]"/>
                        <m:ctrlPr>
                          <a:rPr lang="en-US" altLang="ja-JP" b="0" i="1" smtClean="0">
                            <a:latin typeface="Cambria Math" panose="02040503050406030204" pitchFamily="18" charset="0"/>
                          </a:rPr>
                        </m:ctrlPr>
                      </m:dPr>
                      <m:e>
                        <m:m>
                          <m:mPr>
                            <m:plcHide m:val="on"/>
                            <m:mcs>
                              <m:mc>
                                <m:mcPr>
                                  <m:count m:val="2"/>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4</m:t>
                                  </m:r>
                                </m:sub>
                              </m:sSub>
                            </m:e>
                          </m:mr>
                        </m:m>
                      </m:e>
                    </m:d>
                    <m:d>
                      <m:dPr>
                        <m:begChr m:val="{"/>
                        <m:endChr m:val="}"/>
                        <m:ctrlPr>
                          <a:rPr lang="en-US" altLang="ja-JP" b="0" i="1" smtClean="0">
                            <a:latin typeface="Cambria Math" panose="02040503050406030204" pitchFamily="18" charset="0"/>
                          </a:rPr>
                        </m:ctrlPr>
                      </m:dPr>
                      <m:e>
                        <m:m>
                          <m:mPr>
                            <m:plcHide m:val="on"/>
                            <m:mcs>
                              <m:mc>
                                <m:mcPr>
                                  <m:count m:val="1"/>
                                  <m:mcJc m:val="center"/>
                                </m:mcPr>
                              </m:mc>
                            </m:mcs>
                            <m:ctrlPr>
                              <a:rPr lang="en-US" altLang="ja-JP" b="0" i="1" smtClean="0">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e>
                          </m:mr>
                        </m:m>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1"/>
                                  <m:mcJc m:val="center"/>
                                </m:mcPr>
                              </m:mc>
                            </m:mcs>
                            <m:ctrlPr>
                              <a:rPr lang="en-US" altLang="ja-JP" i="1">
                                <a:latin typeface="Cambria Math" panose="02040503050406030204" pitchFamily="18" charset="0"/>
                              </a:rPr>
                            </m:ctrlPr>
                          </m:mP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e>
                          </m:m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e>
                          </m:mr>
                        </m:m>
                      </m:e>
                    </m:d>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𝐴</m:t>
                    </m:r>
                  </m:oMath>
                </a14:m>
                <a:r>
                  <a:rPr kumimoji="1" lang="ja-JP" altLang="en-US" dirty="0"/>
                  <a:t>行列が正則でない</a:t>
                </a:r>
                <a:endParaRPr kumimoji="1" lang="en-US" altLang="ja-JP" dirty="0"/>
              </a:p>
              <a:p>
                <a:pPr lvl="1"/>
                <a:r>
                  <a:rPr kumimoji="1" lang="ja-JP" altLang="en-US" dirty="0"/>
                  <a:t>逆行列を持たない</a:t>
                </a:r>
                <a:endParaRPr kumimoji="1" lang="en-US" altLang="ja-JP" dirty="0"/>
              </a:p>
              <a:p>
                <a:pPr lvl="2"/>
                <a:r>
                  <a:rPr lang="ja-JP" altLang="en-US" dirty="0"/>
                  <a:t>行列式がゼロになる</a:t>
                </a:r>
                <a:endParaRPr lang="en-US" altLang="ja-JP" dirty="0"/>
              </a:p>
              <a:p>
                <a:r>
                  <a:rPr kumimoji="1" lang="ja-JP" altLang="en-US" b="0" dirty="0"/>
                  <a:t>逆行列の求め方</a:t>
                </a:r>
                <a:endParaRPr kumimoji="1" lang="en-US" altLang="ja-JP" b="0" dirty="0"/>
              </a:p>
              <a:p>
                <a:pPr marL="0" indent="0">
                  <a:buNone/>
                </a:pPr>
                <a:r>
                  <a:rPr lang="en-US" altLang="ja-JP" b="0" dirty="0"/>
                  <a:t>	</a:t>
                </a:r>
                <a14:m>
                  <m:oMath xmlns:m="http://schemas.openxmlformats.org/officeDocument/2006/math">
                    <m:sSup>
                      <m:sSupPr>
                        <m:ctrlPr>
                          <a:rPr lang="en-US" altLang="ja-JP" sz="1800" b="0" i="1" smtClean="0">
                            <a:latin typeface="Cambria Math" panose="02040503050406030204" pitchFamily="18" charset="0"/>
                          </a:rPr>
                        </m:ctrlPr>
                      </m:sSupPr>
                      <m:e>
                        <m:r>
                          <a:rPr lang="en-US" altLang="ja-JP" sz="1800" b="1" i="1" smtClean="0">
                            <a:latin typeface="Cambria Math" panose="02040503050406030204" pitchFamily="18" charset="0"/>
                          </a:rPr>
                          <m:t>𝑨</m:t>
                        </m:r>
                      </m:e>
                      <m:sup>
                        <m:r>
                          <a:rPr lang="en-US" altLang="ja-JP" sz="1800" b="0" i="1" smtClean="0">
                            <a:latin typeface="Cambria Math" panose="02040503050406030204" pitchFamily="18" charset="0"/>
                          </a:rPr>
                          <m:t>−1</m:t>
                        </m:r>
                      </m:sup>
                    </m:sSup>
                    <m:r>
                      <a:rPr lang="en-US" altLang="ja-JP" sz="1800" b="0" i="1" smtClean="0">
                        <a:latin typeface="Cambria Math" panose="02040503050406030204" pitchFamily="18" charset="0"/>
                      </a:rPr>
                      <m:t>=</m:t>
                    </m:r>
                    <m:sSup>
                      <m:sSupPr>
                        <m:ctrlPr>
                          <a:rPr lang="en-US" altLang="ja-JP" sz="1800" b="0" i="1" smtClean="0">
                            <a:latin typeface="Cambria Math" panose="02040503050406030204" pitchFamily="18" charset="0"/>
                          </a:rPr>
                        </m:ctrlPr>
                      </m:sSupPr>
                      <m:e>
                        <m:d>
                          <m:dPr>
                            <m:begChr m:val="["/>
                            <m:endChr m:val="]"/>
                            <m:ctrlPr>
                              <a:rPr lang="en-US" altLang="ja-JP" sz="1800" b="0" i="1" smtClean="0">
                                <a:latin typeface="Cambria Math" panose="02040503050406030204" pitchFamily="18" charset="0"/>
                              </a:rPr>
                            </m:ctrlPr>
                          </m:dPr>
                          <m:e>
                            <m:m>
                              <m:mPr>
                                <m:plcHide m:val="on"/>
                                <m:mcs>
                                  <m:mc>
                                    <m:mcPr>
                                      <m:count m:val="2"/>
                                      <m:mcJc m:val="center"/>
                                    </m:mcPr>
                                  </m:mc>
                                </m:mcs>
                                <m:ctrlPr>
                                  <a:rPr lang="en-US" altLang="ja-JP" sz="1800" b="0" i="1" smtClean="0">
                                    <a:latin typeface="Cambria Math" panose="02040503050406030204" pitchFamily="18" charset="0"/>
                                  </a:rPr>
                                </m:ctrlPr>
                              </m:mPr>
                              <m:mr>
                                <m:e>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1</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2</m:t>
                                      </m:r>
                                    </m:sub>
                                  </m:sSub>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3</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4</m:t>
                                      </m:r>
                                    </m:sub>
                                  </m:sSub>
                                </m:e>
                              </m:mr>
                            </m:m>
                          </m:e>
                        </m:d>
                      </m:e>
                      <m:sup>
                        <m:r>
                          <a:rPr lang="en-US" altLang="ja-JP" sz="1800" b="0" i="1" smtClean="0">
                            <a:latin typeface="Cambria Math" panose="02040503050406030204" pitchFamily="18" charset="0"/>
                          </a:rPr>
                          <m:t>−1</m:t>
                        </m:r>
                      </m:sup>
                    </m:sSup>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1</m:t>
                            </m:r>
                          </m:sub>
                        </m:sSub>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4</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2</m:t>
                            </m:r>
                          </m:sub>
                        </m:sSub>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𝑎</m:t>
                            </m:r>
                          </m:e>
                          <m:sub>
                            <m:r>
                              <a:rPr lang="en-US" altLang="ja-JP" sz="1800" b="0" i="1" smtClean="0">
                                <a:latin typeface="Cambria Math" panose="02040503050406030204" pitchFamily="18" charset="0"/>
                              </a:rPr>
                              <m:t>3</m:t>
                            </m:r>
                          </m:sub>
                        </m:sSub>
                      </m:den>
                    </m:f>
                    <m:d>
                      <m:dPr>
                        <m:begChr m:val="["/>
                        <m:endChr m:val="]"/>
                        <m:ctrlPr>
                          <a:rPr lang="en-US" altLang="ja-JP" sz="1800" i="1">
                            <a:latin typeface="Cambria Math" panose="02040503050406030204" pitchFamily="18" charset="0"/>
                          </a:rPr>
                        </m:ctrlPr>
                      </m:dPr>
                      <m:e>
                        <m:m>
                          <m:mPr>
                            <m:plcHide m:val="on"/>
                            <m:mcs>
                              <m:mc>
                                <m:mcPr>
                                  <m:count m:val="2"/>
                                  <m:mcJc m:val="center"/>
                                </m:mcPr>
                              </m:mc>
                            </m:mcs>
                            <m:ctrlPr>
                              <a:rPr lang="en-US" altLang="ja-JP" sz="1800" i="1">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4</m:t>
                                  </m:r>
                                </m:sub>
                              </m:sSub>
                            </m:e>
                            <m:e>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2</m:t>
                                  </m:r>
                                </m:sub>
                              </m:sSub>
                            </m:e>
                          </m:mr>
                          <m:mr>
                            <m:e>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m:t>
                                  </m:r>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3</m:t>
                                  </m:r>
                                </m:sub>
                              </m:sSub>
                            </m:e>
                            <m:e>
                              <m:sSub>
                                <m:sSubPr>
                                  <m:ctrlPr>
                                    <a:rPr lang="en-US" altLang="ja-JP" sz="1800" i="1" smtClean="0">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b="0" i="1" smtClean="0">
                                      <a:latin typeface="Cambria Math" panose="02040503050406030204" pitchFamily="18" charset="0"/>
                                    </a:rPr>
                                    <m:t>1</m:t>
                                  </m:r>
                                </m:sub>
                              </m:sSub>
                            </m:e>
                          </m:mr>
                        </m:m>
                      </m:e>
                    </m:d>
                  </m:oMath>
                </a14:m>
                <a:endParaRPr kumimoji="1" lang="en-US" altLang="ja-JP" b="0" dirty="0"/>
              </a:p>
              <a:p>
                <a:r>
                  <a:rPr kumimoji="1" lang="ja-JP" altLang="en-US" b="0" dirty="0"/>
                  <a:t>行列式</a:t>
                </a:r>
                <a:endParaRPr kumimoji="1" lang="en-US" altLang="ja-JP" b="0" dirty="0"/>
              </a:p>
              <a:p>
                <a:pPr marL="0" indent="0">
                  <a:buNone/>
                </a:pPr>
                <a:r>
                  <a:rPr lang="en-US" altLang="ja-JP" b="1" dirty="0"/>
                  <a:t>	</a:t>
                </a:r>
                <a14:m>
                  <m:oMath xmlns:m="http://schemas.openxmlformats.org/officeDocument/2006/math">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𝑨</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r>
                      <a:rPr lang="en-US" altLang="ja-JP" b="1" i="1" smtClean="0">
                        <a:latin typeface="Cambria Math" panose="02040503050406030204" pitchFamily="18" charset="0"/>
                      </a:rPr>
                      <m:t>𝑨</m:t>
                    </m:r>
                    <m:r>
                      <a:rPr lang="en-US" altLang="ja-JP" b="1"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oMath>
                </a14:m>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57F0C7FF-BEA3-481E-B06E-A4C0FD6DA24A}"/>
                  </a:ext>
                </a:extLst>
              </p:cNvPr>
              <p:cNvSpPr>
                <a:spLocks noGrp="1" noRot="1" noChangeAspect="1" noMove="1" noResize="1" noEditPoints="1" noAdjustHandles="1" noChangeArrowheads="1" noChangeShapeType="1" noTextEdit="1"/>
              </p:cNvSpPr>
              <p:nvPr>
                <p:ph idx="1"/>
              </p:nvPr>
            </p:nvSpPr>
            <p:spPr>
              <a:blipFill>
                <a:blip r:embed="rId3"/>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4123D24-2EE0-41D7-B998-BB56ABFF67CE}"/>
                  </a:ext>
                </a:extLst>
              </p:cNvPr>
              <p:cNvSpPr>
                <a:spLocks noGrp="1"/>
              </p:cNvSpPr>
              <p:nvPr>
                <p:ph idx="13"/>
              </p:nvPr>
            </p:nvSpPr>
            <p:spPr/>
            <p:txBody>
              <a:bodyPr>
                <a:normAutofit/>
              </a:bodyPr>
              <a:lstStyle/>
              <a:p>
                <a:r>
                  <a:rPr kumimoji="1" lang="ja-JP" altLang="en-US" b="0" dirty="0"/>
                  <a:t>元の式に逆行列を持たない</a:t>
                </a:r>
                <a14:m>
                  <m:oMath xmlns:m="http://schemas.openxmlformats.org/officeDocument/2006/math">
                    <m:r>
                      <a:rPr kumimoji="1" lang="en-US" altLang="ja-JP" b="1" i="1" smtClean="0">
                        <a:latin typeface="Cambria Math" panose="02040503050406030204" pitchFamily="18" charset="0"/>
                      </a:rPr>
                      <m:t>𝑨</m:t>
                    </m:r>
                    <m:r>
                      <a:rPr kumimoji="1" lang="en-US" altLang="ja-JP" b="1"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3</m:t>
                              </m:r>
                            </m:e>
                          </m:mr>
                          <m:mr>
                            <m:e>
                              <m:r>
                                <a:rPr lang="en-US" altLang="ja-JP" b="0" i="1" smtClean="0">
                                  <a:latin typeface="Cambria Math" panose="02040503050406030204" pitchFamily="18" charset="0"/>
                                </a:rPr>
                                <m:t>2</m:t>
                              </m:r>
                            </m:e>
                            <m:e>
                              <m:r>
                                <a:rPr lang="en-US" altLang="ja-JP" b="0" i="1" smtClean="0">
                                  <a:latin typeface="Cambria Math" panose="02040503050406030204" pitchFamily="18" charset="0"/>
                                </a:rPr>
                                <m:t>6</m:t>
                              </m:r>
                            </m:e>
                          </m:mr>
                        </m:m>
                      </m:e>
                    </m:d>
                  </m:oMath>
                </a14:m>
                <a:r>
                  <a:rPr kumimoji="1" lang="ja-JP" altLang="en-US" b="0" dirty="0"/>
                  <a:t>を代入</a:t>
                </a:r>
                <a:endParaRPr kumimoji="1" lang="en-US" altLang="ja-JP" b="0" dirty="0"/>
              </a:p>
              <a:p>
                <a:pPr marL="0" indent="0">
                  <a:buNone/>
                </a:pPr>
                <a:r>
                  <a:rPr kumimoji="1" lang="en-US" altLang="ja-JP" b="0" dirty="0"/>
                  <a:t>	</a:t>
                </a:r>
                <a14:m>
                  <m:oMath xmlns:m="http://schemas.openxmlformats.org/officeDocument/2006/math">
                    <m:d>
                      <m:dPr>
                        <m:begChr m:val="|"/>
                        <m:endChr m:val="|"/>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𝑨</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r>
                      <a:rPr lang="en-US" altLang="ja-JP" b="1" i="1" smtClean="0">
                        <a:latin typeface="Cambria Math" panose="02040503050406030204" pitchFamily="18" charset="0"/>
                      </a:rPr>
                      <m:t>𝑨</m:t>
                    </m:r>
                    <m:r>
                      <a:rPr lang="en-US" altLang="ja-JP" b="1" i="1" smtClean="0">
                        <a:latin typeface="Cambria Math" panose="02040503050406030204" pitchFamily="18" charset="0"/>
                      </a:rPr>
                      <m:t>=</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6</m:t>
                    </m:r>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3=0</m:t>
                    </m:r>
                  </m:oMath>
                </a14:m>
                <a:endParaRPr kumimoji="1" lang="en-US" altLang="ja-JP" b="0" dirty="0"/>
              </a:p>
              <a:p>
                <a:pPr marL="0" indent="0">
                  <a:buNone/>
                </a:pPr>
                <a:r>
                  <a:rPr kumimoji="1" lang="en-US" altLang="ja-JP" b="0" dirty="0"/>
                  <a:t>	</a:t>
                </a:r>
              </a:p>
              <a:p>
                <a:pPr marL="0" indent="0">
                  <a:buNone/>
                </a:pPr>
                <a:r>
                  <a:rPr lang="en-US" altLang="ja-JP" dirty="0"/>
                  <a:t>	</a:t>
                </a:r>
                <a14:m>
                  <m:oMath xmlns:m="http://schemas.openxmlformats.org/officeDocument/2006/math">
                    <m:r>
                      <a:rPr kumimoji="1" lang="en-US" altLang="ja-JP" b="0" i="0" smtClean="0">
                        <a:latin typeface="Cambria Math" panose="02040503050406030204" pitchFamily="18" charset="0"/>
                      </a:rPr>
                      <m:t>1</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oMath>
                </a14:m>
                <a:endParaRPr kumimoji="1" lang="en-US" altLang="ja-JP" b="0"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+6</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oMath>
                </a14:m>
                <a:endParaRPr kumimoji="1" lang="en-US" altLang="ja-JP" dirty="0"/>
              </a:p>
              <a:p>
                <a:endParaRPr kumimoji="1" lang="en-US" altLang="ja-JP" b="0" i="1" dirty="0">
                  <a:latin typeface="Cambria Math" panose="02040503050406030204" pitchFamily="18" charset="0"/>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a:t>
                </a:r>
                <a:r>
                  <a:rPr kumimoji="1" lang="ja-JP" altLang="en-US" b="0" dirty="0" smtClean="0"/>
                  <a:t>は無数にある</a:t>
                </a:r>
                <a:endParaRPr kumimoji="1" lang="en-US" altLang="ja-JP" b="0" i="1" dirty="0" smtClean="0">
                  <a:latin typeface="Cambria Math" panose="02040503050406030204" pitchFamily="18" charset="0"/>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2</m:t>
                        </m:r>
                      </m:sub>
                    </m:sSub>
                    <m:r>
                      <a:rPr lang="ja-JP" altLang="en-US" i="1">
                        <a:latin typeface="Cambria Math" panose="02040503050406030204" pitchFamily="18" charset="0"/>
                      </a:rPr>
                      <m:t>ならば</m:t>
                    </m:r>
                  </m:oMath>
                </a14:m>
                <a:r>
                  <a:rPr kumimoji="1" lang="ja-JP" altLang="en-US" b="0" dirty="0"/>
                  <a:t>解は定まらない</a:t>
                </a:r>
                <a:endParaRPr kumimoji="1" lang="en-US" altLang="ja-JP" b="0" dirty="0"/>
              </a:p>
              <a:p>
                <a:endParaRPr kumimoji="1" lang="en-US" altLang="ja-JP" dirty="0"/>
              </a:p>
              <a:p>
                <a:pPr marL="0" indent="0">
                  <a:buNone/>
                </a:pPr>
                <a:r>
                  <a:rPr lang="en-US" altLang="ja-JP" dirty="0"/>
                  <a:t>	</a:t>
                </a:r>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84123D24-2EE0-41D7-B998-BB56ABFF67CE}"/>
                  </a:ext>
                </a:extLst>
              </p:cNvPr>
              <p:cNvSpPr>
                <a:spLocks noGrp="1" noRot="1" noChangeAspect="1" noMove="1" noResize="1" noEditPoints="1" noAdjustHandles="1" noChangeArrowheads="1" noChangeShapeType="1" noTextEdit="1"/>
              </p:cNvSpPr>
              <p:nvPr>
                <p:ph idx="13"/>
              </p:nvPr>
            </p:nvSpPr>
            <p:spPr>
              <a:blipFill>
                <a:blip r:embed="rId4"/>
                <a:stretch>
                  <a:fillRect l="-10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6157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8F9DD-F5BB-467D-A963-662FC956A597}"/>
              </a:ext>
            </a:extLst>
          </p:cNvPr>
          <p:cNvSpPr>
            <a:spLocks noGrp="1"/>
          </p:cNvSpPr>
          <p:nvPr>
            <p:ph type="title"/>
          </p:nvPr>
        </p:nvSpPr>
        <p:spPr/>
        <p:txBody>
          <a:bodyPr/>
          <a:lstStyle/>
          <a:p>
            <a:r>
              <a:rPr kumimoji="1" lang="en-US" altLang="ja-JP" dirty="0"/>
              <a:t>1-2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CCCD534-0529-4C2F-8DE3-2EDB6A6B2E4E}"/>
                  </a:ext>
                </a:extLst>
              </p:cNvPr>
              <p:cNvSpPr>
                <a:spLocks noGrp="1"/>
              </p:cNvSpPr>
              <p:nvPr>
                <p:ph idx="1"/>
              </p:nvPr>
            </p:nvSpPr>
            <p:spPr/>
            <p:txBody>
              <a:bodyPr>
                <a:normAutofit/>
              </a:bodyPr>
              <a:lstStyle/>
              <a:p>
                <a:r>
                  <a:rPr lang="ja-JP" altLang="en-US" dirty="0" smtClean="0"/>
                  <a:t>正解は④</a:t>
                </a:r>
                <a:endParaRPr lang="en-US" altLang="ja-JP" dirty="0"/>
              </a:p>
              <a:p>
                <a:pPr lvl="1"/>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は正方行列 </a:t>
                </a:r>
                <a14:m>
                  <m:oMath xmlns:m="http://schemas.openxmlformats.org/officeDocument/2006/math">
                    <m:r>
                      <a:rPr lang="en-US" altLang="ja-JP" i="1">
                        <a:latin typeface="Cambria Math" panose="02040503050406030204" pitchFamily="18" charset="0"/>
                      </a:rPr>
                      <m:t>𝑐</m:t>
                    </m:r>
                    <m:r>
                      <a:rPr lang="ja-JP" altLang="en-US" i="1">
                        <a:latin typeface="Cambria Math" panose="02040503050406030204" pitchFamily="18" charset="0"/>
                      </a:rPr>
                      <m:t>は実数</m:t>
                    </m:r>
                  </m:oMath>
                </a14:m>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pPr marL="0" indent="0">
                  <a:buNone/>
                </a:pPr>
                <a14:m>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𝑐𝐴</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𝑐𝐴</m:t>
                        </m:r>
                      </m:e>
                    </m:func>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𝑐</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oMath>
                </a14:m>
                <a:r>
                  <a:rPr kumimoji="1" lang="en-US" altLang="ja-JP" dirty="0"/>
                  <a:t> </a:t>
                </a:r>
              </a:p>
              <a:p>
                <a:pPr marL="0" indent="0">
                  <a:buNone/>
                </a:pPr>
                <a:r>
                  <a:rPr lang="en-US" altLang="ja-JP" dirty="0"/>
                  <a:t>	                 </a:t>
                </a:r>
                <a14:m>
                  <m:oMath xmlns:m="http://schemas.openxmlformats.org/officeDocument/2006/math">
                    <m:r>
                      <a:rPr lang="en-US" altLang="ja-JP" b="0" i="1" smtClean="0">
                        <a:latin typeface="Cambria Math" panose="02040503050406030204" pitchFamily="18" charset="0"/>
                      </a:rPr>
                      <m:t>=</m:t>
                    </m:r>
                    <m:sSup>
                      <m:sSupPr>
                        <m:ctrlPr>
                          <a:rPr lang="en-US" altLang="ja-JP" b="0" i="1" smtClean="0">
                            <a:solidFill>
                              <a:srgbClr val="FF0000"/>
                            </a:solidFill>
                            <a:latin typeface="Cambria Math" panose="02040503050406030204" pitchFamily="18" charset="0"/>
                          </a:rPr>
                        </m:ctrlPr>
                      </m:sSupPr>
                      <m:e>
                        <m:r>
                          <a:rPr lang="en-US" altLang="ja-JP" b="0" i="1" smtClean="0">
                            <a:solidFill>
                              <a:srgbClr val="FF0000"/>
                            </a:solidFill>
                            <a:latin typeface="Cambria Math" panose="02040503050406030204" pitchFamily="18" charset="0"/>
                          </a:rPr>
                          <m:t>𝑐</m:t>
                        </m:r>
                      </m:e>
                      <m:sup>
                        <m:r>
                          <a:rPr lang="en-US" altLang="ja-JP" b="0" i="1" smtClean="0">
                            <a:solidFill>
                              <a:srgbClr val="FF0000"/>
                            </a:solidFill>
                            <a:latin typeface="Cambria Math" panose="02040503050406030204" pitchFamily="18" charset="0"/>
                          </a:rPr>
                          <m:t>2</m:t>
                        </m:r>
                      </m:sup>
                    </m:sSup>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i="1">
                        <a:solidFill>
                          <a:srgbClr val="FF0000"/>
                        </a:solidFill>
                        <a:latin typeface="Cambria Math" panose="02040503050406030204" pitchFamily="18" charset="0"/>
                      </a:rPr>
                      <m:t>)</m:t>
                    </m:r>
                  </m:oMath>
                </a14:m>
                <a:endParaRPr kumimoji="1" lang="en-US" altLang="ja-JP" dirty="0">
                  <a:solidFill>
                    <a:srgbClr val="FF0000"/>
                  </a:solidFill>
                </a:endParaRPr>
              </a:p>
              <a:p>
                <a:pPr marL="0" indent="0">
                  <a:buNone/>
                </a:pPr>
                <a14:m>
                  <m:oMath xmlns:m="http://schemas.openxmlformats.org/officeDocument/2006/math">
                    <m:r>
                      <a:rPr lang="en-US" altLang="ja-JP" b="0" i="1" dirty="0" smtClean="0">
                        <a:latin typeface="Cambria Math" panose="02040503050406030204" pitchFamily="18" charset="0"/>
                      </a:rPr>
                      <m:t>𝑐</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c</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𝑑𝑒𝑡</m:t>
                        </m:r>
                      </m:fName>
                      <m:e>
                        <m:r>
                          <a:rPr lang="en-US" altLang="ja-JP" b="0" i="1" smtClean="0">
                            <a:latin typeface="Cambria Math" panose="02040503050406030204" pitchFamily="18" charset="0"/>
                          </a:rPr>
                          <m:t>𝐴</m:t>
                        </m:r>
                      </m:e>
                    </m:func>
                    <m:r>
                      <a:rPr lang="en-US" altLang="ja-JP" b="0" i="1" smtClean="0">
                        <a:latin typeface="Cambria Math" panose="02040503050406030204" pitchFamily="18" charset="0"/>
                      </a:rPr>
                      <m:t>=</m:t>
                    </m:r>
                    <m:r>
                      <a:rPr lang="en-US" altLang="ja-JP" b="0" i="1" smtClean="0">
                        <a:solidFill>
                          <a:srgbClr val="FF0000"/>
                        </a:solidFill>
                        <a:latin typeface="Cambria Math" panose="02040503050406030204" pitchFamily="18" charset="0"/>
                      </a:rPr>
                      <m:t>𝑐</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1</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4</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2</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m:t>
                    </m:r>
                  </m:oMath>
                </a14:m>
                <a:r>
                  <a:rPr kumimoji="1" lang="ja-JP" altLang="en-US" dirty="0">
                    <a:solidFill>
                      <a:srgbClr val="FF0000"/>
                    </a:solidFill>
                  </a:rPr>
                  <a:t> </a:t>
                </a:r>
                <a:endParaRPr kumimoji="1" lang="ja-JP" altLang="en-US" dirty="0"/>
              </a:p>
              <a:p>
                <a:pPr marL="0" indent="0">
                  <a:buNone/>
                </a:pPr>
                <a14:m>
                  <m:oMath xmlns:m="http://schemas.openxmlformats.org/officeDocument/2006/math">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𝑐</m:t>
                    </m:r>
                    <m:r>
                      <a:rPr lang="en-US" altLang="ja-JP" b="0" i="1" dirty="0" smtClean="0">
                        <a:latin typeface="Cambria Math" panose="02040503050406030204" pitchFamily="18" charset="0"/>
                      </a:rPr>
                      <m:t>|</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a:latin typeface="Cambria Math" panose="02040503050406030204" pitchFamily="18" charset="0"/>
                      </a:rPr>
                      <m:t>=</m:t>
                    </m:r>
                    <m:r>
                      <m:rPr>
                        <m:sty m:val="p"/>
                      </m:rPr>
                      <a:rPr lang="en-US" altLang="ja-JP">
                        <a:latin typeface="Cambria Math" panose="02040503050406030204" pitchFamily="18" charset="0"/>
                      </a:rPr>
                      <m:t>c</m:t>
                    </m:r>
                    <m:func>
                      <m:funcPr>
                        <m:ctrlPr>
                          <a:rPr lang="en-US" altLang="ja-JP" i="1">
                            <a:latin typeface="Cambria Math" panose="02040503050406030204" pitchFamily="18" charset="0"/>
                          </a:rPr>
                        </m:ctrlPr>
                      </m:funcPr>
                      <m:fName>
                        <m:r>
                          <a:rPr lang="en-US" altLang="ja-JP" i="1">
                            <a:latin typeface="Cambria Math" panose="02040503050406030204" pitchFamily="18" charset="0"/>
                          </a:rPr>
                          <m:t>𝑑𝑒𝑡</m:t>
                        </m:r>
                      </m:fName>
                      <m:e>
                        <m:r>
                          <a:rPr lang="en-US" altLang="ja-JP" i="1">
                            <a:latin typeface="Cambria Math" panose="02040503050406030204" pitchFamily="18" charset="0"/>
                          </a:rPr>
                          <m:t>𝐴</m:t>
                        </m:r>
                      </m:e>
                    </m:func>
                    <m:r>
                      <a:rPr lang="en-US" altLang="ja-JP" i="1">
                        <a:latin typeface="Cambria Math" panose="02040503050406030204" pitchFamily="18" charset="0"/>
                      </a:rPr>
                      <m:t>=</m:t>
                    </m:r>
                    <m:r>
                      <a:rPr lang="en-US" altLang="ja-JP" i="1" smtClean="0">
                        <a:solidFill>
                          <a:srgbClr val="FF0000"/>
                        </a:solidFill>
                        <a:latin typeface="Cambria Math" panose="02040503050406030204" pitchFamily="18" charset="0"/>
                      </a:rPr>
                      <m:t>𝑐</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i="1">
                        <a:solidFill>
                          <a:srgbClr val="FF0000"/>
                        </a:solidFill>
                        <a:latin typeface="Cambria Math" panose="02040503050406030204" pitchFamily="18" charset="0"/>
                      </a:rPr>
                      <m:t>)</m:t>
                    </m:r>
                  </m:oMath>
                </a14:m>
                <a:r>
                  <a:rPr kumimoji="1" lang="ja-JP" altLang="en-US" dirty="0"/>
                  <a:t> </a:t>
                </a:r>
                <a:endParaRPr kumimoji="1"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𝐵</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𝑑𝑒𝑡</m:t>
                      </m:r>
                      <m:d>
                        <m:dPr>
                          <m:begChr m:val="|"/>
                          <m:endChr m:val="|"/>
                          <m:ctrlPr>
                            <a:rPr lang="en-US" altLang="ja-JP" i="1" dirty="0">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
                        </m:e>
                      </m:d>
                    </m:oMath>
                  </m:oMathPara>
                </a14:m>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r>
                      <a:rPr lang="en-US" altLang="ja-JP" b="0" i="1" smtClean="0">
                        <a:latin typeface="Cambria Math" panose="02040503050406030204" pitchFamily="18" charset="0"/>
                      </a:rPr>
                      <m:t>)−</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r>
                      <a:rPr lang="en-US" altLang="ja-JP" i="1">
                        <a:latin typeface="Cambria Math" panose="02040503050406030204" pitchFamily="18" charset="0"/>
                      </a:rPr>
                      <m:t>)</m:t>
                    </m:r>
                  </m:oMath>
                </a14:m>
                <a:r>
                  <a:rPr kumimoji="1" lang="ja-JP" altLang="en-US" dirty="0"/>
                  <a:t> </a:t>
                </a:r>
                <a:endParaRPr kumimoji="1" lang="en-US" altLang="ja-JP" dirty="0"/>
              </a:p>
              <a:p>
                <a:pPr marL="0" indent="0">
                  <a:buNone/>
                </a:pPr>
                <a14:m>
                  <m:oMath xmlns:m="http://schemas.openxmlformats.org/officeDocument/2006/math">
                    <m:r>
                      <a:rPr kumimoji="1" lang="en-US" altLang="ja-JP" sz="1600" b="0" i="1" smtClean="0">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1</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4</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3</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3</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𝑎</m:t>
                        </m:r>
                      </m:e>
                      <m:sub>
                        <m:r>
                          <a:rPr kumimoji="1" lang="en-US" altLang="ja-JP" sz="1600" b="0" i="1" smtClean="0">
                            <a:solidFill>
                              <a:srgbClr val="FF0000"/>
                            </a:solidFill>
                            <a:latin typeface="Cambria Math" panose="02040503050406030204" pitchFamily="18" charset="0"/>
                          </a:rPr>
                          <m:t>3</m:t>
                        </m:r>
                      </m:sub>
                    </m:sSub>
                    <m:r>
                      <a:rPr kumimoji="1" lang="en-US" altLang="ja-JP" sz="1600" b="0" i="1" smtClean="0">
                        <a:solidFill>
                          <a:srgbClr val="FF0000"/>
                        </a:solidFill>
                        <a:latin typeface="Cambria Math" panose="02040503050406030204" pitchFamily="18" charset="0"/>
                      </a:rPr>
                      <m:t>−</m:t>
                    </m:r>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2</m:t>
                        </m:r>
                      </m:sub>
                    </m:sSub>
                    <m:sSub>
                      <m:sSubPr>
                        <m:ctrlPr>
                          <a:rPr kumimoji="1" lang="en-US" altLang="ja-JP" sz="1600" b="0" i="1" smtClean="0">
                            <a:solidFill>
                              <a:srgbClr val="FF0000"/>
                            </a:solidFill>
                            <a:latin typeface="Cambria Math" panose="02040503050406030204" pitchFamily="18" charset="0"/>
                          </a:rPr>
                        </m:ctrlPr>
                      </m:sSubPr>
                      <m:e>
                        <m:r>
                          <a:rPr kumimoji="1" lang="en-US" altLang="ja-JP" sz="1600" b="0" i="1" smtClean="0">
                            <a:solidFill>
                              <a:srgbClr val="FF0000"/>
                            </a:solidFill>
                            <a:latin typeface="Cambria Math" panose="02040503050406030204" pitchFamily="18" charset="0"/>
                          </a:rPr>
                          <m:t>𝑏</m:t>
                        </m:r>
                      </m:e>
                      <m:sub>
                        <m:r>
                          <a:rPr kumimoji="1" lang="en-US" altLang="ja-JP" sz="1600" b="0" i="1" smtClean="0">
                            <a:solidFill>
                              <a:srgbClr val="FF0000"/>
                            </a:solidFill>
                            <a:latin typeface="Cambria Math" panose="02040503050406030204" pitchFamily="18" charset="0"/>
                          </a:rPr>
                          <m:t>3</m:t>
                        </m:r>
                      </m:sub>
                    </m:sSub>
                  </m:oMath>
                </a14:m>
                <a:r>
                  <a:rPr kumimoji="1" lang="en-US" altLang="ja-JP" sz="1600" dirty="0">
                    <a:solidFill>
                      <a:srgbClr val="FF0000"/>
                    </a:solidFill>
                  </a:rPr>
                  <a:t> </a:t>
                </a:r>
                <a:endParaRPr kumimoji="1" lang="en-US" altLang="ja-JP" sz="1600" dirty="0"/>
              </a:p>
              <a:p>
                <a:pPr marL="0" indent="0">
                  <a:buNone/>
                </a:pPr>
                <a14:m>
                  <m:oMath xmlns:m="http://schemas.openxmlformats.org/officeDocument/2006/math">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b="0" i="1" smtClean="0">
                        <a:latin typeface="Cambria Math" panose="02040503050406030204" pitchFamily="18" charset="0"/>
                      </a:rPr>
                      <m:t>+</m:t>
                    </m:r>
                    <m:d>
                      <m:dPr>
                        <m:begChr m:val="|"/>
                        <m:endChr m:val="|"/>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𝐵</m:t>
                        </m:r>
                      </m:e>
                    </m:d>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a:rPr lang="en-US" altLang="ja-JP" i="1">
                            <a:latin typeface="Cambria Math" panose="02040503050406030204" pitchFamily="18" charset="0"/>
                          </a:rPr>
                          <m:t>𝑑𝑒𝑡</m:t>
                        </m:r>
                      </m:fName>
                      <m:e>
                        <m:r>
                          <a:rPr lang="en-US" altLang="ja-JP" i="1">
                            <a:latin typeface="Cambria Math" panose="02040503050406030204" pitchFamily="18" charset="0"/>
                          </a:rPr>
                          <m:t>𝐴</m:t>
                        </m:r>
                      </m:e>
                    </m:func>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a:rPr lang="en-US" altLang="ja-JP" i="1">
                            <a:latin typeface="Cambria Math" panose="02040503050406030204" pitchFamily="18" charset="0"/>
                          </a:rPr>
                          <m:t>𝑑𝑒𝑡</m:t>
                        </m:r>
                      </m:fName>
                      <m:e>
                        <m:r>
                          <a:rPr lang="en-US" altLang="ja-JP" b="0" i="1" smtClean="0">
                            <a:latin typeface="Cambria Math" panose="02040503050406030204" pitchFamily="18" charset="0"/>
                          </a:rPr>
                          <m:t>𝐵</m:t>
                        </m:r>
                      </m:e>
                    </m:func>
                  </m:oMath>
                </a14:m>
                <a:r>
                  <a:rPr lang="en-US" altLang="ja-JP" i="1" dirty="0">
                    <a:latin typeface="Cambria Math" panose="02040503050406030204" pitchFamily="18" charset="0"/>
                  </a:rPr>
                  <a:t> </a:t>
                </a:r>
              </a:p>
              <a:p>
                <a:pPr marL="0" indent="0">
                  <a:buNone/>
                </a:pPr>
                <a14:m>
                  <m:oMath xmlns:m="http://schemas.openxmlformats.org/officeDocument/2006/math">
                    <m:r>
                      <a:rPr lang="en-US" altLang="ja-JP" b="0" i="1" smtClean="0">
                        <a:latin typeface="Cambria Math" panose="02040503050406030204" pitchFamily="18" charset="0"/>
                      </a:rPr>
                      <m:t>=</m:t>
                    </m:r>
                    <m:sSub>
                      <m:sSubPr>
                        <m:ctrlPr>
                          <a:rPr lang="en-US" altLang="ja-JP" i="1" smtClean="0">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1</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4</m:t>
                        </m:r>
                      </m:sub>
                    </m:sSub>
                    <m:r>
                      <a:rPr lang="en-US" altLang="ja-JP" i="1">
                        <a:solidFill>
                          <a:srgbClr val="FF0000"/>
                        </a:solidFill>
                        <a:latin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i="1">
                            <a:solidFill>
                              <a:srgbClr val="FF0000"/>
                            </a:solidFill>
                            <a:latin typeface="Cambria Math" panose="02040503050406030204" pitchFamily="18" charset="0"/>
                          </a:rPr>
                          <m:t>2</m:t>
                        </m:r>
                      </m:sub>
                    </m:sSub>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rPr>
                          <m:t>𝑎</m:t>
                        </m:r>
                      </m:e>
                      <m:sub>
                        <m:r>
                          <a:rPr lang="en-US" altLang="ja-JP" b="0" i="1" smtClean="0">
                            <a:solidFill>
                              <a:srgbClr val="FF0000"/>
                            </a:solidFill>
                            <a:latin typeface="Cambria Math" panose="02040503050406030204" pitchFamily="18" charset="0"/>
                          </a:rPr>
                          <m:t>3</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1</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4</m:t>
                        </m:r>
                      </m:sub>
                    </m:sSub>
                    <m:r>
                      <a:rPr lang="en-US" altLang="ja-JP" b="0" i="1" smtClean="0">
                        <a:solidFill>
                          <a:srgbClr val="FF0000"/>
                        </a:solidFill>
                        <a:latin typeface="Cambria Math" panose="02040503050406030204" pitchFamily="18" charset="0"/>
                      </a:rPr>
                      <m:t>−</m:t>
                    </m:r>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2</m:t>
                        </m:r>
                      </m:sub>
                    </m:sSub>
                    <m:sSub>
                      <m:sSubPr>
                        <m:ctrlPr>
                          <a:rPr lang="en-US" altLang="ja-JP" b="0"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rPr>
                          <m:t>𝑏</m:t>
                        </m:r>
                      </m:e>
                      <m:sub>
                        <m:r>
                          <a:rPr lang="en-US" altLang="ja-JP" b="0" i="1" smtClean="0">
                            <a:solidFill>
                              <a:srgbClr val="FF0000"/>
                            </a:solidFill>
                            <a:latin typeface="Cambria Math" panose="02040503050406030204" pitchFamily="18" charset="0"/>
                          </a:rPr>
                          <m:t>3</m:t>
                        </m:r>
                      </m:sub>
                    </m:sSub>
                  </m:oMath>
                </a14:m>
                <a:r>
                  <a:rPr kumimoji="1" lang="ja-JP" altLang="en-US" dirty="0">
                    <a:solidFill>
                      <a:srgbClr val="FF0000"/>
                    </a:solidFill>
                  </a:rPr>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1CCCD534-0529-4C2F-8DE3-2EDB6A6B2E4E}"/>
                  </a:ext>
                </a:extLst>
              </p:cNvPr>
              <p:cNvSpPr>
                <a:spLocks noGrp="1" noRot="1" noChangeAspect="1" noMove="1" noResize="1" noEditPoints="1" noAdjustHandles="1" noChangeArrowheads="1" noChangeShapeType="1" noTextEdit="1"/>
              </p:cNvSpPr>
              <p:nvPr>
                <p:ph idx="1"/>
              </p:nvPr>
            </p:nvSpPr>
            <p:spPr>
              <a:blipFill>
                <a:blip r:embed="rId3"/>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8823DA8-6BF5-44BD-BCE8-05BCA1BFCD3B}"/>
                  </a:ext>
                </a:extLst>
              </p:cNvPr>
              <p:cNvSpPr>
                <a:spLocks noGrp="1"/>
              </p:cNvSpPr>
              <p:nvPr>
                <p:ph idx="13"/>
              </p:nvPr>
            </p:nvSpPr>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b="0" i="1" dirty="0" smtClean="0">
                              <a:latin typeface="Cambria Math" panose="02040503050406030204" pitchFamily="18" charset="0"/>
                            </a:rPr>
                          </m:ctrlPr>
                        </m:dPr>
                        <m:e>
                          <m:r>
                            <a:rPr lang="en-US" altLang="ja-JP" b="0" i="1" smtClean="0">
                              <a:latin typeface="Cambria Math" panose="02040503050406030204" pitchFamily="18" charset="0"/>
                            </a:rPr>
                            <m:t>𝐴𝐵</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det</m:t>
                          </m:r>
                        </m:fName>
                        <m:e>
                          <m:d>
                            <m:dPr>
                              <m:ctrlPr>
                                <a:rPr lang="en-US" altLang="ja-JP" b="0" i="1" smtClean="0">
                                  <a:latin typeface="Cambria Math" panose="02040503050406030204" pitchFamily="18" charset="0"/>
                                </a:rPr>
                              </m:ctrlPr>
                            </m:dPr>
                            <m:e>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e>
                                    </m:mr>
                                  </m:m>
                                </m:e>
                              </m:d>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
                                </m:e>
                              </m:d>
                            </m:e>
                          </m:d>
                        </m:e>
                      </m:func>
                    </m:oMath>
                  </m:oMathPara>
                </a14:m>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4</m:t>
                                    </m:r>
                                  </m:sub>
                                </m:sSub>
                              </m:e>
                            </m:mr>
                          </m:m>
                        </m:e>
                      </m:d>
                    </m:oMath>
                  </m:oMathPara>
                </a14:m>
                <a:endParaRPr lang="en-US" altLang="ja-JP" i="1" dirty="0" smtClean="0">
                  <a:latin typeface="Cambria Math" panose="02040503050406030204" pitchFamily="18" charset="0"/>
                </a:endParaRPr>
              </a:p>
              <a:p>
                <a:pPr marL="0" indent="0">
                  <a:buNone/>
                </a:pP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1</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1</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2</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3</m:t>
                              </m:r>
                            </m:sub>
                          </m:sSub>
                        </m:e>
                      </m:d>
                      <m:d>
                        <m:dPr>
                          <m:ctrlPr>
                            <a:rPr lang="en-US" altLang="ja-JP" sz="1400" b="0" i="1" smtClean="0">
                              <a:latin typeface="Cambria Math" panose="02040503050406030204" pitchFamily="18" charset="0"/>
                            </a:rPr>
                          </m:ctrlPr>
                        </m:dPr>
                        <m:e>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3</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2</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4</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4</m:t>
                              </m:r>
                            </m:sub>
                          </m:sSub>
                        </m:e>
                      </m:d>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1</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2</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2</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4</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3</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1</m:t>
                          </m:r>
                        </m:sub>
                      </m:sSub>
                      <m:r>
                        <a:rPr lang="en-US" altLang="ja-JP" sz="1400" b="0" i="1" smtClean="0">
                          <a:latin typeface="Cambria Math" panose="02040503050406030204" pitchFamily="18" charset="0"/>
                        </a:rPr>
                        <m:t>+</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𝑎</m:t>
                          </m:r>
                        </m:e>
                        <m:sub>
                          <m:r>
                            <a:rPr lang="en-US" altLang="ja-JP" sz="1400" b="0" i="1" smtClean="0">
                              <a:latin typeface="Cambria Math" panose="02040503050406030204" pitchFamily="18" charset="0"/>
                            </a:rPr>
                            <m:t>4</m:t>
                          </m:r>
                        </m:sub>
                      </m:sSub>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𝑏</m:t>
                          </m:r>
                        </m:e>
                        <m:sub>
                          <m:r>
                            <a:rPr lang="en-US" altLang="ja-JP" sz="1400" b="0" i="1" smtClean="0">
                              <a:latin typeface="Cambria Math" panose="02040503050406030204" pitchFamily="18" charset="0"/>
                            </a:rPr>
                            <m:t>3</m:t>
                          </m:r>
                        </m:sub>
                      </m:sSub>
                      <m:r>
                        <a:rPr lang="en-US" altLang="ja-JP" sz="1400" b="0" i="1" smtClean="0">
                          <a:latin typeface="Cambria Math" panose="02040503050406030204" pitchFamily="18" charset="0"/>
                        </a:rPr>
                        <m:t>)</m:t>
                      </m:r>
                    </m:oMath>
                  </m:oMathPara>
                </a14:m>
                <a:endParaRPr lang="en-US" altLang="ja-JP" b="0" i="1" dirty="0">
                  <a:latin typeface="Cambria Math" panose="02040503050406030204" pitchFamily="18" charset="0"/>
                </a:endParaRPr>
              </a:p>
              <a:p>
                <a:pPr marL="0" indent="0">
                  <a:buNone/>
                </a:pPr>
                <a:endParaRPr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oMath>
                  </m:oMathPara>
                </a14:m>
                <a:endParaRPr lang="en-US" altLang="ja-JP" b="0" i="1" dirty="0">
                  <a:latin typeface="Cambria Math" panose="02040503050406030204" pitchFamily="18" charset="0"/>
                </a:endParaRPr>
              </a:p>
              <a:p>
                <a:pPr marL="0" indent="0">
                  <a:buNone/>
                </a:pPr>
                <a:endParaRPr lang="en-US" altLang="ja-JP"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d>
                        <m:dPr>
                          <m:begChr m:val="|"/>
                          <m:endChr m:val="|"/>
                          <m:ctrlPr>
                            <a:rPr lang="en-US" altLang="ja-JP" i="1" dirty="0">
                              <a:latin typeface="Cambria Math" panose="02040503050406030204" pitchFamily="18" charset="0"/>
                            </a:rPr>
                          </m:ctrlPr>
                        </m:dPr>
                        <m:e>
                          <m:r>
                            <a:rPr lang="en-US" altLang="ja-JP" i="1">
                              <a:latin typeface="Cambria Math" panose="02040503050406030204" pitchFamily="18" charset="0"/>
                            </a:rPr>
                            <m:t>𝐴</m:t>
                          </m:r>
                        </m:e>
                      </m:d>
                      <m:r>
                        <a:rPr lang="en-US" altLang="ja-JP" i="1">
                          <a:latin typeface="Cambria Math" panose="02040503050406030204" pitchFamily="18" charset="0"/>
                        </a:rPr>
                        <m:t>|</m:t>
                      </m:r>
                      <m:r>
                        <a:rPr lang="en-US" altLang="ja-JP" i="1">
                          <a:latin typeface="Cambria Math" panose="02040503050406030204" pitchFamily="18" charset="0"/>
                        </a:rPr>
                        <m:t>𝐵</m:t>
                      </m:r>
                      <m:r>
                        <a:rPr lang="en-US" altLang="ja-JP" i="1">
                          <a:latin typeface="Cambria Math" panose="02040503050406030204" pitchFamily="18" charset="0"/>
                        </a:rPr>
                        <m:t>|</m:t>
                      </m:r>
                    </m:oMath>
                  </m:oMathPara>
                </a14:m>
                <a:endParaRPr lang="en-US" altLang="ja-JP" b="0" i="1"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D8823DA8-6BF5-44BD-BCE8-05BCA1BFCD3B}"/>
                  </a:ext>
                </a:extLst>
              </p:cNvPr>
              <p:cNvSpPr>
                <a:spLocks noGrp="1" noRot="1" noChangeAspect="1" noMove="1" noResize="1" noEditPoints="1" noAdjustHandles="1" noChangeArrowheads="1" noChangeShapeType="1" noTextEdit="1"/>
              </p:cNvSpPr>
              <p:nvPr>
                <p:ph idx="13"/>
              </p:nvPr>
            </p:nvSpPr>
            <p:spPr>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0832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21C92-77A9-46EB-A2C2-D4C7F354049E}"/>
              </a:ext>
            </a:extLst>
          </p:cNvPr>
          <p:cNvSpPr>
            <a:spLocks noGrp="1"/>
          </p:cNvSpPr>
          <p:nvPr>
            <p:ph type="title"/>
          </p:nvPr>
        </p:nvSpPr>
        <p:spPr/>
        <p:txBody>
          <a:bodyPr>
            <a:normAutofit/>
          </a:bodyPr>
          <a:lstStyle/>
          <a:p>
            <a:r>
              <a:rPr kumimoji="1" lang="en-US" altLang="ja-JP" dirty="0"/>
              <a:t>1-3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01D1A1-E5D3-4007-9C41-A89B21DBD73C}"/>
                  </a:ext>
                </a:extLst>
              </p:cNvPr>
              <p:cNvSpPr>
                <a:spLocks noGrp="1"/>
              </p:cNvSpPr>
              <p:nvPr>
                <p:ph idx="1"/>
              </p:nvPr>
            </p:nvSpPr>
            <p:spPr/>
            <p:txBody>
              <a:bodyPr/>
              <a:lstStyle/>
              <a:p>
                <a:r>
                  <a:rPr lang="ja-JP" altLang="en-US" dirty="0" smtClean="0"/>
                  <a:t>正解は④</a:t>
                </a:r>
                <a:endParaRPr lang="en-US" altLang="ja-JP" dirty="0"/>
              </a:p>
              <a:p>
                <a:endParaRPr kumimoji="1" lang="en-US" altLang="ja-JP" dirty="0"/>
              </a:p>
              <a:p>
                <a:pPr marL="0" indent="0">
                  <a:buNone/>
                </a:pPr>
                <a:r>
                  <a:rPr kumimoji="1" lang="en-US" altLang="ja-JP" b="0" dirty="0"/>
                  <a:t>	</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 </a:t>
                </a:r>
                <a:endParaRPr kumimoji="1" lang="en-US" altLang="ja-JP" dirty="0"/>
              </a:p>
              <a:p>
                <a:pPr marL="0" indent="0">
                  <a:buNone/>
                </a:pPr>
                <a:r>
                  <a:rPr lang="en-US" altLang="ja-JP" dirty="0"/>
                  <a:t>	</a:t>
                </a:r>
                <a14:m>
                  <m:oMath xmlns:m="http://schemas.openxmlformats.org/officeDocument/2006/math">
                    <m:d>
                      <m:dPr>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𝐴</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𝜆</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e>
                        </m:d>
                      </m:e>
                    </m:d>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=0</m:t>
                    </m:r>
                  </m:oMath>
                </a14:m>
                <a:endParaRPr kumimoji="1" lang="en-US" altLang="ja-JP" dirty="0"/>
              </a:p>
              <a:p>
                <a:pPr marL="0" indent="0">
                  <a:buNone/>
                </a:pPr>
                <a:r>
                  <a:rPr lang="en-US" altLang="ja-JP" dirty="0"/>
                  <a:t>	</a:t>
                </a:r>
                <a14:m>
                  <m:oMath xmlns:m="http://schemas.openxmlformats.org/officeDocument/2006/math">
                    <m:d>
                      <m:dPr>
                        <m:begChr m:val="|"/>
                        <m:endChr m:val="|"/>
                        <m:ctrlPr>
                          <a:rPr lang="en-US" altLang="ja-JP" b="0" i="1" smtClean="0">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𝐴</m:t>
                            </m:r>
                          </m:e>
                        </m:d>
                        <m:r>
                          <a:rPr lang="en-US" altLang="ja-JP" i="1">
                            <a:latin typeface="Cambria Math" panose="02040503050406030204" pitchFamily="18" charset="0"/>
                          </a:rPr>
                          <m:t>−</m:t>
                        </m:r>
                        <m:r>
                          <a:rPr lang="en-US" altLang="ja-JP" i="1">
                            <a:latin typeface="Cambria Math" panose="02040503050406030204" pitchFamily="18" charset="0"/>
                          </a:rPr>
                          <m:t>𝜆</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𝐼</m:t>
                            </m:r>
                          </m:e>
                        </m:d>
                      </m:e>
                    </m:d>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oMath>
                </a14:m>
                <a:endParaRPr kumimoji="1" lang="en-US" altLang="ja-JP" dirty="0"/>
              </a:p>
              <a:p>
                <a:pPr marL="0" indent="0">
                  <a:buNone/>
                </a:pPr>
                <a:r>
                  <a:rPr lang="en-US" altLang="ja-JP" dirty="0"/>
                  <a:t>	</a:t>
                </a:r>
                <a14:m>
                  <m:oMath xmlns:m="http://schemas.openxmlformats.org/officeDocument/2006/math">
                    <m:r>
                      <a:rPr lang="en-US" altLang="ja-JP" b="0" i="1" smtClean="0">
                        <a:latin typeface="Cambria Math" panose="02040503050406030204" pitchFamily="18" charset="0"/>
                      </a:rPr>
                      <m:t>𝑑𝑒𝑡</m:t>
                    </m:r>
                    <m:d>
                      <m:dPr>
                        <m:begChr m:val="["/>
                        <m:endChr m:val="]"/>
                        <m:ctrlPr>
                          <a:rPr lang="en-US" altLang="ja-JP" i="1">
                            <a:latin typeface="Cambria Math" panose="02040503050406030204" pitchFamily="18" charset="0"/>
                          </a:rPr>
                        </m:ctrlPr>
                      </m:dPr>
                      <m:e>
                        <m:m>
                          <m:mPr>
                            <m:plcHide m:val="on"/>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r>
                                <a:rPr lang="en-US" altLang="ja-JP" i="1">
                                  <a:latin typeface="Cambria Math" panose="02040503050406030204" pitchFamily="18" charset="0"/>
                                </a:rPr>
                                <m:t>𝜆</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2</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3</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r>
                                <a:rPr lang="en-US" altLang="ja-JP" i="1">
                                  <a:latin typeface="Cambria Math" panose="02040503050406030204" pitchFamily="18" charset="0"/>
                                </a:rPr>
                                <m:t>𝜆</m:t>
                              </m:r>
                            </m:e>
                          </m:mr>
                        </m:m>
                      </m:e>
                    </m:d>
                    <m:r>
                      <a:rPr lang="en-US" altLang="ja-JP" b="0" i="1" smtClean="0">
                        <a:latin typeface="Cambria Math" panose="02040503050406030204" pitchFamily="18" charset="0"/>
                      </a:rPr>
                      <m:t>=0</m:t>
                    </m:r>
                  </m:oMath>
                </a14:m>
                <a:endParaRPr lang="en-US" altLang="ja-JP" b="0" dirty="0"/>
              </a:p>
              <a:p>
                <a:pPr marL="0" indent="0">
                  <a:buNone/>
                </a:pPr>
                <a:r>
                  <a:rPr kumimoji="1" lang="en-US" altLang="ja-JP" dirty="0"/>
                  <a:t>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r>
                          <a:rPr lang="en-US" altLang="ja-JP" i="1">
                            <a:latin typeface="Cambria Math" panose="02040503050406030204" pitchFamily="18" charset="0"/>
                          </a:rPr>
                          <m:t>𝜆</m:t>
                        </m:r>
                      </m:e>
                    </m:d>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4</m:t>
                            </m:r>
                          </m:sub>
                        </m:sSub>
                        <m:r>
                          <a:rPr lang="en-US" altLang="ja-JP" i="1">
                            <a:latin typeface="Cambria Math" panose="02040503050406030204" pitchFamily="18" charset="0"/>
                          </a:rPr>
                          <m:t>−</m:t>
                        </m:r>
                        <m:r>
                          <a:rPr lang="en-US" altLang="ja-JP" i="1">
                            <a:latin typeface="Cambria Math" panose="02040503050406030204" pitchFamily="18" charset="0"/>
                          </a:rPr>
                          <m:t>𝜆</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=0</m:t>
                    </m:r>
                  </m:oMath>
                </a14:m>
                <a:endParaRPr kumimoji="1" lang="en-US" altLang="ja-JP" dirty="0"/>
              </a:p>
              <a:p>
                <a:pPr marL="0" indent="0">
                  <a:buNone/>
                </a:pPr>
                <a:r>
                  <a:rPr lang="en-US" altLang="ja-JP" dirty="0"/>
                  <a:t>	 </a:t>
                </a:r>
                <a14:m>
                  <m:oMath xmlns:m="http://schemas.openxmlformats.org/officeDocument/2006/math">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𝜆</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e>
                    </m:d>
                    <m:r>
                      <a:rPr lang="en-US" altLang="ja-JP" i="1">
                        <a:latin typeface="Cambria Math" panose="02040503050406030204" pitchFamily="18" charset="0"/>
                      </a:rPr>
                      <m:t>𝜆</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4</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=0</m:t>
                    </m:r>
                  </m:oMath>
                </a14:m>
                <a:endParaRPr kumimoji="1" lang="en-US" altLang="ja-JP" dirty="0"/>
              </a:p>
              <a:p>
                <a:endParaRPr kumimoji="1" lang="en-US" altLang="ja-JP" dirty="0" smtClean="0"/>
              </a:p>
              <a:p>
                <a:r>
                  <a:rPr kumimoji="1" lang="ja-JP" altLang="en-US" dirty="0" smtClean="0"/>
                  <a:t>これ</a:t>
                </a:r>
                <a:r>
                  <a:rPr kumimoji="1" lang="ja-JP" altLang="en-US" dirty="0"/>
                  <a:t>により求まった解</a:t>
                </a:r>
                <a14:m>
                  <m:oMath xmlns:m="http://schemas.openxmlformats.org/officeDocument/2006/math">
                    <m:r>
                      <a:rPr lang="en-US" altLang="ja-JP" i="1">
                        <a:latin typeface="Cambria Math" panose="02040503050406030204" pitchFamily="18" charset="0"/>
                      </a:rPr>
                      <m:t>𝜆</m:t>
                    </m:r>
                  </m:oMath>
                </a14:m>
                <a:r>
                  <a:rPr kumimoji="1" lang="ja-JP" altLang="en-US" dirty="0"/>
                  <a:t>を固有値といい、</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r>
                  <a:rPr kumimoji="1" lang="ja-JP" altLang="en-US" dirty="0"/>
                  <a:t>を固有ベクトルという </a:t>
                </a:r>
              </a:p>
            </p:txBody>
          </p:sp>
        </mc:Choice>
        <mc:Fallback xmlns="">
          <p:sp>
            <p:nvSpPr>
              <p:cNvPr id="3" name="コンテンツ プレースホルダー 2">
                <a:extLst>
                  <a:ext uri="{FF2B5EF4-FFF2-40B4-BE49-F238E27FC236}">
                    <a16:creationId xmlns:a16="http://schemas.microsoft.com/office/drawing/2014/main" id="{3001D1A1-E5D3-4007-9C41-A89B21DBD73C}"/>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p:pic>
        <p:nvPicPr>
          <p:cNvPr id="8" name="コンテンツ プレースホルダー 7">
            <a:extLst>
              <a:ext uri="{FF2B5EF4-FFF2-40B4-BE49-F238E27FC236}">
                <a16:creationId xmlns:a16="http://schemas.microsoft.com/office/drawing/2014/main" id="{A90AA062-95E8-4E09-9493-1AAC5A39794B}"/>
              </a:ext>
            </a:extLst>
          </p:cNvPr>
          <p:cNvPicPr>
            <a:picLocks noGrp="1" noChangeAspect="1"/>
          </p:cNvPicPr>
          <p:nvPr>
            <p:ph idx="13"/>
          </p:nvPr>
        </p:nvPicPr>
        <p:blipFill rotWithShape="1">
          <a:blip r:embed="rId3"/>
          <a:srcRect l="15907" t="25933" r="17354" b="17921"/>
          <a:stretch/>
        </p:blipFill>
        <p:spPr>
          <a:xfrm>
            <a:off x="6237288" y="1589879"/>
            <a:ext cx="5345112" cy="3711579"/>
          </a:xfrm>
          <a:prstGeom prst="rect">
            <a:avLst/>
          </a:prstGeom>
        </p:spPr>
      </p:pic>
    </p:spTree>
    <p:extLst>
      <p:ext uri="{BB962C8B-B14F-4D97-AF65-F5344CB8AC3E}">
        <p14:creationId xmlns:p14="http://schemas.microsoft.com/office/powerpoint/2010/main" val="313458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en-US" altLang="ja-JP" dirty="0" smtClean="0"/>
              <a:t>2023/8/29</a:t>
            </a:r>
            <a:r>
              <a:rPr kumimoji="1" lang="ja-JP" altLang="en-US" dirty="0" smtClean="0"/>
              <a:t> 本日はここまでとします</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649448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5C8FB-67D5-48C1-80C4-888AFF0917C8}"/>
              </a:ext>
            </a:extLst>
          </p:cNvPr>
          <p:cNvSpPr>
            <a:spLocks noGrp="1"/>
          </p:cNvSpPr>
          <p:nvPr>
            <p:ph type="title"/>
          </p:nvPr>
        </p:nvSpPr>
        <p:spPr/>
        <p:txBody>
          <a:bodyPr/>
          <a:lstStyle/>
          <a:p>
            <a:r>
              <a:rPr kumimoji="1" lang="en-US" altLang="ja-JP" dirty="0"/>
              <a:t>1-4</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CCB3B9A-E1AA-431A-89CA-589CAD66CC08}"/>
                  </a:ext>
                </a:extLst>
              </p:cNvPr>
              <p:cNvSpPr>
                <a:spLocks noGrp="1"/>
              </p:cNvSpPr>
              <p:nvPr>
                <p:ph idx="1"/>
              </p:nvPr>
            </p:nvSpPr>
            <p:spPr/>
            <p:txBody>
              <a:bodyPr>
                <a:normAutofit/>
              </a:bodyPr>
              <a:lstStyle/>
              <a:p>
                <a:r>
                  <a:rPr kumimoji="1" lang="ja-JP" altLang="en-US" dirty="0"/>
                  <a:t>正解は②</a:t>
                </a:r>
                <a:endParaRPr lang="en-US" altLang="ja-JP" dirty="0"/>
              </a:p>
              <a:p>
                <a:endParaRPr lang="en-US" altLang="ja-JP" dirty="0"/>
              </a:p>
              <a:p>
                <a:r>
                  <a:rPr kumimoji="1" lang="ja-JP" altLang="en-US" dirty="0"/>
                  <a:t>関数</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に点</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oMath>
                </a14:m>
                <a:r>
                  <a:rPr kumimoji="1" lang="ja-JP" altLang="en-US" dirty="0"/>
                  <a:t>でテイラーの定理を適用</a:t>
                </a:r>
                <a:endParaRPr lang="en-US" altLang="ja-JP" dirty="0"/>
              </a:p>
              <a:p>
                <a:pPr lvl="1"/>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e>
                    </m:d>
                    <m:r>
                      <a:rPr kumimoji="1" lang="en-US" altLang="ja-JP" b="0" i="1" smtClean="0">
                        <a:latin typeface="Cambria Math" panose="02040503050406030204" pitchFamily="18" charset="0"/>
                      </a:rPr>
                      <m:t>=</m:t>
                    </m:r>
                  </m:oMath>
                </a14:m>
                <a:r>
                  <a:rPr kumimoji="1" lang="en-US" altLang="ja-JP" b="0" i="1" dirty="0">
                    <a:latin typeface="Cambria Math" panose="02040503050406030204" pitchFamily="18" charset="0"/>
                  </a:rPr>
                  <a:t> </a:t>
                </a:r>
                <a14:m>
                  <m:oMath xmlns:m="http://schemas.openxmlformats.org/officeDocument/2006/math">
                    <m:r>
                      <a:rPr kumimoji="1" lang="en-US" altLang="ja-JP" sz="1400" b="0" i="1" smtClean="0">
                        <a:latin typeface="Cambria Math" panose="02040503050406030204" pitchFamily="18" charset="0"/>
                      </a:rPr>
                      <m:t>𝑓</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𝑎</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𝑏</m:t>
                        </m:r>
                      </m:e>
                    </m:d>
                    <m:r>
                      <a:rPr kumimoji="1" lang="en-US" altLang="ja-JP" sz="1400" b="0" i="1" smtClean="0">
                        <a:latin typeface="Cambria Math" panose="02040503050406030204" pitchFamily="18" charset="0"/>
                      </a:rPr>
                      <m:t>+</m:t>
                    </m:r>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1</m:t>
                        </m:r>
                      </m:num>
                      <m:den>
                        <m:r>
                          <a:rPr kumimoji="1" lang="en-US" altLang="ja-JP" sz="1400" b="0" i="1" smtClean="0">
                            <a:latin typeface="Cambria Math" panose="02040503050406030204" pitchFamily="18" charset="0"/>
                          </a:rPr>
                          <m:t>1!</m:t>
                        </m:r>
                      </m:den>
                    </m:f>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h</m:t>
                        </m:r>
                        <m:f>
                          <m:fPr>
                            <m:ctrlPr>
                              <a:rPr kumimoji="1" lang="en-US" altLang="ja-JP" sz="1400" b="0" i="1" smtClean="0">
                                <a:latin typeface="Cambria Math" panose="02040503050406030204" pitchFamily="18" charset="0"/>
                              </a:rPr>
                            </m:ctrlPr>
                          </m:fPr>
                          <m:num>
                            <m:r>
                              <a:rPr kumimoji="1" lang="ja-JP" altLang="en-US" sz="1400" b="0" i="1" smtClean="0">
                                <a:latin typeface="Cambria Math" panose="02040503050406030204" pitchFamily="18" charset="0"/>
                              </a:rPr>
                              <m:t>𝜕</m:t>
                            </m:r>
                          </m:num>
                          <m:den>
                            <m:r>
                              <a:rPr kumimoji="1" lang="ja-JP" altLang="en-US" sz="1400" b="0" i="1" smtClean="0">
                                <a:latin typeface="Cambria Math" panose="02040503050406030204" pitchFamily="18" charset="0"/>
                              </a:rPr>
                              <m:t>𝜕</m:t>
                            </m:r>
                            <m:r>
                              <a:rPr kumimoji="1" lang="en-US" altLang="ja-JP" sz="1400" b="0" i="1" smtClean="0">
                                <a:latin typeface="Cambria Math" panose="02040503050406030204" pitchFamily="18" charset="0"/>
                              </a:rPr>
                              <m:t>𝑥</m:t>
                            </m:r>
                          </m:den>
                        </m:f>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f>
                          <m:fPr>
                            <m:ctrlPr>
                              <a:rPr lang="en-US" altLang="ja-JP" sz="1400" i="1">
                                <a:latin typeface="Cambria Math" panose="02040503050406030204" pitchFamily="18" charset="0"/>
                              </a:rPr>
                            </m:ctrlPr>
                          </m:fPr>
                          <m:num>
                            <m:r>
                              <a:rPr lang="ja-JP" altLang="en-US" sz="1400" i="1">
                                <a:latin typeface="Cambria Math" panose="02040503050406030204" pitchFamily="18" charset="0"/>
                              </a:rPr>
                              <m:t>𝜕</m:t>
                            </m:r>
                          </m:num>
                          <m:den>
                            <m:r>
                              <a:rPr lang="ja-JP" altLang="en-US" sz="1400" i="1">
                                <a:latin typeface="Cambria Math" panose="02040503050406030204" pitchFamily="18" charset="0"/>
                              </a:rPr>
                              <m:t>𝜕</m:t>
                            </m:r>
                            <m:r>
                              <a:rPr lang="en-US" altLang="ja-JP" sz="1400" b="0" i="1" smtClean="0">
                                <a:latin typeface="Cambria Math" panose="02040503050406030204" pitchFamily="18" charset="0"/>
                              </a:rPr>
                              <m:t>𝑦</m:t>
                            </m:r>
                          </m:den>
                        </m:f>
                      </m:e>
                    </m:d>
                    <m:r>
                      <a:rPr lang="en-US" altLang="ja-JP" sz="1400" i="1">
                        <a:latin typeface="Cambria Math" panose="02040503050406030204" pitchFamily="18" charset="0"/>
                      </a:rPr>
                      <m:t>𝑓</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𝑎</m:t>
                        </m:r>
                        <m:r>
                          <a:rPr lang="en-US" altLang="ja-JP" sz="1400" i="1">
                            <a:latin typeface="Cambria Math" panose="02040503050406030204" pitchFamily="18" charset="0"/>
                          </a:rPr>
                          <m:t>,</m:t>
                        </m:r>
                        <m:r>
                          <a:rPr lang="en-US" altLang="ja-JP" sz="1400" i="1">
                            <a:latin typeface="Cambria Math" panose="02040503050406030204" pitchFamily="18" charset="0"/>
                          </a:rPr>
                          <m:t>𝑏</m:t>
                        </m:r>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b="0" i="1" smtClean="0">
                            <a:latin typeface="Cambria Math" panose="02040503050406030204" pitchFamily="18" charset="0"/>
                          </a:rPr>
                          <m:t>2</m:t>
                        </m:r>
                        <m:r>
                          <a:rPr lang="en-US" altLang="ja-JP" sz="1400" i="1">
                            <a:latin typeface="Cambria Math" panose="02040503050406030204" pitchFamily="18" charset="0"/>
                          </a:rPr>
                          <m:t>!</m:t>
                        </m:r>
                      </m:den>
                    </m:f>
                    <m:sSup>
                      <m:sSupPr>
                        <m:ctrlPr>
                          <a:rPr lang="en-US" altLang="ja-JP" sz="1400" b="0" i="1" smtClean="0">
                            <a:latin typeface="Cambria Math" panose="02040503050406030204" pitchFamily="18" charset="0"/>
                          </a:rPr>
                        </m:ctrlPr>
                      </m:sSupPr>
                      <m:e>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f>
                              <m:fPr>
                                <m:ctrlPr>
                                  <a:rPr lang="en-US" altLang="ja-JP" sz="1400" i="1">
                                    <a:latin typeface="Cambria Math" panose="02040503050406030204" pitchFamily="18" charset="0"/>
                                  </a:rPr>
                                </m:ctrlPr>
                              </m:fPr>
                              <m:num>
                                <m:r>
                                  <a:rPr lang="ja-JP" altLang="en-US" sz="1400" i="1">
                                    <a:latin typeface="Cambria Math" panose="02040503050406030204" pitchFamily="18" charset="0"/>
                                  </a:rPr>
                                  <m:t>𝜕</m:t>
                                </m:r>
                              </m:num>
                              <m:den>
                                <m:r>
                                  <a:rPr lang="ja-JP" altLang="en-US" sz="1400" i="1">
                                    <a:latin typeface="Cambria Math" panose="02040503050406030204" pitchFamily="18" charset="0"/>
                                  </a:rPr>
                                  <m:t>𝜕</m:t>
                                </m:r>
                                <m:r>
                                  <a:rPr lang="en-US" altLang="ja-JP" sz="1400" i="1">
                                    <a:latin typeface="Cambria Math" panose="02040503050406030204" pitchFamily="18" charset="0"/>
                                  </a:rPr>
                                  <m:t>𝑥</m:t>
                                </m:r>
                              </m:den>
                            </m:f>
                            <m:r>
                              <a:rPr lang="en-US" altLang="ja-JP" sz="1400" i="1">
                                <a:latin typeface="Cambria Math" panose="02040503050406030204" pitchFamily="18" charset="0"/>
                              </a:rPr>
                              <m:t>+</m:t>
                            </m:r>
                            <m:r>
                              <a:rPr lang="en-US" altLang="ja-JP" sz="1400" i="1">
                                <a:latin typeface="Cambria Math" panose="02040503050406030204" pitchFamily="18" charset="0"/>
                              </a:rPr>
                              <m:t>𝑘</m:t>
                            </m:r>
                            <m:f>
                              <m:fPr>
                                <m:ctrlPr>
                                  <a:rPr lang="en-US" altLang="ja-JP" sz="1400" i="1">
                                    <a:latin typeface="Cambria Math" panose="02040503050406030204" pitchFamily="18" charset="0"/>
                                  </a:rPr>
                                </m:ctrlPr>
                              </m:fPr>
                              <m:num>
                                <m:r>
                                  <a:rPr lang="ja-JP" altLang="en-US" sz="1400" i="1">
                                    <a:latin typeface="Cambria Math" panose="02040503050406030204" pitchFamily="18" charset="0"/>
                                  </a:rPr>
                                  <m:t>𝜕</m:t>
                                </m:r>
                              </m:num>
                              <m:den>
                                <m:r>
                                  <a:rPr lang="ja-JP" altLang="en-US" sz="1400" i="1">
                                    <a:latin typeface="Cambria Math" panose="02040503050406030204" pitchFamily="18" charset="0"/>
                                  </a:rPr>
                                  <m:t>𝜕</m:t>
                                </m:r>
                                <m:r>
                                  <a:rPr lang="en-US" altLang="ja-JP" sz="1400" b="0" i="1" smtClean="0">
                                    <a:latin typeface="Cambria Math" panose="02040503050406030204" pitchFamily="18" charset="0"/>
                                  </a:rPr>
                                  <m:t>𝑦</m:t>
                                </m:r>
                              </m:den>
                            </m:f>
                          </m:e>
                        </m:d>
                      </m:e>
                      <m:sup>
                        <m:r>
                          <a:rPr lang="en-US" altLang="ja-JP" sz="1400" b="0" i="1" smtClean="0">
                            <a:latin typeface="Cambria Math" panose="02040503050406030204" pitchFamily="18" charset="0"/>
                          </a:rPr>
                          <m:t>2</m:t>
                        </m:r>
                      </m:sup>
                    </m:sSup>
                    <m:r>
                      <a:rPr lang="en-US" altLang="ja-JP" sz="1400" i="1">
                        <a:latin typeface="Cambria Math" panose="02040503050406030204" pitchFamily="18" charset="0"/>
                      </a:rPr>
                      <m:t>𝑓</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𝑎</m:t>
                        </m:r>
                        <m:r>
                          <a:rPr lang="en-US" altLang="ja-JP" sz="1400" i="1">
                            <a:latin typeface="Cambria Math" panose="02040503050406030204" pitchFamily="18" charset="0"/>
                          </a:rPr>
                          <m:t>,</m:t>
                        </m:r>
                        <m:r>
                          <a:rPr lang="en-US" altLang="ja-JP" sz="1400" i="1">
                            <a:latin typeface="Cambria Math" panose="02040503050406030204" pitchFamily="18" charset="0"/>
                          </a:rPr>
                          <m:t>𝑏</m:t>
                        </m:r>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b="0" i="1" smtClean="0">
                            <a:latin typeface="Cambria Math" panose="02040503050406030204" pitchFamily="18" charset="0"/>
                          </a:rPr>
                          <m:t>𝑛</m:t>
                        </m:r>
                        <m:r>
                          <a:rPr lang="en-US" altLang="ja-JP" sz="1400" i="1">
                            <a:latin typeface="Cambria Math" panose="02040503050406030204" pitchFamily="18" charset="0"/>
                          </a:rPr>
                          <m:t>!</m:t>
                        </m:r>
                      </m:den>
                    </m:f>
                    <m:sSup>
                      <m:sSupPr>
                        <m:ctrlPr>
                          <a:rPr lang="en-US" altLang="ja-JP" sz="1400" i="1">
                            <a:latin typeface="Cambria Math" panose="02040503050406030204" pitchFamily="18" charset="0"/>
                          </a:rPr>
                        </m:ctrlPr>
                      </m:sSupPr>
                      <m:e>
                        <m:d>
                          <m:dPr>
                            <m:ctrlPr>
                              <a:rPr lang="en-US" altLang="ja-JP" sz="1400" i="1">
                                <a:latin typeface="Cambria Math" panose="02040503050406030204" pitchFamily="18" charset="0"/>
                              </a:rPr>
                            </m:ctrlPr>
                          </m:dPr>
                          <m:e>
                            <m:r>
                              <a:rPr lang="en-US" altLang="ja-JP" sz="1400" i="1">
                                <a:latin typeface="Cambria Math" panose="02040503050406030204" pitchFamily="18" charset="0"/>
                              </a:rPr>
                              <m:t>h</m:t>
                            </m:r>
                            <m:f>
                              <m:fPr>
                                <m:ctrlPr>
                                  <a:rPr lang="en-US" altLang="ja-JP" sz="1400" i="1">
                                    <a:latin typeface="Cambria Math" panose="02040503050406030204" pitchFamily="18" charset="0"/>
                                  </a:rPr>
                                </m:ctrlPr>
                              </m:fPr>
                              <m:num>
                                <m:r>
                                  <a:rPr lang="ja-JP" altLang="en-US" sz="1400" i="1">
                                    <a:latin typeface="Cambria Math" panose="02040503050406030204" pitchFamily="18" charset="0"/>
                                  </a:rPr>
                                  <m:t>𝜕</m:t>
                                </m:r>
                              </m:num>
                              <m:den>
                                <m:r>
                                  <a:rPr lang="ja-JP" altLang="en-US" sz="1400" i="1">
                                    <a:latin typeface="Cambria Math" panose="02040503050406030204" pitchFamily="18" charset="0"/>
                                  </a:rPr>
                                  <m:t>𝜕</m:t>
                                </m:r>
                                <m:r>
                                  <a:rPr lang="en-US" altLang="ja-JP" sz="1400" i="1">
                                    <a:latin typeface="Cambria Math" panose="02040503050406030204" pitchFamily="18" charset="0"/>
                                  </a:rPr>
                                  <m:t>𝑥</m:t>
                                </m:r>
                              </m:den>
                            </m:f>
                            <m:r>
                              <a:rPr lang="en-US" altLang="ja-JP" sz="1400" i="1">
                                <a:latin typeface="Cambria Math" panose="02040503050406030204" pitchFamily="18" charset="0"/>
                              </a:rPr>
                              <m:t>+</m:t>
                            </m:r>
                            <m:r>
                              <a:rPr lang="en-US" altLang="ja-JP" sz="1400" i="1">
                                <a:latin typeface="Cambria Math" panose="02040503050406030204" pitchFamily="18" charset="0"/>
                              </a:rPr>
                              <m:t>𝑘</m:t>
                            </m:r>
                            <m:f>
                              <m:fPr>
                                <m:ctrlPr>
                                  <a:rPr lang="en-US" altLang="ja-JP" sz="1400" i="1">
                                    <a:latin typeface="Cambria Math" panose="02040503050406030204" pitchFamily="18" charset="0"/>
                                  </a:rPr>
                                </m:ctrlPr>
                              </m:fPr>
                              <m:num>
                                <m:r>
                                  <a:rPr lang="ja-JP" altLang="en-US" sz="1400" i="1">
                                    <a:latin typeface="Cambria Math" panose="02040503050406030204" pitchFamily="18" charset="0"/>
                                  </a:rPr>
                                  <m:t>𝜕</m:t>
                                </m:r>
                              </m:num>
                              <m:den>
                                <m:r>
                                  <a:rPr lang="ja-JP" altLang="en-US" sz="1400" i="1">
                                    <a:latin typeface="Cambria Math" panose="02040503050406030204" pitchFamily="18" charset="0"/>
                                  </a:rPr>
                                  <m:t>𝜕</m:t>
                                </m:r>
                                <m:r>
                                  <a:rPr lang="en-US" altLang="ja-JP" sz="1400" b="0" i="1" smtClean="0">
                                    <a:latin typeface="Cambria Math" panose="02040503050406030204" pitchFamily="18" charset="0"/>
                                  </a:rPr>
                                  <m:t>𝑦</m:t>
                                </m:r>
                              </m:den>
                            </m:f>
                          </m:e>
                        </m:d>
                      </m:e>
                      <m:sup>
                        <m:r>
                          <a:rPr lang="en-US" altLang="ja-JP" sz="1400" b="0" i="1" smtClean="0">
                            <a:latin typeface="Cambria Math" panose="02040503050406030204" pitchFamily="18" charset="0"/>
                          </a:rPr>
                          <m:t>𝑛</m:t>
                        </m:r>
                      </m:sup>
                    </m:sSup>
                    <m:r>
                      <a:rPr lang="en-US" altLang="ja-JP" sz="1400" i="1">
                        <a:latin typeface="Cambria Math" panose="02040503050406030204" pitchFamily="18" charset="0"/>
                      </a:rPr>
                      <m:t>𝑓</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𝑎</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𝜃</m:t>
                        </m:r>
                        <m:r>
                          <a:rPr lang="en-US" altLang="ja-JP" sz="1400" b="0" i="1" smtClean="0">
                            <a:latin typeface="Cambria Math" panose="02040503050406030204" pitchFamily="18" charset="0"/>
                          </a:rPr>
                          <m:t>h</m:t>
                        </m:r>
                        <m:r>
                          <a:rPr lang="en-US" altLang="ja-JP" sz="1400" i="1">
                            <a:latin typeface="Cambria Math" panose="02040503050406030204" pitchFamily="18" charset="0"/>
                          </a:rPr>
                          <m:t>,</m:t>
                        </m:r>
                        <m:r>
                          <a:rPr lang="en-US" altLang="ja-JP" sz="1400" i="1">
                            <a:latin typeface="Cambria Math" panose="02040503050406030204" pitchFamily="18" charset="0"/>
                          </a:rPr>
                          <m:t>𝑏</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𝜃</m:t>
                        </m:r>
                        <m:r>
                          <a:rPr lang="en-US" altLang="ja-JP" sz="1400" b="0" i="1" smtClean="0">
                            <a:latin typeface="Cambria Math" panose="02040503050406030204" pitchFamily="18" charset="0"/>
                          </a:rPr>
                          <m:t>𝑘</m:t>
                        </m:r>
                      </m:e>
                    </m:d>
                  </m:oMath>
                </a14:m>
                <a:r>
                  <a:rPr kumimoji="1" lang="en-US" altLang="ja-JP" sz="1400" dirty="0"/>
                  <a:t> </a:t>
                </a:r>
                <a:endParaRPr kumimoji="1" lang="en-US" altLang="ja-JP" sz="1400" dirty="0" smtClean="0"/>
              </a:p>
              <a:p>
                <a:pPr lvl="1"/>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𝜃</m:t>
                    </m:r>
                    <m:r>
                      <a:rPr lang="en-US" altLang="ja-JP" b="0" i="1" smtClean="0">
                        <a:latin typeface="Cambria Math" panose="02040503050406030204" pitchFamily="18" charset="0"/>
                      </a:rPr>
                      <m:t>&lt;1)</m:t>
                    </m:r>
                  </m:oMath>
                </a14:m>
                <a:r>
                  <a:rPr kumimoji="1" lang="en-US" altLang="ja-JP" dirty="0"/>
                  <a:t> </a:t>
                </a:r>
              </a:p>
              <a:p>
                <a:r>
                  <a:rPr kumimoji="1" lang="ja-JP" altLang="en-US" dirty="0"/>
                  <a:t>点</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lang="ja-JP" altLang="en-US" i="1">
                        <a:latin typeface="Cambria Math" panose="02040503050406030204" pitchFamily="18" charset="0"/>
                      </a:rPr>
                      <m:t>とし、</m:t>
                    </m:r>
                    <m:r>
                      <a:rPr lang="en-US" altLang="ja-JP" i="1">
                        <a:latin typeface="Cambria Math" panose="02040503050406030204" pitchFamily="18" charset="0"/>
                      </a:rPr>
                      <m:t>h</m:t>
                    </m:r>
                    <m:r>
                      <a:rPr lang="en-US" altLang="ja-JP" i="1">
                        <a:latin typeface="Cambria Math" panose="02040503050406030204" pitchFamily="18" charset="0"/>
                      </a:rPr>
                      <m:t>,</m:t>
                    </m:r>
                    <m:r>
                      <a:rPr lang="en-US" altLang="ja-JP" i="1">
                        <a:latin typeface="Cambria Math" panose="02040503050406030204" pitchFamily="18" charset="0"/>
                      </a:rPr>
                      <m:t>𝑘</m:t>
                    </m:r>
                    <m:r>
                      <a:rPr lang="ja-JP" altLang="en-US" i="1" smtClean="0">
                        <a:latin typeface="Cambria Math" panose="02040503050406030204" pitchFamily="18" charset="0"/>
                      </a:rPr>
                      <m:t>を</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kumimoji="1" lang="ja-JP" altLang="en-US" i="1" dirty="0" smtClean="0">
                        <a:latin typeface="Cambria Math" panose="02040503050406030204" pitchFamily="18" charset="0"/>
                      </a:rPr>
                      <m:t>と</m:t>
                    </m:r>
                  </m:oMath>
                </a14:m>
                <a:r>
                  <a:rPr kumimoji="1" lang="ja-JP" altLang="en-US" dirty="0"/>
                  <a:t>したものをマクローリンの定理といい</a:t>
                </a:r>
                <a:endParaRPr lang="en-US" altLang="ja-JP" dirty="0"/>
              </a:p>
              <a:p>
                <a:pPr lvl="1"/>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oMath>
                </a14:m>
                <a:r>
                  <a:rPr kumimoji="1" lang="en-US" altLang="ja-JP" b="0" i="1" dirty="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1!</m:t>
                        </m:r>
                      </m:den>
                    </m:f>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d>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m:t>
                        </m:r>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b="0" i="1" smtClean="0">
                            <a:latin typeface="Cambria Math" panose="02040503050406030204" pitchFamily="18" charset="0"/>
                          </a:rPr>
                          <m:t>2</m:t>
                        </m:r>
                        <m:r>
                          <a:rPr lang="en-US" altLang="ja-JP" i="1">
                            <a:latin typeface="Cambria Math" panose="02040503050406030204" pitchFamily="18" charset="0"/>
                          </a:rPr>
                          <m:t>!</m:t>
                        </m:r>
                      </m:den>
                    </m:f>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i="1">
                                <a:latin typeface="Cambria Math" panose="02040503050406030204" pitchFamily="18" charset="0"/>
                              </a:rPr>
                              <m:t>+</m:t>
                            </m:r>
                            <m:r>
                              <a:rPr lang="en-US" altLang="ja-JP" b="0" i="1" smtClean="0">
                                <a:latin typeface="Cambria Math" panose="02040503050406030204" pitchFamily="18" charset="0"/>
                              </a:rPr>
                              <m:t>𝑦</m:t>
                            </m:r>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d>
                      </m:e>
                      <m:sup>
                        <m:r>
                          <a:rPr lang="en-US" altLang="ja-JP" b="0" i="1" smtClean="0">
                            <a:latin typeface="Cambria Math" panose="02040503050406030204" pitchFamily="18" charset="0"/>
                          </a:rPr>
                          <m:t>2</m:t>
                        </m:r>
                      </m:sup>
                    </m:sSup>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smtClean="0">
                            <a:latin typeface="Cambria Math" panose="02040503050406030204" pitchFamily="18" charset="0"/>
                          </a:rPr>
                          <m:t>,</m:t>
                        </m:r>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b="0" i="1" smtClean="0">
                            <a:latin typeface="Cambria Math" panose="02040503050406030204" pitchFamily="18" charset="0"/>
                          </a:rPr>
                          <m:t>𝑛</m:t>
                        </m:r>
                        <m:r>
                          <a:rPr lang="en-US" altLang="ja-JP" i="1">
                            <a:latin typeface="Cambria Math" panose="02040503050406030204" pitchFamily="18" charset="0"/>
                          </a:rPr>
                          <m:t>!</m:t>
                        </m:r>
                      </m:den>
                    </m:f>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i="1">
                                <a:latin typeface="Cambria Math" panose="02040503050406030204" pitchFamily="18" charset="0"/>
                              </a:rPr>
                              <m:t>+</m:t>
                            </m:r>
                            <m:r>
                              <a:rPr lang="en-US" altLang="ja-JP" b="0" i="1" smtClean="0">
                                <a:latin typeface="Cambria Math" panose="02040503050406030204" pitchFamily="18" charset="0"/>
                              </a:rPr>
                              <m:t>𝑦</m:t>
                            </m:r>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d>
                      </m:e>
                      <m:sup>
                        <m:r>
                          <a:rPr lang="en-US" altLang="ja-JP" b="0" i="1" smtClean="0">
                            <a:latin typeface="Cambria Math" panose="02040503050406030204" pitchFamily="18" charset="0"/>
                          </a:rPr>
                          <m:t>𝑛</m:t>
                        </m:r>
                      </m:sup>
                    </m:sSup>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𝜃</m:t>
                        </m:r>
                        <m:r>
                          <a:rPr lang="en-US" altLang="ja-JP" b="0" i="1" smtClean="0">
                            <a:latin typeface="Cambria Math" panose="02040503050406030204" pitchFamily="18" charset="0"/>
                          </a:rPr>
                          <m:t>h</m:t>
                        </m:r>
                        <m:r>
                          <a:rPr lang="en-US" altLang="ja-JP" i="1">
                            <a:latin typeface="Cambria Math" panose="02040503050406030204" pitchFamily="18" charset="0"/>
                          </a:rPr>
                          <m:t>,</m:t>
                        </m:r>
                        <m:r>
                          <a:rPr lang="en-US" altLang="ja-JP" b="0" i="1" smtClean="0">
                            <a:latin typeface="Cambria Math" panose="02040503050406030204" pitchFamily="18" charset="0"/>
                          </a:rPr>
                          <m:t>𝜃</m:t>
                        </m:r>
                        <m:r>
                          <a:rPr lang="en-US" altLang="ja-JP" b="0" i="1" smtClean="0">
                            <a:latin typeface="Cambria Math" panose="02040503050406030204" pitchFamily="18" charset="0"/>
                          </a:rPr>
                          <m:t>𝑘</m:t>
                        </m:r>
                      </m:e>
                    </m:d>
                  </m:oMath>
                </a14:m>
                <a:r>
                  <a:rPr kumimoji="1" lang="en-US" altLang="ja-JP" dirty="0"/>
                  <a:t> </a:t>
                </a:r>
                <a:endParaRPr kumimoji="1" lang="en-US" altLang="ja-JP" dirty="0" smtClean="0"/>
              </a:p>
              <a:p>
                <a:pPr lvl="1"/>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𝜃</m:t>
                    </m:r>
                    <m:r>
                      <a:rPr lang="en-US" altLang="ja-JP" b="0" i="1" smtClean="0">
                        <a:latin typeface="Cambria Math" panose="02040503050406030204" pitchFamily="18" charset="0"/>
                      </a:rPr>
                      <m:t>&lt;1)</m:t>
                    </m:r>
                  </m:oMath>
                </a14:m>
                <a:r>
                  <a:rPr kumimoji="1" lang="en-US" altLang="ja-JP" dirty="0"/>
                  <a:t> </a:t>
                </a:r>
              </a:p>
              <a:p>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sin</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𝑦</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oMath>
                </a14:m>
                <a:r>
                  <a:rPr kumimoji="1" lang="ja-JP" altLang="en-US" b="0" i="1" dirty="0">
                    <a:latin typeface="Cambria Math" panose="02040503050406030204" pitchFamily="18" charset="0"/>
                  </a:rPr>
                  <a:t>について一次までの</a:t>
                </a:r>
                <a:r>
                  <a:rPr kumimoji="1" lang="en-US" altLang="ja-JP" b="0" dirty="0">
                    <a:latin typeface="Cambria Math" panose="02040503050406030204" pitchFamily="18" charset="0"/>
                  </a:rPr>
                  <a:t>Taylor</a:t>
                </a:r>
                <a:r>
                  <a:rPr kumimoji="1" lang="ja-JP" altLang="en-US" b="0" i="1" dirty="0">
                    <a:latin typeface="Cambria Math" panose="02040503050406030204" pitchFamily="18" charset="0"/>
                  </a:rPr>
                  <a:t>展開</a:t>
                </a:r>
                <a:endParaRPr lang="en-US" altLang="ja-JP" i="1" dirty="0">
                  <a:latin typeface="Cambria Math" panose="02040503050406030204" pitchFamily="18" charset="0"/>
                </a:endParaRPr>
              </a:p>
              <a:p>
                <a:pPr lvl="1"/>
                <a14:m>
                  <m:oMath xmlns:m="http://schemas.openxmlformats.org/officeDocument/2006/math">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 </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1!</m:t>
                        </m:r>
                      </m:den>
                    </m:f>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𝑥</m:t>
                            </m:r>
                          </m:den>
                        </m:f>
                        <m:d>
                          <m:dPr>
                            <m:ctrlPr>
                              <a:rPr lang="en-US" altLang="ja-JP" i="1">
                                <a:latin typeface="Cambria Math" panose="02040503050406030204" pitchFamily="18" charset="0"/>
                              </a:rPr>
                            </m:ctrlPr>
                          </m:dPr>
                          <m:e>
                            <m:r>
                              <a:rPr lang="en-US" altLang="ja-JP" i="1">
                                <a:latin typeface="Cambria Math" panose="02040503050406030204" pitchFamily="18" charset="0"/>
                              </a:rPr>
                              <m:t>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d>
                          <m:dPr>
                            <m:ctrlPr>
                              <a:rPr lang="en-US" altLang="ja-JP" i="1">
                                <a:latin typeface="Cambria Math" panose="02040503050406030204" pitchFamily="18" charset="0"/>
                              </a:rPr>
                            </m:ctrlPr>
                          </m:dPr>
                          <m:e>
                            <m:r>
                              <a:rPr lang="en-US" altLang="ja-JP" i="1">
                                <a:latin typeface="Cambria Math" panose="02040503050406030204" pitchFamily="18" charset="0"/>
                              </a:rPr>
                              <m:t>0,0</m:t>
                            </m:r>
                          </m:e>
                        </m:d>
                      </m:e>
                    </m:d>
                  </m:oMath>
                </a14:m>
                <a:r>
                  <a:rPr kumimoji="1" lang="en-US" altLang="ja-JP" dirty="0"/>
                  <a:t> </a:t>
                </a:r>
                <a:endParaRPr kumimoji="1" lang="en-US" altLang="ja-JP" dirty="0" smtClean="0"/>
              </a:p>
              <a:p>
                <a:pPr lvl="1"/>
                <a14:m>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𝑠𝑖𝑛</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1!</m:t>
                        </m:r>
                      </m:den>
                    </m:f>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𝑥𝑐𝑜𝑠</m:t>
                        </m:r>
                        <m:d>
                          <m:dPr>
                            <m:ctrlPr>
                              <a:rPr lang="en-US" altLang="ja-JP" i="1">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i="1">
                                <a:latin typeface="Cambria Math" panose="02040503050406030204" pitchFamily="18" charset="0"/>
                              </a:rPr>
                              <m:t>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ea typeface="Cambria Math" panose="02040503050406030204" pitchFamily="18" charset="0"/>
                          </a:rPr>
                          <m:t>×0</m:t>
                        </m:r>
                        <m:r>
                          <a:rPr kumimoji="1" lang="en-US" altLang="ja-JP" b="0" i="1" smtClean="0">
                            <a:latin typeface="Cambria Math" panose="02040503050406030204" pitchFamily="18" charset="0"/>
                          </a:rPr>
                          <m:t>𝑐𝑜𝑠</m:t>
                        </m:r>
                        <m:d>
                          <m:dPr>
                            <m:ctrlPr>
                              <a:rPr lang="en-US" altLang="ja-JP" i="1">
                                <a:latin typeface="Cambria Math" panose="02040503050406030204" pitchFamily="18" charset="0"/>
                              </a:rPr>
                            </m:ctrlPr>
                          </m:dPr>
                          <m:e>
                            <m:r>
                              <a:rPr lang="en-US" altLang="ja-JP" i="1">
                                <a:latin typeface="Cambria Math" panose="02040503050406030204" pitchFamily="18" charset="0"/>
                              </a:rPr>
                              <m:t>0</m:t>
                            </m:r>
                            <m:r>
                              <a:rPr lang="en-US" altLang="ja-JP" b="0" i="1" smtClean="0">
                                <a:latin typeface="Cambria Math" panose="02040503050406030204" pitchFamily="18" charset="0"/>
                              </a:rPr>
                              <m:t>+</m:t>
                            </m:r>
                            <m:r>
                              <a:rPr lang="en-US" altLang="ja-JP" i="1">
                                <a:latin typeface="Cambria Math" panose="02040503050406030204" pitchFamily="18" charset="0"/>
                              </a:rPr>
                              <m:t>0</m:t>
                            </m:r>
                          </m:e>
                        </m:d>
                      </m:e>
                    </m:d>
                    <m:r>
                      <a:rPr lang="en-US" altLang="ja-JP" b="0" i="1" smtClean="0">
                        <a:latin typeface="Cambria Math" panose="02040503050406030204" pitchFamily="18" charset="0"/>
                      </a:rPr>
                      <m:t>=</m:t>
                    </m:r>
                    <m:r>
                      <a:rPr lang="en-US" altLang="ja-JP" b="0" i="1" smtClean="0">
                        <a:latin typeface="Cambria Math" panose="02040503050406030204" pitchFamily="18" charset="0"/>
                      </a:rPr>
                      <m:t>𝑥</m:t>
                    </m:r>
                  </m:oMath>
                </a14:m>
                <a:r>
                  <a:rPr kumimoji="1" lang="en-US" altLang="ja-JP" dirty="0"/>
                  <a:t> </a:t>
                </a:r>
              </a:p>
            </p:txBody>
          </p:sp>
        </mc:Choice>
        <mc:Fallback xmlns="">
          <p:sp>
            <p:nvSpPr>
              <p:cNvPr id="3" name="コンテンツ プレースホルダー 2">
                <a:extLst>
                  <a:ext uri="{FF2B5EF4-FFF2-40B4-BE49-F238E27FC236}">
                    <a16:creationId xmlns:a16="http://schemas.microsoft.com/office/drawing/2014/main" id="{DCCB3B9A-E1AA-431A-89CA-589CAD66CC08}"/>
                  </a:ext>
                </a:extLst>
              </p:cNvPr>
              <p:cNvSpPr>
                <a:spLocks noGrp="1" noRot="1" noChangeAspect="1" noMove="1" noResize="1" noEditPoints="1" noAdjustHandles="1" noChangeArrowheads="1" noChangeShapeType="1" noTextEdit="1"/>
              </p:cNvSpPr>
              <p:nvPr>
                <p:ph idx="1"/>
              </p:nvPr>
            </p:nvSpPr>
            <p:spPr>
              <a:blipFill>
                <a:blip r:embed="rId2"/>
                <a:stretch>
                  <a:fillRect l="-500" t="-5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310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B1C1CDB-B627-4610-A0D7-88816D0DBC26}"/>
              </a:ext>
            </a:extLst>
          </p:cNvPr>
          <p:cNvSpPr>
            <a:spLocks noGrp="1"/>
          </p:cNvSpPr>
          <p:nvPr>
            <p:ph type="title"/>
          </p:nvPr>
        </p:nvSpPr>
        <p:spPr/>
        <p:txBody>
          <a:bodyPr/>
          <a:lstStyle/>
          <a:p>
            <a:r>
              <a:rPr lang="ja-JP" altLang="en-US" dirty="0"/>
              <a:t>合成関数の微分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D5C1D54-6D73-4A35-B826-C817DE876152}"/>
                  </a:ext>
                </a:extLst>
              </p:cNvPr>
              <p:cNvSpPr>
                <a:spLocks noGrp="1"/>
              </p:cNvSpPr>
              <p:nvPr>
                <p:ph idx="1"/>
              </p:nvPr>
            </p:nvSpPr>
            <p:spPr/>
            <p:txBody>
              <a:bodyPr/>
              <a:lstStyle/>
              <a:p>
                <a:r>
                  <a:rPr kumimoji="1" lang="ja-JP" altLang="en-US" b="0" dirty="0"/>
                  <a:t>元の関数</a:t>
                </a:r>
                <a:endParaRPr kumimoji="1" lang="en-US" altLang="ja-JP" b="0"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sin</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𝑦</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oMath>
                </a14:m>
                <a:endParaRPr lang="en-US" altLang="ja-JP" i="1" dirty="0">
                  <a:latin typeface="Cambria Math" panose="02040503050406030204" pitchFamily="18" charset="0"/>
                </a:endParaRPr>
              </a:p>
              <a:p>
                <a:endParaRPr lang="en-US" altLang="ja-JP" i="1" dirty="0" smtClean="0">
                  <a:latin typeface="Cambria Math" panose="02040503050406030204" pitchFamily="18" charset="0"/>
                </a:endParaRPr>
              </a:p>
              <a:p>
                <a:r>
                  <a:rPr lang="ja-JP" altLang="en-US" i="1" dirty="0" smtClean="0">
                    <a:latin typeface="Cambria Math" panose="02040503050406030204" pitchFamily="18" charset="0"/>
                  </a:rPr>
                  <a:t>合成</a:t>
                </a:r>
                <a:r>
                  <a:rPr lang="ja-JP" altLang="en-US" i="1" dirty="0">
                    <a:latin typeface="Cambria Math" panose="02040503050406030204" pitchFamily="18" charset="0"/>
                  </a:rPr>
                  <a:t>関数の微分を適用</a:t>
                </a:r>
                <a:endParaRPr lang="en-US" altLang="ja-JP" i="1" dirty="0">
                  <a:latin typeface="Cambria Math" panose="02040503050406030204" pitchFamily="18" charset="0"/>
                </a:endParaRPr>
              </a:p>
              <a:p>
                <a:pPr marL="0" indent="0">
                  <a:buNone/>
                </a:pPr>
                <a:r>
                  <a:rPr lang="en-US" altLang="ja-JP" dirty="0"/>
                  <a:t>	</a:t>
                </a: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𝑢</m:t>
                        </m:r>
                      </m:den>
                    </m:f>
                  </m:oMath>
                </a14:m>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oMath>
                </a14:m>
                <a:endParaRPr kumimoji="1" lang="en-US" altLang="ja-JP" dirty="0"/>
              </a:p>
              <a:p>
                <a:endParaRPr kumimoji="1" lang="en-US" altLang="ja-JP" b="0" i="1" dirty="0" smtClean="0">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r>
                          <a:rPr lang="en-US" altLang="ja-JP" i="1">
                            <a:latin typeface="Cambria Math" panose="02040503050406030204" pitchFamily="18" charset="0"/>
                          </a:rPr>
                          <m:t>2</m:t>
                        </m:r>
                      </m:sup>
                    </m:sSup>
                  </m:oMath>
                </a14:m>
                <a:r>
                  <a:rPr kumimoji="1" lang="ja-JP" altLang="en-US" dirty="0"/>
                  <a:t>と置くと</a:t>
                </a:r>
                <a14:m>
                  <m:oMath xmlns:m="http://schemas.openxmlformats.org/officeDocument/2006/math">
                    <m:r>
                      <a:rPr lang="en-US" altLang="ja-JP" i="1">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𝑠𝑖𝑛</m:t>
                    </m:r>
                    <m:r>
                      <a:rPr lang="en-US" altLang="ja-JP" i="1">
                        <a:latin typeface="Cambria Math" panose="02040503050406030204" pitchFamily="18" charset="0"/>
                      </a:rPr>
                      <m:t>⁡(</m:t>
                    </m:r>
                    <m:r>
                      <a:rPr lang="en-US" altLang="ja-JP" b="0" i="1" smtClean="0">
                        <a:latin typeface="Cambria Math" panose="02040503050406030204" pitchFamily="18" charset="0"/>
                      </a:rPr>
                      <m:t>𝑢</m:t>
                    </m:r>
                    <m:r>
                      <a:rPr lang="en-US" altLang="ja-JP" i="1">
                        <a:latin typeface="Cambria Math" panose="02040503050406030204" pitchFamily="18" charset="0"/>
                      </a:rPr>
                      <m:t>)</m:t>
                    </m:r>
                  </m:oMath>
                </a14:m>
                <a:endParaRPr kumimoji="1" lang="en-US" altLang="ja-JP" dirty="0"/>
              </a:p>
              <a:p>
                <a:pPr marL="0" indent="0">
                  <a:buNone/>
                </a:pP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𝑢</m:t>
                        </m:r>
                      </m:den>
                    </m:f>
                    <m:r>
                      <a:rPr lang="en-US" altLang="ja-JP" b="0" i="1" smtClean="0">
                        <a:latin typeface="Cambria Math" panose="02040503050406030204" pitchFamily="18" charset="0"/>
                      </a:rPr>
                      <m:t>=</m:t>
                    </m:r>
                    <m:r>
                      <a:rPr lang="en-US" altLang="ja-JP" b="0" i="1" smtClean="0">
                        <a:latin typeface="Cambria Math" panose="02040503050406030204" pitchFamily="18" charset="0"/>
                      </a:rPr>
                      <m:t>𝑐𝑜𝑠</m:t>
                    </m:r>
                    <m:r>
                      <a:rPr lang="en-US" altLang="ja-JP" b="0" i="1" smtClean="0">
                        <a:latin typeface="Cambria Math" panose="02040503050406030204" pitchFamily="18" charset="0"/>
                      </a:rPr>
                      <m:t>⁡(</m:t>
                    </m:r>
                    <m:r>
                      <a:rPr lang="en-US" altLang="ja-JP" b="0" i="1" smtClean="0">
                        <a:latin typeface="Cambria Math" panose="02040503050406030204" pitchFamily="18" charset="0"/>
                      </a:rPr>
                      <m:t>𝑢</m:t>
                    </m:r>
                    <m:r>
                      <a:rPr lang="en-US" altLang="ja-JP" b="0" i="1" smtClean="0">
                        <a:latin typeface="Cambria Math" panose="02040503050406030204" pitchFamily="18" charset="0"/>
                      </a:rPr>
                      <m:t>)</m:t>
                    </m:r>
                  </m:oMath>
                </a14:m>
                <a:endParaRPr lang="en-US" altLang="ja-JP" b="0" i="1" dirty="0"/>
              </a:p>
              <a:p>
                <a:pPr marL="0" indent="0">
                  <a:buNone/>
                </a:pPr>
                <a:r>
                  <a:rPr lang="en-US" altLang="ja-JP" dirty="0"/>
                  <a:t>	</a:t>
                </a: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b="0" i="1" smtClean="0">
                        <a:latin typeface="Cambria Math" panose="02040503050406030204" pitchFamily="18" charset="0"/>
                      </a:rPr>
                      <m:t>=1</m:t>
                    </m:r>
                  </m:oMath>
                </a14:m>
                <a:endParaRPr kumimoji="1" lang="en-US" altLang="ja-JP" dirty="0"/>
              </a:p>
              <a:p>
                <a:pPr marL="0" indent="0">
                  <a:buNone/>
                </a:pPr>
                <a:r>
                  <a:rPr lang="en-US" altLang="ja-JP" dirty="0"/>
                  <a:t>	</a:t>
                </a: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b="0" i="1" smtClean="0">
                        <a:latin typeface="Cambria Math" panose="02040503050406030204" pitchFamily="18" charset="0"/>
                      </a:rPr>
                      <m:t>=</m:t>
                    </m:r>
                    <m:r>
                      <a:rPr lang="en-US" altLang="ja-JP" b="0" i="1" smtClean="0">
                        <a:latin typeface="Cambria Math" panose="02040503050406030204" pitchFamily="18" charset="0"/>
                      </a:rPr>
                      <m:t>𝑐𝑜𝑠</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r>
                          <a:rPr lang="en-US" altLang="ja-JP" i="1">
                            <a:latin typeface="Cambria Math" panose="02040503050406030204" pitchFamily="18" charset="0"/>
                          </a:rPr>
                          <m:t>2</m:t>
                        </m:r>
                      </m:sup>
                    </m:sSup>
                    <m:r>
                      <a:rPr lang="en-US" altLang="ja-JP" i="1">
                        <a:latin typeface="Cambria Math" panose="02040503050406030204" pitchFamily="18" charset="0"/>
                      </a:rPr>
                      <m:t>)</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D5C1D54-6D73-4A35-B826-C817DE876152}"/>
                  </a:ext>
                </a:extLst>
              </p:cNvPr>
              <p:cNvSpPr>
                <a:spLocks noGrp="1" noRot="1" noChangeAspect="1" noMove="1" noResize="1" noEditPoints="1" noAdjustHandles="1" noChangeArrowheads="1" noChangeShapeType="1" noTextEdit="1"/>
              </p:cNvSpPr>
              <p:nvPr>
                <p:ph idx="1"/>
              </p:nvPr>
            </p:nvSpPr>
            <p:spPr>
              <a:blipFill>
                <a:blip r:embed="rId2"/>
                <a:stretch>
                  <a:fillRect l="-1026" t="-5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4">
                <a:extLst>
                  <a:ext uri="{FF2B5EF4-FFF2-40B4-BE49-F238E27FC236}">
                    <a16:creationId xmlns:a16="http://schemas.microsoft.com/office/drawing/2014/main" id="{8CF9683E-E939-44F5-A733-6199FB36F9A4}"/>
                  </a:ext>
                </a:extLst>
              </p:cNvPr>
              <p:cNvSpPr>
                <a:spLocks noGrp="1"/>
              </p:cNvSpPr>
              <p:nvPr>
                <p:ph idx="13"/>
              </p:nvPr>
            </p:nvSpPr>
            <p:spPr/>
            <p:txBody>
              <a:bodyPr/>
              <a:lstStyle/>
              <a:p>
                <a:r>
                  <a:rPr kumimoji="1" lang="ja-JP" altLang="en-US" b="0" dirty="0"/>
                  <a:t>元の関数</a:t>
                </a:r>
                <a:endParaRPr kumimoji="1" lang="en-US" altLang="ja-JP" b="0"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sin</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𝑦</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oMath>
                </a14:m>
                <a:endParaRPr lang="en-US" altLang="ja-JP" i="1" dirty="0">
                  <a:latin typeface="Cambria Math" panose="02040503050406030204" pitchFamily="18" charset="0"/>
                </a:endParaRPr>
              </a:p>
              <a:p>
                <a:endParaRPr lang="en-US" altLang="ja-JP" i="1" dirty="0" smtClean="0">
                  <a:latin typeface="Cambria Math" panose="02040503050406030204" pitchFamily="18" charset="0"/>
                </a:endParaRPr>
              </a:p>
              <a:p>
                <a:r>
                  <a:rPr lang="ja-JP" altLang="en-US" i="1" dirty="0" smtClean="0">
                    <a:latin typeface="Cambria Math" panose="02040503050406030204" pitchFamily="18" charset="0"/>
                  </a:rPr>
                  <a:t>合成</a:t>
                </a:r>
                <a:r>
                  <a:rPr lang="ja-JP" altLang="en-US" i="1" dirty="0">
                    <a:latin typeface="Cambria Math" panose="02040503050406030204" pitchFamily="18" charset="0"/>
                  </a:rPr>
                  <a:t>関数の微分を適用</a:t>
                </a:r>
                <a:endParaRPr lang="en-US" altLang="ja-JP" i="1" dirty="0">
                  <a:latin typeface="Cambria Math" panose="02040503050406030204" pitchFamily="18" charset="0"/>
                </a:endParaRPr>
              </a:p>
              <a:p>
                <a:pPr marL="0" indent="0">
                  <a:buNone/>
                </a:pPr>
                <a:r>
                  <a:rPr lang="en-US" altLang="ja-JP" dirty="0"/>
                  <a:t>	</a:t>
                </a: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𝑥</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𝑢</m:t>
                        </m:r>
                      </m:den>
                    </m:f>
                  </m:oMath>
                </a14:m>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𝑢</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oMath>
                </a14:m>
                <a:endParaRPr kumimoji="1" lang="en-US" altLang="ja-JP" dirty="0"/>
              </a:p>
              <a:p>
                <a:endParaRPr kumimoji="1" lang="en-US" altLang="ja-JP" b="0" i="1" dirty="0" smtClean="0">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r>
                          <a:rPr lang="en-US" altLang="ja-JP" i="1">
                            <a:latin typeface="Cambria Math" panose="02040503050406030204" pitchFamily="18" charset="0"/>
                          </a:rPr>
                          <m:t>2</m:t>
                        </m:r>
                      </m:sup>
                    </m:sSup>
                  </m:oMath>
                </a14:m>
                <a:r>
                  <a:rPr lang="ja-JP" altLang="en-US" dirty="0"/>
                  <a:t>と置くと</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𝑠𝑖𝑛</m:t>
                    </m:r>
                    <m:r>
                      <a:rPr lang="en-US" altLang="ja-JP" i="1">
                        <a:latin typeface="Cambria Math" panose="02040503050406030204" pitchFamily="18" charset="0"/>
                      </a:rPr>
                      <m:t>⁡(</m:t>
                    </m:r>
                    <m:r>
                      <a:rPr lang="en-US" altLang="ja-JP" i="1">
                        <a:latin typeface="Cambria Math" panose="02040503050406030204" pitchFamily="18" charset="0"/>
                      </a:rPr>
                      <m:t>𝑢</m:t>
                    </m:r>
                    <m:r>
                      <a:rPr lang="en-US" altLang="ja-JP" i="1">
                        <a:latin typeface="Cambria Math" panose="02040503050406030204" pitchFamily="18" charset="0"/>
                      </a:rPr>
                      <m:t>)</m:t>
                    </m:r>
                  </m:oMath>
                </a14:m>
                <a:endParaRPr kumimoji="1" lang="en-US" altLang="ja-JP" dirty="0"/>
              </a:p>
              <a:p>
                <a:pPr marL="0" indent="0">
                  <a:buNone/>
                </a:pP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i="1">
                            <a:latin typeface="Cambria Math" panose="02040503050406030204" pitchFamily="18" charset="0"/>
                          </a:rPr>
                          <m:t>𝑢</m:t>
                        </m:r>
                      </m:den>
                    </m:f>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a:rPr lang="en-US" altLang="ja-JP" b="0" i="1" smtClean="0">
                            <a:latin typeface="Cambria Math" panose="02040503050406030204" pitchFamily="18" charset="0"/>
                          </a:rPr>
                          <m:t>𝑐𝑜𝑠</m:t>
                        </m:r>
                      </m:fName>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e>
                    </m:func>
                  </m:oMath>
                </a14:m>
                <a:endParaRPr lang="en-US" altLang="ja-JP" b="0" i="1" dirty="0"/>
              </a:p>
              <a:p>
                <a:pPr marL="0" indent="0">
                  <a:buNone/>
                </a:pPr>
                <a:r>
                  <a:rPr lang="en-US" altLang="ja-JP" dirty="0"/>
                  <a:t>	</a:t>
                </a: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𝑢</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r>
                      <a:rPr lang="en-US" altLang="ja-JP" b="0" i="1" smtClean="0">
                        <a:latin typeface="Cambria Math" panose="02040503050406030204" pitchFamily="18" charset="0"/>
                      </a:rPr>
                      <m:t>=2</m:t>
                    </m:r>
                    <m:r>
                      <a:rPr lang="en-US" altLang="ja-JP" b="0" i="1" smtClean="0">
                        <a:latin typeface="Cambria Math" panose="02040503050406030204" pitchFamily="18" charset="0"/>
                      </a:rPr>
                      <m:t>𝑦</m:t>
                    </m:r>
                  </m:oMath>
                </a14:m>
                <a:endParaRPr kumimoji="1" lang="en-US" altLang="ja-JP" dirty="0"/>
              </a:p>
              <a:p>
                <a:pPr marL="0" indent="0">
                  <a:buNone/>
                </a:pPr>
                <a:r>
                  <a:rPr lang="en-US" altLang="ja-JP" dirty="0"/>
                  <a:t>	</a:t>
                </a: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𝑓</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r>
                      <a:rPr lang="en-US" altLang="ja-JP" b="0" i="1" smtClean="0">
                        <a:latin typeface="Cambria Math" panose="02040503050406030204" pitchFamily="18" charset="0"/>
                      </a:rPr>
                      <m:t>=2</m:t>
                    </m:r>
                    <m:r>
                      <a:rPr lang="en-US" altLang="ja-JP" b="0" i="1" smtClean="0">
                        <a:latin typeface="Cambria Math" panose="02040503050406030204" pitchFamily="18" charset="0"/>
                      </a:rPr>
                      <m:t>𝑦𝑐𝑜𝑠</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r>
                          <a:rPr lang="en-US" altLang="ja-JP" i="1">
                            <a:latin typeface="Cambria Math" panose="02040503050406030204" pitchFamily="18" charset="0"/>
                          </a:rPr>
                          <m:t>2</m:t>
                        </m:r>
                      </m:sup>
                    </m:sSup>
                    <m:r>
                      <a:rPr lang="en-US" altLang="ja-JP" i="1">
                        <a:latin typeface="Cambria Math" panose="02040503050406030204" pitchFamily="18" charset="0"/>
                      </a:rPr>
                      <m:t>)</m:t>
                    </m:r>
                  </m:oMath>
                </a14:m>
                <a:endParaRPr lang="ja-JP" altLang="en-US" dirty="0"/>
              </a:p>
            </p:txBody>
          </p:sp>
        </mc:Choice>
        <mc:Fallback xmlns="">
          <p:sp>
            <p:nvSpPr>
              <p:cNvPr id="5" name="コンテンツ プレースホルダー 4">
                <a:extLst>
                  <a:ext uri="{FF2B5EF4-FFF2-40B4-BE49-F238E27FC236}">
                    <a16:creationId xmlns:a16="http://schemas.microsoft.com/office/drawing/2014/main" id="{8CF9683E-E939-44F5-A733-6199FB36F9A4}"/>
                  </a:ext>
                </a:extLst>
              </p:cNvPr>
              <p:cNvSpPr>
                <a:spLocks noGrp="1" noRot="1" noChangeAspect="1" noMove="1" noResize="1" noEditPoints="1" noAdjustHandles="1" noChangeArrowheads="1" noChangeShapeType="1" noTextEdit="1"/>
              </p:cNvSpPr>
              <p:nvPr>
                <p:ph idx="13"/>
              </p:nvPr>
            </p:nvSpPr>
            <p:spPr>
              <a:blipFill>
                <a:blip r:embed="rId3"/>
                <a:stretch>
                  <a:fillRect l="-1026" t="-56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32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150C43-D0DF-44A2-9039-8FBD919528E2}"/>
              </a:ext>
            </a:extLst>
          </p:cNvPr>
          <p:cNvSpPr>
            <a:spLocks noGrp="1"/>
          </p:cNvSpPr>
          <p:nvPr>
            <p:ph type="title"/>
          </p:nvPr>
        </p:nvSpPr>
        <p:spPr/>
        <p:txBody>
          <a:bodyPr/>
          <a:lstStyle/>
          <a:p>
            <a:r>
              <a:rPr kumimoji="1" lang="en-US" altLang="ja-JP" dirty="0"/>
              <a:t>Taylor</a:t>
            </a:r>
            <a:r>
              <a:rPr kumimoji="1" lang="ja-JP" altLang="en-US" dirty="0"/>
              <a:t>展開をかんたんに理解</a:t>
            </a:r>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48FB720-6F69-4253-8582-2C1D905C7685}"/>
                  </a:ext>
                </a:extLst>
              </p:cNvPr>
              <p:cNvSpPr>
                <a:spLocks noGrp="1"/>
              </p:cNvSpPr>
              <p:nvPr>
                <p:ph idx="1"/>
              </p:nvPr>
            </p:nvSpPr>
            <p:spPr/>
            <p:txBody>
              <a:bodyPr>
                <a:normAutofit/>
              </a:bodyPr>
              <a:lstStyle/>
              <a:p>
                <a14:m>
                  <m:oMath xmlns:m="http://schemas.openxmlformats.org/officeDocument/2006/math">
                    <m:r>
                      <a:rPr lang="en-US" altLang="ja-JP" i="1" smtClean="0">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15</m:t>
                        </m:r>
                      </m:sup>
                    </m:sSup>
                    <m:r>
                      <a:rPr lang="ja-JP" altLang="en-US" i="1">
                        <a:latin typeface="Cambria Math" panose="02040503050406030204" pitchFamily="18" charset="0"/>
                      </a:rPr>
                      <m:t>の</m:t>
                    </m:r>
                  </m:oMath>
                </a14:m>
                <a:r>
                  <a:rPr kumimoji="1" lang="ja-JP" altLang="en-US" dirty="0"/>
                  <a:t>計算を考える</a:t>
                </a:r>
                <a:endParaRPr lang="en-US" altLang="ja-JP" dirty="0"/>
              </a:p>
              <a:p>
                <a:pPr lvl="1"/>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oMath>
                </a14:m>
                <a:r>
                  <a:rPr kumimoji="1" lang="en-US" altLang="ja-JP" b="0" i="1" dirty="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1!</m:t>
                        </m:r>
                      </m:den>
                    </m:f>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𝑓</m:t>
                            </m:r>
                          </m:e>
                          <m:sup>
                            <m:r>
                              <a:rPr lang="en-US" altLang="ja-JP" i="1">
                                <a:latin typeface="Cambria Math" panose="02040503050406030204" pitchFamily="18" charset="0"/>
                              </a:rPr>
                              <m:t>′</m:t>
                            </m:r>
                            <m:r>
                              <a:rPr lang="en-US" altLang="ja-JP" b="0" i="1" smtClean="0">
                                <a:latin typeface="Cambria Math" panose="02040503050406030204" pitchFamily="18" charset="0"/>
                              </a:rPr>
                              <m:t>′</m:t>
                            </m:r>
                          </m:sup>
                        </m:sSup>
                        <m:r>
                          <a:rPr lang="en-US" altLang="ja-JP" i="1">
                            <a:latin typeface="Cambria Math" panose="02040503050406030204" pitchFamily="18" charset="0"/>
                          </a:rPr>
                          <m:t>(</m:t>
                        </m:r>
                        <m:r>
                          <a:rPr lang="en-US" altLang="ja-JP" i="1">
                            <a:latin typeface="Cambria Math" panose="02040503050406030204" pitchFamily="18" charset="0"/>
                          </a:rPr>
                          <m:t>𝑎</m:t>
                        </m:r>
                        <m:r>
                          <a:rPr lang="en-US" altLang="ja-JP" i="1">
                            <a:latin typeface="Cambria Math" panose="02040503050406030204" pitchFamily="18" charset="0"/>
                          </a:rPr>
                          <m:t>)</m:t>
                        </m:r>
                      </m:num>
                      <m:den>
                        <m:r>
                          <a:rPr lang="en-US" altLang="ja-JP" b="0" i="1" smtClean="0">
                            <a:latin typeface="Cambria Math" panose="02040503050406030204" pitchFamily="18" charset="0"/>
                          </a:rPr>
                          <m:t>2</m:t>
                        </m:r>
                        <m:r>
                          <a:rPr lang="en-US" altLang="ja-JP" i="1">
                            <a:latin typeface="Cambria Math" panose="02040503050406030204" pitchFamily="18" charset="0"/>
                          </a:rPr>
                          <m:t>!</m:t>
                        </m:r>
                      </m:den>
                    </m:f>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𝑎</m:t>
                            </m:r>
                          </m:e>
                        </m:d>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𝑓</m:t>
                            </m:r>
                          </m:e>
                          <m: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e>
                            </m:d>
                          </m:sup>
                        </m:sSup>
                        <m:d>
                          <m:dPr>
                            <m:ctrlPr>
                              <a:rPr lang="en-US" altLang="ja-JP" b="0" i="1">
                                <a:latin typeface="Cambria Math" panose="02040503050406030204" pitchFamily="18" charset="0"/>
                              </a:rPr>
                            </m:ctrlPr>
                          </m:dPr>
                          <m:e>
                            <m:r>
                              <a:rPr lang="en-US" altLang="ja-JP" i="1">
                                <a:latin typeface="Cambria Math" panose="02040503050406030204" pitchFamily="18" charset="0"/>
                              </a:rPr>
                              <m:t>𝑎</m:t>
                            </m:r>
                          </m:e>
                        </m:d>
                      </m:num>
                      <m:den>
                        <m:r>
                          <a:rPr lang="en-US" altLang="ja-JP" b="0" i="1" smtClean="0">
                            <a:latin typeface="Cambria Math" panose="02040503050406030204" pitchFamily="18" charset="0"/>
                          </a:rPr>
                          <m:t>𝑛</m:t>
                        </m:r>
                        <m:r>
                          <a:rPr lang="en-US" altLang="ja-JP" i="1">
                            <a:latin typeface="Cambria Math" panose="02040503050406030204" pitchFamily="18" charset="0"/>
                          </a:rPr>
                          <m:t>!</m:t>
                        </m:r>
                      </m:den>
                    </m:f>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𝑎</m:t>
                            </m:r>
                          </m:e>
                        </m:d>
                      </m:e>
                      <m:sup>
                        <m:r>
                          <a:rPr lang="en-US" altLang="ja-JP" b="0" i="1" smtClean="0">
                            <a:latin typeface="Cambria Math" panose="02040503050406030204" pitchFamily="18" charset="0"/>
                          </a:rPr>
                          <m:t>𝑛</m:t>
                        </m:r>
                      </m:sup>
                    </m:sSup>
                  </m:oMath>
                </a14:m>
                <a:endParaRPr lang="en-US" altLang="ja-JP" b="0" i="1" dirty="0" smtClean="0">
                  <a:latin typeface="Cambria Math" panose="02040503050406030204" pitchFamily="18" charset="0"/>
                </a:endParaRPr>
              </a:p>
              <a:p>
                <a:pPr lvl="1"/>
                <a14:m>
                  <m:oMath xmlns:m="http://schemas.openxmlformats.org/officeDocument/2006/math">
                    <m:sSup>
                      <m:sSupPr>
                        <m:ctrlPr>
                          <a:rPr lang="en-US" altLang="ja-JP" sz="1800" i="1" smtClean="0">
                            <a:latin typeface="Cambria Math" panose="02040503050406030204" pitchFamily="18" charset="0"/>
                          </a:rPr>
                        </m:ctrlPr>
                      </m:sSupPr>
                      <m:e>
                        <m:r>
                          <a:rPr lang="en-US" altLang="ja-JP" sz="1800" i="1">
                            <a:latin typeface="Cambria Math" panose="02040503050406030204" pitchFamily="18" charset="0"/>
                          </a:rPr>
                          <m:t>(1+</m:t>
                        </m:r>
                        <m:r>
                          <a:rPr lang="en-US" altLang="ja-JP" sz="1800" i="1">
                            <a:latin typeface="Cambria Math" panose="02040503050406030204" pitchFamily="18" charset="0"/>
                          </a:rPr>
                          <m:t>𝑥</m:t>
                        </m:r>
                        <m:r>
                          <a:rPr lang="en-US" altLang="ja-JP" sz="1800" i="1">
                            <a:latin typeface="Cambria Math" panose="02040503050406030204" pitchFamily="18" charset="0"/>
                          </a:rPr>
                          <m:t>)</m:t>
                        </m:r>
                      </m:e>
                      <m:sup>
                        <m:r>
                          <a:rPr lang="en-US" altLang="ja-JP" sz="1800" i="1">
                            <a:latin typeface="Cambria Math" panose="02040503050406030204" pitchFamily="18" charset="0"/>
                          </a:rPr>
                          <m:t>15</m:t>
                        </m:r>
                      </m:sup>
                    </m:sSup>
                    <m:r>
                      <a:rPr lang="en-US" altLang="ja-JP" sz="1800" b="0" i="1" smtClean="0">
                        <a:latin typeface="Cambria Math" panose="02040503050406030204" pitchFamily="18" charset="0"/>
                      </a:rPr>
                      <m: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m:t>
                        </m:r>
                        <m:r>
                          <a:rPr lang="en-US" altLang="ja-JP" sz="1800" b="0" i="1" smtClean="0">
                            <a:latin typeface="Cambria Math" panose="02040503050406030204" pitchFamily="18" charset="0"/>
                          </a:rPr>
                          <m:t>𝑎</m:t>
                        </m:r>
                        <m:r>
                          <a:rPr lang="en-US" altLang="ja-JP" sz="1800" b="0" i="1" smtClean="0">
                            <a:latin typeface="Cambria Math" panose="02040503050406030204" pitchFamily="18" charset="0"/>
                          </a:rPr>
                          <m:t>)</m:t>
                        </m:r>
                      </m:e>
                      <m:sup>
                        <m:r>
                          <a:rPr lang="en-US" altLang="ja-JP" sz="1800" b="0" i="1" smtClean="0">
                            <a:latin typeface="Cambria Math" panose="02040503050406030204" pitchFamily="18" charset="0"/>
                          </a:rPr>
                          <m:t>15</m:t>
                        </m:r>
                      </m:sup>
                    </m:sSup>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1!</m:t>
                        </m:r>
                      </m:den>
                    </m:f>
                    <m:r>
                      <a:rPr lang="en-US" altLang="ja-JP" sz="1800" b="0" i="1" smtClean="0">
                        <a:latin typeface="Cambria Math" panose="02040503050406030204" pitchFamily="18" charset="0"/>
                      </a:rPr>
                      <m:t>15</m:t>
                    </m:r>
                    <m:sSup>
                      <m:sSupPr>
                        <m:ctrlPr>
                          <a:rPr lang="en-US" altLang="ja-JP" sz="1800" b="0" i="1" smtClean="0">
                            <a:latin typeface="Cambria Math" panose="02040503050406030204" pitchFamily="18" charset="0"/>
                          </a:rPr>
                        </m:ctrlPr>
                      </m:sSupPr>
                      <m:e>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b="0" i="1" smtClean="0">
                                <a:latin typeface="Cambria Math" panose="02040503050406030204" pitchFamily="18" charset="0"/>
                              </a:rPr>
                              <m:t>𝑎</m:t>
                            </m:r>
                          </m:e>
                        </m:d>
                      </m:e>
                      <m:sup>
                        <m:r>
                          <a:rPr lang="en-US" altLang="ja-JP" sz="1800" b="0" i="1" smtClean="0">
                            <a:latin typeface="Cambria Math" panose="02040503050406030204" pitchFamily="18" charset="0"/>
                          </a:rPr>
                          <m:t>14</m:t>
                        </m:r>
                      </m:sup>
                    </m:sSup>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𝑥</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15</m:t>
                    </m:r>
                    <m:r>
                      <a:rPr lang="en-US" altLang="ja-JP" sz="180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14</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𝑎</m:t>
                            </m:r>
                          </m:e>
                        </m:d>
                      </m:e>
                      <m:sup>
                        <m:r>
                          <a:rPr lang="en-US" altLang="ja-JP" sz="1800" i="1">
                            <a:latin typeface="Cambria Math" panose="02040503050406030204" pitchFamily="18" charset="0"/>
                          </a:rPr>
                          <m:t>1</m:t>
                        </m:r>
                        <m:r>
                          <a:rPr lang="en-US" altLang="ja-JP" sz="1800" b="0" i="1" smtClean="0">
                            <a:latin typeface="Cambria Math" panose="02040503050406030204" pitchFamily="18" charset="0"/>
                          </a:rPr>
                          <m:t>3</m:t>
                        </m:r>
                      </m:sup>
                    </m:sSup>
                    <m:sSup>
                      <m:sSupPr>
                        <m:ctrlPr>
                          <a:rPr lang="en-US" altLang="ja-JP" sz="1800" b="0" i="1" smtClean="0">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𝑥</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e>
                        </m:d>
                      </m:e>
                      <m:sup>
                        <m:r>
                          <a:rPr lang="en-US" altLang="ja-JP" sz="1800" b="0" i="1" smtClean="0">
                            <a:latin typeface="Cambria Math" panose="02040503050406030204" pitchFamily="18" charset="0"/>
                            <a:ea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f>
                      <m:fPr>
                        <m:ctrlPr>
                          <a:rPr lang="en-US" altLang="ja-JP" sz="1800" b="0" i="1" smtClean="0">
                            <a:latin typeface="Cambria Math" panose="02040503050406030204" pitchFamily="18" charset="0"/>
                            <a:ea typeface="Cambria Math" panose="02040503050406030204" pitchFamily="18" charset="0"/>
                          </a:rPr>
                        </m:ctrlPr>
                      </m:fPr>
                      <m:num>
                        <m:r>
                          <a:rPr lang="en-US" altLang="ja-JP" sz="1800" b="0" i="1" smtClean="0">
                            <a:latin typeface="Cambria Math" panose="02040503050406030204" pitchFamily="18" charset="0"/>
                            <a:ea typeface="Cambria Math" panose="02040503050406030204" pitchFamily="18" charset="0"/>
                          </a:rPr>
                          <m:t>1</m:t>
                        </m:r>
                      </m:num>
                      <m:den>
                        <m:r>
                          <a:rPr lang="en-US" altLang="ja-JP" sz="1800" b="0" i="1" smtClean="0">
                            <a:latin typeface="Cambria Math" panose="02040503050406030204" pitchFamily="18" charset="0"/>
                            <a:ea typeface="Cambria Math" panose="02040503050406030204" pitchFamily="18" charset="0"/>
                          </a:rPr>
                          <m:t>15!</m:t>
                        </m:r>
                      </m:den>
                    </m:f>
                    <m:r>
                      <a:rPr lang="en-US" altLang="ja-JP" sz="1800" b="0" i="1" smtClean="0">
                        <a:latin typeface="Cambria Math" panose="02040503050406030204" pitchFamily="18" charset="0"/>
                        <a:ea typeface="Cambria Math" panose="02040503050406030204" pitchFamily="18" charset="0"/>
                      </a:rPr>
                      <m:t>15!</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sSup>
                      <m:sSupPr>
                        <m:ctrlPr>
                          <a:rPr lang="en-US" altLang="ja-JP" sz="1800" b="0" i="1" smtClean="0">
                            <a:latin typeface="Cambria Math" panose="02040503050406030204" pitchFamily="18" charset="0"/>
                            <a:ea typeface="Cambria Math" panose="02040503050406030204" pitchFamily="18" charset="0"/>
                          </a:rPr>
                        </m:ctrlPr>
                      </m:sSupPr>
                      <m:e>
                        <m:d>
                          <m:dPr>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𝑥</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e>
                        </m:d>
                      </m:e>
                      <m:sup>
                        <m:r>
                          <a:rPr lang="en-US" altLang="ja-JP" sz="1800" b="0" i="1" smtClean="0">
                            <a:latin typeface="Cambria Math" panose="02040503050406030204" pitchFamily="18" charset="0"/>
                            <a:ea typeface="Cambria Math" panose="02040503050406030204" pitchFamily="18" charset="0"/>
                          </a:rPr>
                          <m:t>15</m:t>
                        </m:r>
                      </m:sup>
                    </m:sSup>
                  </m:oMath>
                </a14:m>
                <a:r>
                  <a:rPr lang="ja-JP" altLang="en-US" sz="1800" dirty="0"/>
                  <a:t> </a:t>
                </a:r>
                <a:endParaRPr lang="en-US" altLang="ja-JP" sz="1800" dirty="0"/>
              </a:p>
              <a:p>
                <a14:m>
                  <m:oMath xmlns:m="http://schemas.openxmlformats.org/officeDocument/2006/math">
                    <m:r>
                      <a:rPr lang="en-US" altLang="ja-JP" b="0" i="1" smtClean="0">
                        <a:latin typeface="Cambria Math" panose="02040503050406030204" pitchFamily="18" charset="0"/>
                      </a:rPr>
                      <m:t>𝑎</m:t>
                    </m:r>
                    <m:r>
                      <a:rPr lang="en-US" altLang="ja-JP" b="0" i="1" smtClean="0">
                        <a:latin typeface="Cambria Math" panose="02040503050406030204" pitchFamily="18" charset="0"/>
                      </a:rPr>
                      <m:t>=0</m:t>
                    </m:r>
                    <m:r>
                      <a:rPr lang="ja-JP" altLang="en-US" i="1">
                        <a:latin typeface="Cambria Math" panose="02040503050406030204" pitchFamily="18" charset="0"/>
                      </a:rPr>
                      <m:t>として</m:t>
                    </m:r>
                  </m:oMath>
                </a14:m>
                <a:r>
                  <a:rPr lang="ja-JP" altLang="en-US" dirty="0"/>
                  <a:t>考える（←</a:t>
                </a:r>
                <a:r>
                  <a:rPr lang="en-US" altLang="ja-JP" dirty="0"/>
                  <a:t>0</a:t>
                </a:r>
                <a:r>
                  <a:rPr lang="ja-JP" altLang="en-US" dirty="0"/>
                  <a:t>点のまわりでという意味</a:t>
                </a:r>
                <a:r>
                  <a:rPr lang="ja-JP" altLang="en-US" dirty="0" smtClean="0"/>
                  <a:t>）</a:t>
                </a:r>
                <a:endParaRPr lang="en-US" altLang="ja-JP" dirty="0"/>
              </a:p>
              <a:p>
                <a:pPr lvl="1"/>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(1+</m:t>
                        </m:r>
                        <m:r>
                          <a:rPr lang="en-US" altLang="ja-JP" i="1">
                            <a:latin typeface="Cambria Math" panose="02040503050406030204" pitchFamily="18" charset="0"/>
                          </a:rPr>
                          <m:t>𝑥</m:t>
                        </m:r>
                        <m:r>
                          <a:rPr lang="en-US" altLang="ja-JP" i="1">
                            <a:latin typeface="Cambria Math" panose="02040503050406030204" pitchFamily="18" charset="0"/>
                          </a:rPr>
                          <m:t>)</m:t>
                        </m:r>
                      </m:e>
                      <m:sup>
                        <m:r>
                          <a:rPr lang="en-US" altLang="ja-JP" i="1">
                            <a:latin typeface="Cambria Math" panose="02040503050406030204" pitchFamily="18" charset="0"/>
                          </a:rPr>
                          <m:t>15</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m:t>
                        </m:r>
                      </m:e>
                      <m:sup>
                        <m:r>
                          <a:rPr lang="en-US" altLang="ja-JP" b="0" i="1" smtClean="0">
                            <a:latin typeface="Cambria Math" panose="02040503050406030204" pitchFamily="18" charset="0"/>
                          </a:rPr>
                          <m:t>15</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1</m:t>
                        </m:r>
                      </m:den>
                    </m:f>
                    <m:r>
                      <a:rPr lang="en-US" altLang="ja-JP" b="0" i="1" smtClean="0">
                        <a:latin typeface="Cambria Math" panose="02040503050406030204" pitchFamily="18" charset="0"/>
                      </a:rPr>
                      <m:t>15</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e>
                      <m:sup>
                        <m:r>
                          <a:rPr lang="en-US" altLang="ja-JP" b="0" i="1" smtClean="0">
                            <a:latin typeface="Cambria Math" panose="02040503050406030204" pitchFamily="18" charset="0"/>
                          </a:rPr>
                          <m:t>14</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b="0" i="1" smtClean="0">
                            <a:latin typeface="Cambria Math" panose="02040503050406030204" pitchFamily="18" charset="0"/>
                          </a:rPr>
                          <m:t>2!</m:t>
                        </m:r>
                      </m:den>
                    </m:f>
                    <m:r>
                      <a:rPr lang="en-US" altLang="ja-JP" i="1">
                        <a:latin typeface="Cambria Math" panose="02040503050406030204" pitchFamily="18" charset="0"/>
                      </a:rPr>
                      <m:t>15</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14</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b="0" i="1" smtClean="0">
                                <a:latin typeface="Cambria Math" panose="02040503050406030204" pitchFamily="18" charset="0"/>
                              </a:rPr>
                              <m:t>1</m:t>
                            </m:r>
                          </m:e>
                        </m:d>
                      </m:e>
                      <m:sup>
                        <m:r>
                          <a:rPr lang="en-US" altLang="ja-JP" i="1">
                            <a:latin typeface="Cambria Math" panose="02040503050406030204" pitchFamily="18" charset="0"/>
                          </a:rPr>
                          <m:t>1</m:t>
                        </m:r>
                        <m:r>
                          <a:rPr lang="en-US" altLang="ja-JP" b="0" i="1" smtClean="0">
                            <a:latin typeface="Cambria Math" panose="02040503050406030204" pitchFamily="18" charset="0"/>
                          </a:rPr>
                          <m:t>3</m:t>
                        </m:r>
                      </m:sup>
                    </m:sSup>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15!</m:t>
                        </m:r>
                      </m:den>
                    </m:f>
                    <m:r>
                      <a:rPr lang="en-US" altLang="ja-JP" b="0" i="1" smtClean="0">
                        <a:latin typeface="Cambria Math" panose="02040503050406030204" pitchFamily="18" charset="0"/>
                        <a:ea typeface="Cambria Math" panose="02040503050406030204" pitchFamily="18" charset="0"/>
                      </a:rPr>
                      <m:t>15!</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sSup>
                      <m:sSupPr>
                        <m:ctrlPr>
                          <a:rPr lang="en-US" altLang="ja-JP" b="0" i="1" smtClean="0">
                            <a:latin typeface="Cambria Math" panose="02040503050406030204" pitchFamily="18" charset="0"/>
                            <a:ea typeface="Cambria Math" panose="02040503050406030204" pitchFamily="18" charset="0"/>
                          </a:rPr>
                        </m:ctrlPr>
                      </m:sSupPr>
                      <m:e>
                        <m:d>
                          <m:dPr>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e>
                      <m:sup>
                        <m:r>
                          <a:rPr lang="en-US" altLang="ja-JP" b="0" i="1" smtClean="0">
                            <a:latin typeface="Cambria Math" panose="02040503050406030204" pitchFamily="18" charset="0"/>
                            <a:ea typeface="Cambria Math" panose="02040503050406030204" pitchFamily="18" charset="0"/>
                          </a:rPr>
                          <m:t>15</m:t>
                        </m:r>
                      </m:sup>
                    </m:sSup>
                  </m:oMath>
                </a14:m>
                <a:r>
                  <a:rPr lang="en-US" altLang="ja-JP" dirty="0"/>
                  <a:t> </a:t>
                </a:r>
              </a:p>
              <a:p>
                <a:r>
                  <a:rPr lang="ja-JP" altLang="en-US" dirty="0"/>
                  <a:t>一次近似にすると右辺は第二項まで</a:t>
                </a:r>
                <a:r>
                  <a:rPr lang="ja-JP" altLang="en-US" dirty="0" smtClean="0"/>
                  <a:t>考える</a:t>
                </a:r>
                <a:endParaRPr lang="en-US" altLang="ja-JP" dirty="0"/>
              </a:p>
              <a:p>
                <a:pPr lvl="1"/>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(1+</m:t>
                        </m:r>
                        <m:r>
                          <a:rPr lang="en-US" altLang="ja-JP" i="1">
                            <a:latin typeface="Cambria Math" panose="02040503050406030204" pitchFamily="18" charset="0"/>
                          </a:rPr>
                          <m:t>𝑥</m:t>
                        </m:r>
                        <m:r>
                          <a:rPr lang="en-US" altLang="ja-JP" i="1">
                            <a:latin typeface="Cambria Math" panose="02040503050406030204" pitchFamily="18" charset="0"/>
                          </a:rPr>
                          <m:t>)</m:t>
                        </m:r>
                      </m:e>
                      <m:sup>
                        <m:r>
                          <a:rPr lang="en-US" altLang="ja-JP" i="1">
                            <a:latin typeface="Cambria Math" panose="02040503050406030204" pitchFamily="18" charset="0"/>
                          </a:rPr>
                          <m:t>15</m:t>
                        </m:r>
                      </m:sup>
                    </m:s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m:t>
                        </m:r>
                      </m:e>
                      <m:sup>
                        <m:r>
                          <a:rPr lang="en-US" altLang="ja-JP" b="0" i="1" smtClean="0">
                            <a:latin typeface="Cambria Math" panose="02040503050406030204" pitchFamily="18" charset="0"/>
                          </a:rPr>
                          <m:t>15</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1</m:t>
                        </m:r>
                      </m:den>
                    </m:f>
                    <m:r>
                      <a:rPr lang="en-US" altLang="ja-JP" b="0" i="1" smtClean="0">
                        <a:latin typeface="Cambria Math" panose="02040503050406030204" pitchFamily="18" charset="0"/>
                      </a:rPr>
                      <m:t>15</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e>
                      <m:sup>
                        <m:r>
                          <a:rPr lang="en-US" altLang="ja-JP" b="0" i="1" smtClean="0">
                            <a:latin typeface="Cambria Math" panose="02040503050406030204" pitchFamily="18" charset="0"/>
                          </a:rPr>
                          <m:t>14</m:t>
                        </m:r>
                      </m:sup>
                    </m:sSup>
                    <m:d>
                      <m:dPr>
                        <m:ctrlPr>
                          <a:rPr lang="en-US" altLang="ja-JP" b="0"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ea typeface="Cambria Math" panose="02040503050406030204" pitchFamily="18" charset="0"/>
                      </a:rPr>
                      <m:t>=1+15</m:t>
                    </m:r>
                    <m:r>
                      <a:rPr lang="en-US" altLang="ja-JP" b="0" i="1" smtClean="0">
                        <a:latin typeface="Cambria Math" panose="02040503050406030204" pitchFamily="18" charset="0"/>
                        <a:ea typeface="Cambria Math" panose="02040503050406030204" pitchFamily="18" charset="0"/>
                      </a:rPr>
                      <m:t>𝑥</m:t>
                    </m:r>
                  </m:oMath>
                </a14:m>
                <a:r>
                  <a:rPr lang="en-US" altLang="ja-JP" dirty="0"/>
                  <a:t> </a:t>
                </a:r>
              </a:p>
              <a:p>
                <a:endParaRPr lang="en-US" altLang="ja-JP" dirty="0"/>
              </a:p>
              <a:p>
                <a:r>
                  <a:rPr lang="ja-JP" altLang="en-US" dirty="0"/>
                  <a:t>例として</a:t>
                </a:r>
                <a:r>
                  <a:rPr lang="en-US" altLang="ja-JP" dirty="0"/>
                  <a:t>1.0007</a:t>
                </a:r>
                <a:r>
                  <a:rPr lang="ja-JP" altLang="en-US" dirty="0"/>
                  <a:t>を計算する</a:t>
                </a:r>
                <a:r>
                  <a:rPr lang="ja-JP" altLang="en-US" dirty="0" smtClean="0"/>
                  <a:t>と</a:t>
                </a:r>
                <a:endParaRPr lang="en-US" altLang="ja-JP" dirty="0"/>
              </a:p>
              <a:p>
                <a:pPr lvl="1"/>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(1+</m:t>
                        </m:r>
                        <m:r>
                          <a:rPr lang="en-US" altLang="ja-JP" b="0" i="1" smtClean="0">
                            <a:latin typeface="Cambria Math" panose="02040503050406030204" pitchFamily="18" charset="0"/>
                          </a:rPr>
                          <m:t>0.0007</m:t>
                        </m:r>
                        <m:r>
                          <a:rPr lang="en-US" altLang="ja-JP" i="1">
                            <a:latin typeface="Cambria Math" panose="02040503050406030204" pitchFamily="18" charset="0"/>
                          </a:rPr>
                          <m:t>)</m:t>
                        </m:r>
                      </m:e>
                      <m:sup>
                        <m:r>
                          <a:rPr lang="en-US" altLang="ja-JP" i="1">
                            <a:latin typeface="Cambria Math" panose="02040503050406030204" pitchFamily="18" charset="0"/>
                          </a:rPr>
                          <m:t>15</m:t>
                        </m:r>
                      </m:sup>
                    </m:sSup>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1+15</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0.0007=1.0105</m:t>
                    </m:r>
                  </m:oMath>
                </a14:m>
                <a:r>
                  <a:rPr lang="en-US" altLang="ja-JP" dirty="0"/>
                  <a:t>  (</a:t>
                </a:r>
                <a:r>
                  <a:rPr lang="ja-JP" altLang="en-US" dirty="0"/>
                  <a:t>正確な解は</a:t>
                </a:r>
                <a:r>
                  <a:rPr lang="en-US" altLang="ja-JP" dirty="0"/>
                  <a:t>1.010552) </a:t>
                </a:r>
              </a:p>
              <a:p>
                <a:pPr marL="0" indent="0">
                  <a:buNone/>
                </a:pPr>
                <a:r>
                  <a:rPr lang="ja-JP" altLang="en-US" dirty="0"/>
                  <a:t> </a:t>
                </a:r>
              </a:p>
              <a:p>
                <a:pPr marL="0" indent="0">
                  <a:buNone/>
                </a:pPr>
                <a:endParaRPr kumimoji="1" lang="ja-JP" altLang="en-US" sz="1600" dirty="0"/>
              </a:p>
            </p:txBody>
          </p:sp>
        </mc:Choice>
        <mc:Fallback xmlns="">
          <p:sp>
            <p:nvSpPr>
              <p:cNvPr id="3" name="コンテンツ プレースホルダー 2">
                <a:extLst>
                  <a:ext uri="{FF2B5EF4-FFF2-40B4-BE49-F238E27FC236}">
                    <a16:creationId xmlns:a16="http://schemas.microsoft.com/office/drawing/2014/main" id="{948FB720-6F69-4253-8582-2C1D905C7685}"/>
                  </a:ext>
                </a:extLst>
              </p:cNvPr>
              <p:cNvSpPr>
                <a:spLocks noGrp="1" noRot="1" noChangeAspect="1" noMove="1" noResize="1" noEditPoints="1" noAdjustHandles="1" noChangeArrowheads="1" noChangeShapeType="1" noTextEdit="1"/>
              </p:cNvSpPr>
              <p:nvPr>
                <p:ph idx="1"/>
              </p:nvPr>
            </p:nvSpPr>
            <p:spPr>
              <a:blipFill>
                <a:blip r:embed="rId2"/>
                <a:stretch>
                  <a:fillRect l="-500" t="-6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8625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tailEnd type="triangle"/>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a:defPPr>
      </a:lstStyle>
    </a:txDef>
  </a:objectDefaults>
  <a:extraClrSchemeLst/>
  <a:extLst>
    <a:ext uri="{05A4C25C-085E-4340-85A3-A5531E510DB2}">
      <thm15:themeFamily xmlns:thm15="http://schemas.microsoft.com/office/thememl/2012/main" name="テーマ1" id="{03BDFB04-004D-4816-B34F-E572F8B8B794}" vid="{40868B12-E187-48A9-81CC-942E9C28981A}"/>
    </a:ext>
  </a:extLst>
</a:theme>
</file>

<file path=ppt/theme/theme2.xml><?xml version="1.0" encoding="utf-8"?>
<a:theme xmlns:a="http://schemas.openxmlformats.org/drawingml/2006/main" name="2_YPP ver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4758</TotalTime>
  <Words>5720</Words>
  <Application>Microsoft Office PowerPoint</Application>
  <PresentationFormat>ワイド画面</PresentationFormat>
  <Paragraphs>352</Paragraphs>
  <Slides>24</Slides>
  <Notes>3</Notes>
  <HiddenSlides>4</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24</vt:i4>
      </vt:variant>
    </vt:vector>
  </HeadingPairs>
  <TitlesOfParts>
    <vt:vector size="32" baseType="lpstr">
      <vt:lpstr>Meiryo UI</vt:lpstr>
      <vt:lpstr>ＭＳ Ｐゴシック</vt:lpstr>
      <vt:lpstr>游ゴシック</vt:lpstr>
      <vt:lpstr>Arial</vt:lpstr>
      <vt:lpstr>Calibri</vt:lpstr>
      <vt:lpstr>Cambria Math</vt:lpstr>
      <vt:lpstr>テーマ1</vt:lpstr>
      <vt:lpstr>2_YPP ver1.0</vt:lpstr>
      <vt:lpstr>計算力学2級問題集解説_01 計算力学のための数学の知識</vt:lpstr>
      <vt:lpstr>なぜCAEをやるのに数学が必要か？</vt:lpstr>
      <vt:lpstr>1-1</vt:lpstr>
      <vt:lpstr>1-2</vt:lpstr>
      <vt:lpstr>1-3 </vt:lpstr>
      <vt:lpstr>2023/8/29 本日はここまでとします</vt:lpstr>
      <vt:lpstr>1-4</vt:lpstr>
      <vt:lpstr>合成関数の微分</vt:lpstr>
      <vt:lpstr>Taylor展開をかんたんに理解-1</vt:lpstr>
      <vt:lpstr>Taylor展開をかんたんに理解-2</vt:lpstr>
      <vt:lpstr>1-5</vt:lpstr>
      <vt:lpstr>1-6</vt:lpstr>
      <vt:lpstr>PowerPoint プレゼンテーション</vt:lpstr>
      <vt:lpstr>仮想仕事の原理式の導出1</vt:lpstr>
      <vt:lpstr>仮想仕事の原理式の導出2</vt:lpstr>
      <vt:lpstr>仮想仕事の原理式の導出3</vt:lpstr>
      <vt:lpstr>1-7</vt:lpstr>
      <vt:lpstr>1-8</vt:lpstr>
      <vt:lpstr>1-9</vt:lpstr>
      <vt:lpstr>1-10</vt:lpstr>
      <vt:lpstr>1-11</vt:lpstr>
      <vt:lpstr>1-12</vt:lpstr>
      <vt:lpstr>1-12</vt:lpstr>
      <vt:lpstr>本日はここまでとします 2023/9/5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計算力学2級問題集解説_3</dc:title>
  <dc:creator>makoto yaguchi</dc:creator>
  <cp:lastModifiedBy>矢口 誠</cp:lastModifiedBy>
  <cp:revision>165</cp:revision>
  <dcterms:created xsi:type="dcterms:W3CDTF">2020-10-06T06:19:35Z</dcterms:created>
  <dcterms:modified xsi:type="dcterms:W3CDTF">2023-09-12T02:08:06Z</dcterms:modified>
</cp:coreProperties>
</file>