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計算力学1級問題集解説_06</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author Makoto Yaguchi Staff Engineer Core Business Operations R&amp;D Manegemnet Promotion Degital Development Department 2024/4/20</a:t>
            </a:r>
            <a:br/>
            <a:br/>
          </a:p>
        </p:txBody>
      </p:sp>
      <p:sp>
        <p:nvSpPr>
          <p:cNvPr id="4" name="Date Placeholder 3"/>
          <p:cNvSpPr>
            <a:spLocks noGrp="1"/>
          </p:cNvSpPr>
          <p:nvPr>
            <p:ph idx="10" sz="half" type="dt"/>
          </p:nvPr>
        </p:nvSpPr>
        <p:spPr/>
        <p:txBody>
          <a:bodyPr/>
          <a:lstStyle/>
          <a:p>
            <a:pPr lvl="0" indent="0" marL="0">
              <a:buNone/>
            </a:pPr>
            <a:r>
              <a:rPr/>
              <a:t>21 April 2024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動的問題の基本</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動的問題とは</a:t>
                </a:r>
              </a:p>
              <a:p>
                <a:pPr lvl="0"/>
                <a:r>
                  <a:rPr/>
                  <a:t>運動方程式</a:t>
                </a:r>
              </a:p>
              <a:p>
                <a:pPr lvl="0" indent="0" marL="0">
                  <a:buNone/>
                </a:pPr>
                <a14:m>
                  <m:oMathPara xmlns:m="http://schemas.openxmlformats.org/officeDocument/2006/math">
                    <m:oMathParaPr>
                      <m:jc m:val="center"/>
                    </m:oMathParaPr>
                    <m:oMath>
                      <m:d>
                        <m:dPr>
                          <m:begChr m:val="["/>
                          <m:endChr m:val="]"/>
                          <m:sepChr m:val=""/>
                          <m:grow/>
                        </m:dPr>
                        <m:e>
                          <m:r>
                            <m:t>𝑀</m:t>
                          </m:r>
                        </m:e>
                      </m:d>
                      <m:r>
                        <m:t>𝑢</m:t>
                      </m:r>
                      <m:r>
                        <m:rPr>
                          <m:sty m:val="p"/>
                        </m:rPr>
                        <m:t>̈</m:t>
                      </m:r>
                      <m:r>
                        <m:rPr>
                          <m:sty m:val="p"/>
                        </m:rPr>
                        <m:t>+</m:t>
                      </m:r>
                      <m:d>
                        <m:dPr>
                          <m:begChr m:val="["/>
                          <m:endChr m:val="]"/>
                          <m:sepChr m:val=""/>
                          <m:grow/>
                        </m:dPr>
                        <m:e>
                          <m:r>
                            <m:t>𝐶</m:t>
                          </m:r>
                        </m:e>
                      </m:d>
                      <m:r>
                        <m:t>𝑢</m:t>
                      </m:r>
                      <m:r>
                        <m:rPr>
                          <m:sty m:val="p"/>
                        </m:rPr>
                        <m:t>̇</m:t>
                      </m:r>
                      <m:r>
                        <m:rPr>
                          <m:sty m:val="p"/>
                        </m:rPr>
                        <m:t>+</m:t>
                      </m:r>
                      <m:d>
                        <m:dPr>
                          <m:begChr m:val="["/>
                          <m:endChr m:val="]"/>
                          <m:sepChr m:val=""/>
                          <m:grow/>
                        </m:dPr>
                        <m:e>
                          <m:r>
                            <m:t>𝐾</m:t>
                          </m:r>
                        </m:e>
                      </m:d>
                      <m:r>
                        <m:t>𝑢</m:t>
                      </m:r>
                      <m:r>
                        <m:rPr>
                          <m:sty m:val="p"/>
                        </m:rPr>
                        <m:t>=</m:t>
                      </m:r>
                      <m:r>
                        <m:t>𝑓</m:t>
                      </m:r>
                    </m:oMath>
                  </m:oMathPara>
                </a14:m>
              </a:p>
              <a:p>
                <a:pPr lvl="0"/>
                <a:r>
                  <a:rPr/>
                  <a:t>陰解法 implicit method</a:t>
                </a:r>
              </a:p>
              <a:p>
                <a:pPr lvl="1"/>
                <a:r>
                  <a:rPr/>
                  <a:t>時刻𝑡までの変位・速度・加速度が既知である</a:t>
                </a:r>
              </a:p>
              <a:p>
                <a:pPr lvl="1"/>
                <a:r>
                  <a:rPr/>
                  <a:t>時間刻み∆𝑡秒後の時刻𝑡_(𝑛+1)=𝑡_𝑛+∆𝑡のつり合い状態を満足する解を求める手法</a:t>
                </a:r>
              </a:p>
              <a:p>
                <a:pPr lvl="1"/>
                <a:r>
                  <a:rPr/>
                  <a:t>現象時間が長い問題に使われる</a:t>
                </a:r>
              </a:p>
              <a:p>
                <a:pPr lvl="0"/>
                <a:r>
                  <a:rPr/>
                  <a:t>これらを解く近似手法として以下のものがある -線形加速度法 -ニューマークβ法 -フーボルト法 -HHT法</a:t>
                </a:r>
              </a:p>
              <a:p>
                <a:pPr lvl="0"/>
                <a:r>
                  <a:rPr/>
                  <a:t>陽解法 explicit method</a:t>
                </a:r>
              </a:p>
              <a:p>
                <a:pPr lvl="1"/>
                <a:r>
                  <a:rPr/>
                  <a:t>現時刻𝑡での運動方程式をもとに時刻𝑡+∆𝑡の解を近似的に評価する手法</a:t>
                </a:r>
              </a:p>
              <a:p>
                <a:pPr lvl="1"/>
                <a:r>
                  <a:rPr/>
                  <a:t>連立方程式の求解を必要とせず短時間の衝突現象などを解析するために広く使用される</a:t>
                </a:r>
              </a:p>
              <a:p>
                <a:pPr lvl="1"/>
                <a:r>
                  <a:rPr/>
                  <a:t>大規模問題（計算時間がモデル規模に比例）</a:t>
                </a:r>
              </a:p>
              <a:p>
                <a:pPr lvl="1"/>
                <a:r>
                  <a:rPr/>
                  <a:t>衝撃、座屈現象など非線形性の強い問題</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第6章 動的問題</a:t>
            </a:r>
          </a:p>
        </p:txBody>
      </p:sp>
      <p:sp>
        <p:nvSpPr>
          <p:cNvPr id="3" name="Content Placeholder 2"/>
          <p:cNvSpPr>
            <a:spLocks noGrp="1"/>
          </p:cNvSpPr>
          <p:nvPr>
            <p:ph idx="1"/>
          </p:nvPr>
        </p:nvSpPr>
        <p:spPr/>
        <p:txBody>
          <a:bodyPr/>
          <a:lstStyle/>
          <a:p>
            <a:pPr lvl="0" indent="0" marL="0">
              <a:buNone/>
            </a:pPr>
            <a:r>
              <a:rPr/>
              <a:t>問題集について解セル</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6-1 運動方程式</a:t>
                </a:r>
              </a:p>
              <a:p>
                <a:pPr lvl="0" indent="0" marL="0">
                  <a:buNone/>
                </a:pPr>
                <a:r>
                  <a:rPr/>
                  <a:t>運動方程式は以下のようにあらわす</a:t>
                </a:r>
              </a:p>
              <a:p>
                <a:pPr lvl="0" indent="0" marL="0">
                  <a:buNone/>
                </a:pPr>
                <a14:m>
                  <m:oMathPara xmlns:m="http://schemas.openxmlformats.org/officeDocument/2006/math">
                    <m:oMathParaPr>
                      <m:jc m:val="center"/>
                    </m:oMathParaPr>
                    <m:oMath>
                      <m:d>
                        <m:dPr>
                          <m:begChr m:val="["/>
                          <m:endChr m:val="]"/>
                          <m:sepChr m:val=""/>
                          <m:grow/>
                        </m:dPr>
                        <m:e>
                          <m:r>
                            <m:t>M</m:t>
                          </m:r>
                        </m:e>
                      </m:d>
                      <m:r>
                        <m:rPr>
                          <m:sty m:val="p"/>
                        </m:rPr>
                        <m:t>{</m:t>
                      </m:r>
                      <m:acc>
                        <m:accPr>
                          <m:chr m:val="̈"/>
                        </m:accPr>
                        <m:e>
                          <m:r>
                            <m:t>u</m:t>
                          </m:r>
                        </m:e>
                      </m:acc>
                      <m:r>
                        <m:rPr>
                          <m:sty m:val="p"/>
                        </m:rPr>
                        <m:t>}</m:t>
                      </m:r>
                      <m:r>
                        <m:rPr>
                          <m:sty m:val="p"/>
                        </m:rPr>
                        <m:t>+</m:t>
                      </m:r>
                      <m:d>
                        <m:dPr>
                          <m:begChr m:val="["/>
                          <m:endChr m:val="]"/>
                          <m:sepChr m:val=""/>
                          <m:grow/>
                        </m:dPr>
                        <m:e>
                          <m:r>
                            <m:t>C</m:t>
                          </m:r>
                        </m:e>
                      </m:d>
                      <m:r>
                        <m:rPr>
                          <m:sty m:val="p"/>
                        </m:rPr>
                        <m:t>{</m:t>
                      </m:r>
                      <m:acc>
                        <m:accPr>
                          <m:chr m:val="̇"/>
                        </m:accPr>
                        <m:e>
                          <m:r>
                            <m:t>u</m:t>
                          </m:r>
                        </m:e>
                      </m:acc>
                      <m:r>
                        <m:rPr>
                          <m:sty m:val="p"/>
                        </m:rPr>
                        <m:t>}</m:t>
                      </m:r>
                      <m:r>
                        <m:rPr>
                          <m:sty m:val="p"/>
                        </m:rPr>
                        <m:t>+</m:t>
                      </m:r>
                      <m:d>
                        <m:dPr>
                          <m:begChr m:val="["/>
                          <m:endChr m:val="]"/>
                          <m:sepChr m:val=""/>
                          <m:grow/>
                        </m:dPr>
                        <m:e>
                          <m:r>
                            <m:t>K</m:t>
                          </m:r>
                        </m:e>
                      </m:d>
                      <m:r>
                        <m:rPr>
                          <m:sty m:val="p"/>
                        </m:rPr>
                        <m:t>{</m:t>
                      </m:r>
                      <m:r>
                        <m:t>u</m:t>
                      </m:r>
                      <m:r>
                        <m:rPr>
                          <m:sty m:val="p"/>
                        </m:rPr>
                        <m:t>}</m:t>
                      </m:r>
                      <m:r>
                        <m:rPr>
                          <m:sty m:val="p"/>
                        </m:rPr>
                        <m:t>=</m:t>
                      </m:r>
                      <m:r>
                        <m:rPr>
                          <m:sty m:val="p"/>
                        </m:rPr>
                        <m:t>{</m:t>
                      </m:r>
                      <m:r>
                        <m:t>f</m:t>
                      </m:r>
                      <m:r>
                        <m:rPr>
                          <m:sty m:val="p"/>
                        </m:rPr>
                        <m:t>}</m:t>
                      </m:r>
                    </m:oMath>
                  </m:oMathPara>
                </a14:m>
              </a:p>
              <a:p>
                <a:pPr lvl="0"/>
                <a14:m>
                  <m:oMath xmlns:m="http://schemas.openxmlformats.org/officeDocument/2006/math">
                    <m:d>
                      <m:dPr>
                        <m:begChr m:val="["/>
                        <m:endChr m:val="]"/>
                        <m:sepChr m:val=""/>
                        <m:grow/>
                      </m:dPr>
                      <m:e>
                        <m:r>
                          <m:t>𝑀</m:t>
                        </m:r>
                      </m:e>
                    </m:d>
                  </m:oMath>
                </a14:m>
                <a:r>
                  <a:rPr/>
                  <a:t>：質量マトリックス</a:t>
                </a:r>
              </a:p>
              <a:p>
                <a:pPr lvl="0"/>
                <a14:m>
                  <m:oMath xmlns:m="http://schemas.openxmlformats.org/officeDocument/2006/math">
                    <m:r>
                      <m:t>𝑢</m:t>
                    </m:r>
                    <m:r>
                      <m:rPr>
                        <m:sty m:val="p"/>
                      </m:rPr>
                      <m:t>̈</m:t>
                    </m:r>
                  </m:oMath>
                </a14:m>
                <a:r>
                  <a:rPr/>
                  <a:t>：加速度ベクトル</a:t>
                </a:r>
              </a:p>
              <a:p>
                <a:pPr lvl="0"/>
                <a14:m>
                  <m:oMath xmlns:m="http://schemas.openxmlformats.org/officeDocument/2006/math">
                    <m:d>
                      <m:dPr>
                        <m:begChr m:val="["/>
                        <m:endChr m:val="]"/>
                        <m:sepChr m:val=""/>
                        <m:grow/>
                      </m:dPr>
                      <m:e>
                        <m:r>
                          <m:t>𝐶</m:t>
                        </m:r>
                      </m:e>
                    </m:d>
                  </m:oMath>
                </a14:m>
                <a:r>
                  <a:rPr/>
                  <a:t>：減衰マトリックス</a:t>
                </a:r>
              </a:p>
              <a:p>
                <a:pPr lvl="0"/>
                <a14:m>
                  <m:oMath xmlns:m="http://schemas.openxmlformats.org/officeDocument/2006/math">
                    <m:r>
                      <m:t>𝑢</m:t>
                    </m:r>
                    <m:r>
                      <m:rPr>
                        <m:sty m:val="p"/>
                      </m:rPr>
                      <m:t>̇</m:t>
                    </m:r>
                  </m:oMath>
                </a14:m>
                <a:r>
                  <a:rPr/>
                  <a:t>：速度ベクトル</a:t>
                </a:r>
              </a:p>
              <a:p>
                <a:pPr lvl="0"/>
                <a14:m>
                  <m:oMath xmlns:m="http://schemas.openxmlformats.org/officeDocument/2006/math">
                    <m:d>
                      <m:dPr>
                        <m:begChr m:val="["/>
                        <m:endChr m:val="]"/>
                        <m:sepChr m:val=""/>
                        <m:grow/>
                      </m:dPr>
                      <m:e>
                        <m:r>
                          <m:t>𝐾</m:t>
                        </m:r>
                      </m:e>
                    </m:d>
                  </m:oMath>
                </a14:m>
                <a:r>
                  <a:rPr/>
                  <a:t>：剛性マトリックス</a:t>
                </a:r>
              </a:p>
              <a:p>
                <a:pPr lvl="0"/>
                <a14:m>
                  <m:oMath xmlns:m="http://schemas.openxmlformats.org/officeDocument/2006/math">
                    <m:r>
                      <m:t>𝑢</m:t>
                    </m:r>
                  </m:oMath>
                </a14:m>
                <a:r>
                  <a:rPr/>
                  <a:t>：変位ベクトル</a:t>
                </a:r>
              </a:p>
              <a:p>
                <a:pPr lvl="0"/>
                <a14:m>
                  <m:oMath xmlns:m="http://schemas.openxmlformats.org/officeDocument/2006/math">
                    <m:r>
                      <m:t>𝑓</m:t>
                    </m:r>
                  </m:oMath>
                </a14:m>
                <a:r>
                  <a:rPr/>
                  <a:t>：荷重ベクトル</a:t>
                </a:r>
              </a:p>
              <a:p>
                <a:pPr lvl="0" indent="0" marL="0">
                  <a:buNone/>
                </a:pPr>
                <a:r>
                  <a:rPr/>
                  <a:t>加速度、速度、変位の形に書き換える</a:t>
                </a:r>
              </a:p>
              <a:p>
                <a:pPr lvl="0" indent="0" marL="0">
                  <a:buNone/>
                </a:pPr>
                <a14:m>
                  <m:oMathPara xmlns:m="http://schemas.openxmlformats.org/officeDocument/2006/math">
                    <m:oMathParaPr>
                      <m:jc m:val="center"/>
                    </m:oMathParaPr>
                    <m:oMath>
                      <m:d>
                        <m:dPr>
                          <m:begChr m:val="["/>
                          <m:endChr m:val="]"/>
                          <m:sepChr m:val=""/>
                          <m:grow/>
                        </m:dPr>
                        <m:e>
                          <m:r>
                            <m:t>M</m:t>
                          </m:r>
                        </m:e>
                      </m:d>
                      <m:r>
                        <m:rPr>
                          <m:sty m:val="p"/>
                        </m:rPr>
                        <m:t>{</m:t>
                      </m:r>
                      <m:r>
                        <m:t>a</m:t>
                      </m:r>
                      <m:r>
                        <m:rPr>
                          <m:sty m:val="p"/>
                        </m:rPr>
                        <m:t>}</m:t>
                      </m:r>
                      <m:r>
                        <m:rPr>
                          <m:sty m:val="p"/>
                        </m:rPr>
                        <m:t>+</m:t>
                      </m:r>
                      <m:d>
                        <m:dPr>
                          <m:begChr m:val="["/>
                          <m:endChr m:val="]"/>
                          <m:sepChr m:val=""/>
                          <m:grow/>
                        </m:dPr>
                        <m:e>
                          <m:r>
                            <m:t>C</m:t>
                          </m:r>
                        </m:e>
                      </m:d>
                      <m:r>
                        <m:rPr>
                          <m:sty m:val="p"/>
                        </m:rPr>
                        <m:t>{</m:t>
                      </m:r>
                      <m:r>
                        <m:t>v</m:t>
                      </m:r>
                      <m:r>
                        <m:rPr>
                          <m:sty m:val="p"/>
                        </m:rPr>
                        <m:t>}</m:t>
                      </m:r>
                      <m:r>
                        <m:rPr>
                          <m:sty m:val="p"/>
                        </m:rPr>
                        <m:t>+</m:t>
                      </m:r>
                      <m:d>
                        <m:dPr>
                          <m:begChr m:val="["/>
                          <m:endChr m:val="]"/>
                          <m:sepChr m:val=""/>
                          <m:grow/>
                        </m:dPr>
                        <m:e>
                          <m:r>
                            <m:t>K</m:t>
                          </m:r>
                        </m:e>
                      </m:d>
                      <m:r>
                        <m:rPr>
                          <m:sty m:val="p"/>
                        </m:rPr>
                        <m:t>{</m:t>
                      </m:r>
                      <m:r>
                        <m:t>u</m:t>
                      </m:r>
                      <m:r>
                        <m:rPr>
                          <m:sty m:val="p"/>
                        </m:rPr>
                        <m:t>}</m:t>
                      </m:r>
                      <m:r>
                        <m:rPr>
                          <m:sty m:val="p"/>
                        </m:rPr>
                        <m:t>=</m:t>
                      </m:r>
                      <m:r>
                        <m:rPr>
                          <m:sty m:val="p"/>
                        </m:rPr>
                        <m:t>{</m:t>
                      </m:r>
                      <m:r>
                        <m:t>f</m:t>
                      </m:r>
                      <m:r>
                        <m:rPr>
                          <m:sty m:val="p"/>
                        </m:rPr>
                        <m:t>}</m:t>
                      </m:r>
                    </m:oMath>
                  </m:oMathPara>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Motherson All rights reserved by Motherson and/or its affiliated companies. Any commercial use hereof, especially any transfer and/or copying hereof, is prohibited without the prior written consent of Motherson and/or its affiliated companies. In case of transfer of information containing know-how for which copyright or any other intellectual property right protection may be afforded, Motherson and/or its affiliated companies reserve all rights to any such grant of copyright protection and/or grant of intellectual property right protection. www.motherson.com</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計算力学1級問題集解説_06</dc:title>
  <dc:creator/>
  <cp:keywords/>
  <dcterms:created xsi:type="dcterms:W3CDTF">2024-04-22T00:42:24Z</dcterms:created>
  <dcterms:modified xsi:type="dcterms:W3CDTF">2024-04-22T00:42:24Z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21 April 2024</vt:lpwstr>
  </property>
  <property fmtid="{D5CDD505-2E9C-101B-9397-08002B2CF9AE}" pid="3" name="marp">
    <vt:lpwstr>True</vt:lpwstr>
  </property>
  <property fmtid="{D5CDD505-2E9C-101B-9397-08002B2CF9AE}" pid="4" name="math">
    <vt:lpwstr>mathjax</vt:lpwstr>
  </property>
  <property fmtid="{D5CDD505-2E9C-101B-9397-08002B2CF9AE}" pid="5" name="paginate">
    <vt:lpwstr>True</vt:lpwstr>
  </property>
  <property fmtid="{D5CDD505-2E9C-101B-9397-08002B2CF9AE}" pid="6" name="subtitle">
    <vt:lpwstr>author Makoto Yaguchi Staff Engineer Core Business Operations R&amp;D Manegemnet Promotion Degital Development Department 2024/4/20</vt:lpwstr>
  </property>
  <property fmtid="{D5CDD505-2E9C-101B-9397-08002B2CF9AE}" pid="7" name="theme">
    <vt:lpwstr>YPP_ver1.0</vt:lpwstr>
  </property>
</Properties>
</file>