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1" r:id="rId7"/>
    <p:sldId id="296" r:id="rId8"/>
    <p:sldId id="284" r:id="rId9"/>
    <p:sldId id="300" r:id="rId10"/>
    <p:sldId id="287" r:id="rId11"/>
    <p:sldId id="291" r:id="rId12"/>
    <p:sldId id="273" r:id="rId13"/>
    <p:sldId id="295" r:id="rId14"/>
    <p:sldId id="274" r:id="rId15"/>
    <p:sldId id="293" r:id="rId16"/>
    <p:sldId id="294" r:id="rId17"/>
    <p:sldId id="275" r:id="rId18"/>
    <p:sldId id="297" r:id="rId19"/>
    <p:sldId id="263" r:id="rId20"/>
    <p:sldId id="264" r:id="rId21"/>
    <p:sldId id="270" r:id="rId22"/>
    <p:sldId id="301" r:id="rId23"/>
    <p:sldId id="272" r:id="rId24"/>
    <p:sldId id="292" r:id="rId25"/>
    <p:sldId id="2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31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ammo\Personal\UOFT\Data-Science%20Foundation\Tushar-%20Analysis%20of%20ridership%201985-201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ammo\Personal\UOFT\Data-Science%20Foundation\Tushar-%20Analysis%20of%20ridership%201985-201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ammo\Personal\UOFT\Data-Science%20Foundation\Tushar-%20Analysis%20of%20ridership%201985-201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ammo\Personal\UOFT\Data-Science%20Foundation\Tushar-%20Analysis%20of%20ridership%201985-201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2016 Passenger Ridership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A89-40DA-B59E-34F9996210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A89-40DA-B59E-34F9996210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A89-40DA-B59E-34F99962102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A89-40DA-B59E-34F9996210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'Passenger '!$C$4:$C$7</c:f>
              <c:strCache>
                <c:ptCount val="4"/>
                <c:pt idx="0">
                  <c:v>Adult</c:v>
                </c:pt>
                <c:pt idx="1">
                  <c:v>Senior/Student</c:v>
                </c:pt>
                <c:pt idx="2">
                  <c:v>Children</c:v>
                </c:pt>
                <c:pt idx="3">
                  <c:v>Others</c:v>
                </c:pt>
              </c:strCache>
            </c:strRef>
          </c:cat>
          <c:val>
            <c:numRef>
              <c:f>'Passenger '!$D$4:$D$7</c:f>
              <c:numCache>
                <c:formatCode>#,##0_);\(#,##0\)</c:formatCode>
                <c:ptCount val="4"/>
                <c:pt idx="0">
                  <c:v>11266609</c:v>
                </c:pt>
                <c:pt idx="1">
                  <c:v>2149840</c:v>
                </c:pt>
                <c:pt idx="2">
                  <c:v>428601</c:v>
                </c:pt>
                <c:pt idx="3">
                  <c:v>357086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A89-40DA-B59E-34F9996210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404715803967128"/>
          <c:y val="0.8642925981001599"/>
          <c:w val="0.66841766705391337"/>
          <c:h val="0.106811633065990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>
          <a:alpha val="99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Yearly Ridership -Adult and Senior/Student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07611182245869E-2"/>
          <c:y val="0.14762189054726368"/>
          <c:w val="0.84690113976516312"/>
          <c:h val="0.61940940964468993"/>
        </c:manualLayout>
      </c:layout>
      <c:lineChart>
        <c:grouping val="stacked"/>
        <c:varyColors val="0"/>
        <c:ser>
          <c:idx val="0"/>
          <c:order val="0"/>
          <c:tx>
            <c:strRef>
              <c:f>'Passenger '!$D$35</c:f>
              <c:strCache>
                <c:ptCount val="1"/>
                <c:pt idx="0">
                  <c:v>Adult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'Passenger '!$C$36:$C$67</c:f>
              <c:numCache>
                <c:formatCode>General</c:formatCode>
                <c:ptCount val="32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  <c:pt idx="21">
                  <c:v>2006</c:v>
                </c:pt>
                <c:pt idx="22">
                  <c:v>2007</c:v>
                </c:pt>
                <c:pt idx="23">
                  <c:v>2008</c:v>
                </c:pt>
                <c:pt idx="24">
                  <c:v>2009</c:v>
                </c:pt>
                <c:pt idx="25">
                  <c:v>2010</c:v>
                </c:pt>
                <c:pt idx="26">
                  <c:v>2011</c:v>
                </c:pt>
                <c:pt idx="27">
                  <c:v>2012</c:v>
                </c:pt>
                <c:pt idx="28">
                  <c:v>2013</c:v>
                </c:pt>
                <c:pt idx="29">
                  <c:v>2014</c:v>
                </c:pt>
                <c:pt idx="30">
                  <c:v>2015</c:v>
                </c:pt>
                <c:pt idx="31">
                  <c:v>2016</c:v>
                </c:pt>
              </c:numCache>
            </c:numRef>
          </c:cat>
          <c:val>
            <c:numRef>
              <c:f>'Passenger '!$D$36:$D$67</c:f>
              <c:numCache>
                <c:formatCode>#,##0_);\(#,##0\)</c:formatCode>
                <c:ptCount val="32"/>
                <c:pt idx="0">
                  <c:v>335.95600000000002</c:v>
                </c:pt>
                <c:pt idx="1">
                  <c:v>343.99200000000002</c:v>
                </c:pt>
                <c:pt idx="2">
                  <c:v>359.46699999999998</c:v>
                </c:pt>
                <c:pt idx="3">
                  <c:v>366.66699999999997</c:v>
                </c:pt>
                <c:pt idx="4">
                  <c:v>358.471</c:v>
                </c:pt>
                <c:pt idx="5">
                  <c:v>366.88400000000001</c:v>
                </c:pt>
                <c:pt idx="6">
                  <c:v>336.49700000000001</c:v>
                </c:pt>
                <c:pt idx="7">
                  <c:v>315.04899999999998</c:v>
                </c:pt>
                <c:pt idx="8">
                  <c:v>299.87200000000001</c:v>
                </c:pt>
                <c:pt idx="9">
                  <c:v>293.56799999999998</c:v>
                </c:pt>
                <c:pt idx="10">
                  <c:v>290.37799999999999</c:v>
                </c:pt>
                <c:pt idx="11">
                  <c:v>280.19299999999998</c:v>
                </c:pt>
                <c:pt idx="12">
                  <c:v>292.49</c:v>
                </c:pt>
                <c:pt idx="13">
                  <c:v>301.57299999999998</c:v>
                </c:pt>
                <c:pt idx="14">
                  <c:v>306.84899999999999</c:v>
                </c:pt>
                <c:pt idx="15">
                  <c:v>323.274</c:v>
                </c:pt>
                <c:pt idx="16">
                  <c:v>332.39499999999998</c:v>
                </c:pt>
                <c:pt idx="17">
                  <c:v>325.29899999999998</c:v>
                </c:pt>
                <c:pt idx="18">
                  <c:v>322.82400000000001</c:v>
                </c:pt>
                <c:pt idx="19">
                  <c:v>334.81900000000002</c:v>
                </c:pt>
                <c:pt idx="20">
                  <c:v>344.72399999999999</c:v>
                </c:pt>
                <c:pt idx="21">
                  <c:v>359.29700000000003</c:v>
                </c:pt>
                <c:pt idx="22">
                  <c:v>372.976</c:v>
                </c:pt>
                <c:pt idx="23">
                  <c:v>378.89299999999997</c:v>
                </c:pt>
                <c:pt idx="24">
                  <c:v>381.84800000000001</c:v>
                </c:pt>
                <c:pt idx="25">
                  <c:v>386.351</c:v>
                </c:pt>
                <c:pt idx="26">
                  <c:v>406.59399999999999</c:v>
                </c:pt>
                <c:pt idx="27">
                  <c:v>419.11799999999999</c:v>
                </c:pt>
                <c:pt idx="28">
                  <c:v>431.142</c:v>
                </c:pt>
                <c:pt idx="29">
                  <c:v>437.28699999999998</c:v>
                </c:pt>
                <c:pt idx="30">
                  <c:v>434.88900000000001</c:v>
                </c:pt>
                <c:pt idx="31">
                  <c:v>426.97300000000001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43-46E5-BCCE-56CF4E88A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8291192"/>
        <c:axId val="524822776"/>
      </c:lineChart>
      <c:lineChart>
        <c:grouping val="stacked"/>
        <c:varyColors val="0"/>
        <c:ser>
          <c:idx val="1"/>
          <c:order val="1"/>
          <c:tx>
            <c:strRef>
              <c:f>'Passenger '!$E$35</c:f>
              <c:strCache>
                <c:ptCount val="1"/>
                <c:pt idx="0">
                  <c:v>Senior/Student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'Passenger '!$C$36:$C$67</c:f>
              <c:numCache>
                <c:formatCode>General</c:formatCode>
                <c:ptCount val="32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  <c:pt idx="21">
                  <c:v>2006</c:v>
                </c:pt>
                <c:pt idx="22">
                  <c:v>2007</c:v>
                </c:pt>
                <c:pt idx="23">
                  <c:v>2008</c:v>
                </c:pt>
                <c:pt idx="24">
                  <c:v>2009</c:v>
                </c:pt>
                <c:pt idx="25">
                  <c:v>2010</c:v>
                </c:pt>
                <c:pt idx="26">
                  <c:v>2011</c:v>
                </c:pt>
                <c:pt idx="27">
                  <c:v>2012</c:v>
                </c:pt>
                <c:pt idx="28">
                  <c:v>2013</c:v>
                </c:pt>
                <c:pt idx="29">
                  <c:v>2014</c:v>
                </c:pt>
                <c:pt idx="30">
                  <c:v>2015</c:v>
                </c:pt>
                <c:pt idx="31">
                  <c:v>2016</c:v>
                </c:pt>
              </c:numCache>
            </c:numRef>
          </c:cat>
          <c:val>
            <c:numRef>
              <c:f>'Passenger '!$E$36:$E$67</c:f>
              <c:numCache>
                <c:formatCode>#,##0_);\(#,##0\)</c:formatCode>
                <c:ptCount val="32"/>
                <c:pt idx="0">
                  <c:v>76.828999999999994</c:v>
                </c:pt>
                <c:pt idx="1">
                  <c:v>77.102999999999994</c:v>
                </c:pt>
                <c:pt idx="2">
                  <c:v>77.230999999999995</c:v>
                </c:pt>
                <c:pt idx="3">
                  <c:v>76.671000000000006</c:v>
                </c:pt>
                <c:pt idx="4">
                  <c:v>72.766999999999996</c:v>
                </c:pt>
                <c:pt idx="5">
                  <c:v>72.799000000000007</c:v>
                </c:pt>
                <c:pt idx="6">
                  <c:v>68.438999999999993</c:v>
                </c:pt>
                <c:pt idx="7">
                  <c:v>71.195999999999998</c:v>
                </c:pt>
                <c:pt idx="8">
                  <c:v>71.835999999999999</c:v>
                </c:pt>
                <c:pt idx="9">
                  <c:v>72.027000000000001</c:v>
                </c:pt>
                <c:pt idx="10">
                  <c:v>74.745000000000005</c:v>
                </c:pt>
                <c:pt idx="11">
                  <c:v>70.063999999999993</c:v>
                </c:pt>
                <c:pt idx="12">
                  <c:v>64.617999999999995</c:v>
                </c:pt>
                <c:pt idx="13">
                  <c:v>63.174999999999997</c:v>
                </c:pt>
                <c:pt idx="14">
                  <c:v>61.868000000000002</c:v>
                </c:pt>
                <c:pt idx="15">
                  <c:v>63.591000000000001</c:v>
                </c:pt>
                <c:pt idx="16">
                  <c:v>63.915999999999997</c:v>
                </c:pt>
                <c:pt idx="17">
                  <c:v>61.581000000000003</c:v>
                </c:pt>
                <c:pt idx="18">
                  <c:v>59.189</c:v>
                </c:pt>
                <c:pt idx="19">
                  <c:v>59.103999999999999</c:v>
                </c:pt>
                <c:pt idx="20">
                  <c:v>60.456000000000003</c:v>
                </c:pt>
                <c:pt idx="21">
                  <c:v>58.692</c:v>
                </c:pt>
                <c:pt idx="22">
                  <c:v>59.584000000000003</c:v>
                </c:pt>
                <c:pt idx="23">
                  <c:v>59.994</c:v>
                </c:pt>
                <c:pt idx="24">
                  <c:v>60.345999999999997</c:v>
                </c:pt>
                <c:pt idx="25">
                  <c:v>62.512999999999998</c:v>
                </c:pt>
                <c:pt idx="26">
                  <c:v>65.2</c:v>
                </c:pt>
                <c:pt idx="27">
                  <c:v>65.596000000000004</c:v>
                </c:pt>
                <c:pt idx="28">
                  <c:v>65.058999999999997</c:v>
                </c:pt>
                <c:pt idx="29">
                  <c:v>69.036000000000001</c:v>
                </c:pt>
                <c:pt idx="30">
                  <c:v>70.966999999999999</c:v>
                </c:pt>
                <c:pt idx="31">
                  <c:v>73.647999999999996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43-46E5-BCCE-56CF4E88A0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0910944"/>
        <c:axId val="370909960"/>
      </c:lineChart>
      <c:catAx>
        <c:axId val="698291192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0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822776"/>
        <c:crosses val="autoZero"/>
        <c:auto val="0"/>
        <c:lblAlgn val="ctr"/>
        <c:lblOffset val="100"/>
        <c:noMultiLvlLbl val="0"/>
      </c:catAx>
      <c:valAx>
        <c:axId val="524822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Adult ridership</a:t>
                </a:r>
                <a:r>
                  <a:rPr lang="en-US" baseline="0"/>
                  <a:t> in million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_);\(#,##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291192"/>
        <c:crosses val="autoZero"/>
        <c:crossBetween val="between"/>
      </c:valAx>
      <c:valAx>
        <c:axId val="3709099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Senios/Student ridership</a:t>
                </a:r>
                <a:r>
                  <a:rPr lang="en-US" baseline="0"/>
                  <a:t> </a:t>
                </a:r>
                <a:r>
                  <a:rPr lang="en-US"/>
                  <a:t> in Million</a:t>
                </a:r>
              </a:p>
            </c:rich>
          </c:tx>
          <c:layout>
            <c:manualLayout>
              <c:xMode val="edge"/>
              <c:yMode val="edge"/>
              <c:x val="0.96410667201263345"/>
              <c:y val="0.143973988326086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_);\(#,##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910944"/>
        <c:crosses val="max"/>
        <c:crossBetween val="between"/>
      </c:valAx>
      <c:catAx>
        <c:axId val="37091094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370909960"/>
        <c:crosses val="max"/>
        <c:auto val="0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Yearly Ridership -Children</a:t>
            </a:r>
            <a:r>
              <a:rPr lang="en-US" baseline="0"/>
              <a:t> &amp; Others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2"/>
          <c:order val="0"/>
          <c:tx>
            <c:strRef>
              <c:f>'Passenger '!$F$35</c:f>
              <c:strCache>
                <c:ptCount val="1"/>
                <c:pt idx="0">
                  <c:v>Children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'Passenger '!$C$36:$C$67</c:f>
              <c:numCache>
                <c:formatCode>General</c:formatCode>
                <c:ptCount val="32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  <c:pt idx="21">
                  <c:v>2006</c:v>
                </c:pt>
                <c:pt idx="22">
                  <c:v>2007</c:v>
                </c:pt>
                <c:pt idx="23">
                  <c:v>2008</c:v>
                </c:pt>
                <c:pt idx="24">
                  <c:v>2009</c:v>
                </c:pt>
                <c:pt idx="25">
                  <c:v>2010</c:v>
                </c:pt>
                <c:pt idx="26">
                  <c:v>2011</c:v>
                </c:pt>
                <c:pt idx="27">
                  <c:v>2012</c:v>
                </c:pt>
                <c:pt idx="28">
                  <c:v>2013</c:v>
                </c:pt>
                <c:pt idx="29">
                  <c:v>2014</c:v>
                </c:pt>
                <c:pt idx="30">
                  <c:v>2015</c:v>
                </c:pt>
                <c:pt idx="31">
                  <c:v>2016</c:v>
                </c:pt>
              </c:numCache>
            </c:numRef>
          </c:cat>
          <c:val>
            <c:numRef>
              <c:f>'Passenger '!$F$36:$F$67</c:f>
              <c:numCache>
                <c:formatCode>#,##0_);\(#,##0\)</c:formatCode>
                <c:ptCount val="32"/>
                <c:pt idx="0">
                  <c:v>15.651999999999999</c:v>
                </c:pt>
                <c:pt idx="1">
                  <c:v>15.917999999999999</c:v>
                </c:pt>
                <c:pt idx="2">
                  <c:v>16.106999999999999</c:v>
                </c:pt>
                <c:pt idx="3">
                  <c:v>16.369</c:v>
                </c:pt>
                <c:pt idx="4">
                  <c:v>15.177</c:v>
                </c:pt>
                <c:pt idx="5">
                  <c:v>15.488</c:v>
                </c:pt>
                <c:pt idx="6">
                  <c:v>14.268000000000001</c:v>
                </c:pt>
                <c:pt idx="7">
                  <c:v>13.429</c:v>
                </c:pt>
                <c:pt idx="8">
                  <c:v>14.679</c:v>
                </c:pt>
                <c:pt idx="9">
                  <c:v>14.909000000000001</c:v>
                </c:pt>
                <c:pt idx="10">
                  <c:v>14.215</c:v>
                </c:pt>
                <c:pt idx="11">
                  <c:v>13.803000000000001</c:v>
                </c:pt>
                <c:pt idx="12">
                  <c:v>13.98</c:v>
                </c:pt>
                <c:pt idx="13">
                  <c:v>13.984</c:v>
                </c:pt>
                <c:pt idx="14">
                  <c:v>13.395</c:v>
                </c:pt>
                <c:pt idx="15">
                  <c:v>13.603999999999999</c:v>
                </c:pt>
                <c:pt idx="16">
                  <c:v>13.132</c:v>
                </c:pt>
                <c:pt idx="17">
                  <c:v>12.807</c:v>
                </c:pt>
                <c:pt idx="18">
                  <c:v>11.987</c:v>
                </c:pt>
                <c:pt idx="19">
                  <c:v>12.087</c:v>
                </c:pt>
                <c:pt idx="20">
                  <c:v>12.058999999999999</c:v>
                </c:pt>
                <c:pt idx="21">
                  <c:v>11.047000000000001</c:v>
                </c:pt>
                <c:pt idx="22">
                  <c:v>10.891999999999999</c:v>
                </c:pt>
                <c:pt idx="23">
                  <c:v>11.035</c:v>
                </c:pt>
                <c:pt idx="24">
                  <c:v>10.972</c:v>
                </c:pt>
                <c:pt idx="25">
                  <c:v>10.826000000000001</c:v>
                </c:pt>
                <c:pt idx="26">
                  <c:v>10.737</c:v>
                </c:pt>
                <c:pt idx="27">
                  <c:v>10.518000000000001</c:v>
                </c:pt>
                <c:pt idx="28">
                  <c:v>10.271000000000001</c:v>
                </c:pt>
                <c:pt idx="29">
                  <c:v>10.802</c:v>
                </c:pt>
                <c:pt idx="30">
                  <c:v>12.541</c:v>
                </c:pt>
                <c:pt idx="31">
                  <c:v>21.911000000000001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5E-415C-A767-C697BB42B7FB}"/>
            </c:ext>
          </c:extLst>
        </c:ser>
        <c:ser>
          <c:idx val="3"/>
          <c:order val="1"/>
          <c:tx>
            <c:strRef>
              <c:f>'Passenger '!$G$35</c:f>
              <c:strCache>
                <c:ptCount val="1"/>
                <c:pt idx="0">
                  <c:v>Others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'Passenger '!$C$36:$C$67</c:f>
              <c:numCache>
                <c:formatCode>General</c:formatCode>
                <c:ptCount val="32"/>
                <c:pt idx="0">
                  <c:v>1985</c:v>
                </c:pt>
                <c:pt idx="1">
                  <c:v>1986</c:v>
                </c:pt>
                <c:pt idx="2">
                  <c:v>1987</c:v>
                </c:pt>
                <c:pt idx="3">
                  <c:v>1988</c:v>
                </c:pt>
                <c:pt idx="4">
                  <c:v>1989</c:v>
                </c:pt>
                <c:pt idx="5">
                  <c:v>1990</c:v>
                </c:pt>
                <c:pt idx="6">
                  <c:v>1991</c:v>
                </c:pt>
                <c:pt idx="7">
                  <c:v>1992</c:v>
                </c:pt>
                <c:pt idx="8">
                  <c:v>1993</c:v>
                </c:pt>
                <c:pt idx="9">
                  <c:v>1994</c:v>
                </c:pt>
                <c:pt idx="10">
                  <c:v>1995</c:v>
                </c:pt>
                <c:pt idx="11">
                  <c:v>1996</c:v>
                </c:pt>
                <c:pt idx="12">
                  <c:v>1997</c:v>
                </c:pt>
                <c:pt idx="13">
                  <c:v>1998</c:v>
                </c:pt>
                <c:pt idx="14">
                  <c:v>1999</c:v>
                </c:pt>
                <c:pt idx="15">
                  <c:v>2000</c:v>
                </c:pt>
                <c:pt idx="16">
                  <c:v>2001</c:v>
                </c:pt>
                <c:pt idx="17">
                  <c:v>2002</c:v>
                </c:pt>
                <c:pt idx="18">
                  <c:v>2003</c:v>
                </c:pt>
                <c:pt idx="19">
                  <c:v>2004</c:v>
                </c:pt>
                <c:pt idx="20">
                  <c:v>2005</c:v>
                </c:pt>
                <c:pt idx="21">
                  <c:v>2006</c:v>
                </c:pt>
                <c:pt idx="22">
                  <c:v>2007</c:v>
                </c:pt>
                <c:pt idx="23">
                  <c:v>2008</c:v>
                </c:pt>
                <c:pt idx="24">
                  <c:v>2009</c:v>
                </c:pt>
                <c:pt idx="25">
                  <c:v>2010</c:v>
                </c:pt>
                <c:pt idx="26">
                  <c:v>2011</c:v>
                </c:pt>
                <c:pt idx="27">
                  <c:v>2012</c:v>
                </c:pt>
                <c:pt idx="28">
                  <c:v>2013</c:v>
                </c:pt>
                <c:pt idx="29">
                  <c:v>2014</c:v>
                </c:pt>
                <c:pt idx="30">
                  <c:v>2015</c:v>
                </c:pt>
                <c:pt idx="31">
                  <c:v>2016</c:v>
                </c:pt>
              </c:numCache>
            </c:numRef>
          </c:cat>
          <c:val>
            <c:numRef>
              <c:f>'Passenger '!$G$36:$G$67</c:f>
              <c:numCache>
                <c:formatCode>#,##0_);\(#,##0\)</c:formatCode>
                <c:ptCount val="32"/>
                <c:pt idx="0">
                  <c:v>3.7229999999999999</c:v>
                </c:pt>
                <c:pt idx="1">
                  <c:v>3.9990000000000001</c:v>
                </c:pt>
                <c:pt idx="2">
                  <c:v>4.0789999999999997</c:v>
                </c:pt>
                <c:pt idx="3">
                  <c:v>3.7679999999999998</c:v>
                </c:pt>
                <c:pt idx="4">
                  <c:v>4.3109999999999999</c:v>
                </c:pt>
                <c:pt idx="5">
                  <c:v>4.0629999999999997</c:v>
                </c:pt>
                <c:pt idx="6">
                  <c:v>4.9630000000000001</c:v>
                </c:pt>
                <c:pt idx="7">
                  <c:v>4.577</c:v>
                </c:pt>
                <c:pt idx="8">
                  <c:v>7.0979999999999999</c:v>
                </c:pt>
                <c:pt idx="9">
                  <c:v>7.7480000000000002</c:v>
                </c:pt>
                <c:pt idx="10">
                  <c:v>8.8140000000000001</c:v>
                </c:pt>
                <c:pt idx="11">
                  <c:v>8.3699999999999992</c:v>
                </c:pt>
                <c:pt idx="12">
                  <c:v>8.7949999999999999</c:v>
                </c:pt>
                <c:pt idx="13">
                  <c:v>9.9570000000000007</c:v>
                </c:pt>
                <c:pt idx="14">
                  <c:v>10.481</c:v>
                </c:pt>
                <c:pt idx="15">
                  <c:v>10.089</c:v>
                </c:pt>
                <c:pt idx="16">
                  <c:v>10.55</c:v>
                </c:pt>
                <c:pt idx="17">
                  <c:v>15.852</c:v>
                </c:pt>
                <c:pt idx="18">
                  <c:v>11.412000000000001</c:v>
                </c:pt>
                <c:pt idx="19">
                  <c:v>12.089</c:v>
                </c:pt>
                <c:pt idx="20">
                  <c:v>13.981</c:v>
                </c:pt>
                <c:pt idx="21">
                  <c:v>15.507999999999999</c:v>
                </c:pt>
                <c:pt idx="22">
                  <c:v>16.317</c:v>
                </c:pt>
                <c:pt idx="23">
                  <c:v>16.777999999999999</c:v>
                </c:pt>
                <c:pt idx="24">
                  <c:v>18.067</c:v>
                </c:pt>
                <c:pt idx="25">
                  <c:v>17.667000000000002</c:v>
                </c:pt>
                <c:pt idx="26">
                  <c:v>17.687999999999999</c:v>
                </c:pt>
                <c:pt idx="27">
                  <c:v>18.774999999999999</c:v>
                </c:pt>
                <c:pt idx="28">
                  <c:v>18.722000000000001</c:v>
                </c:pt>
                <c:pt idx="29">
                  <c:v>17.690000000000001</c:v>
                </c:pt>
                <c:pt idx="30">
                  <c:v>15.608000000000001</c:v>
                </c:pt>
                <c:pt idx="31">
                  <c:v>15.547000000000001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5E-415C-A767-C697BB42B7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8291192"/>
        <c:axId val="524822776"/>
      </c:lineChart>
      <c:catAx>
        <c:axId val="698291192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0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822776"/>
        <c:crosses val="autoZero"/>
        <c:auto val="0"/>
        <c:lblAlgn val="ctr"/>
        <c:lblOffset val="100"/>
        <c:noMultiLvlLbl val="0"/>
      </c:catAx>
      <c:valAx>
        <c:axId val="524822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Ridership in  Million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_);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291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ARIMA Model - Predicted vs 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1"/>
          <c:order val="0"/>
          <c:tx>
            <c:strRef>
              <c:f>Sheet3!$C$10</c:f>
              <c:strCache>
                <c:ptCount val="1"/>
                <c:pt idx="0">
                  <c:v>Predicted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Sheet3!$B$11:$B$14</c:f>
              <c:numCache>
                <c:formatCode>0_);\(0\)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Sheet3!$C$11:$C$14</c:f>
              <c:numCache>
                <c:formatCode>0.00_);\(0.00\)</c:formatCode>
                <c:ptCount val="4"/>
                <c:pt idx="0">
                  <c:v>524.70967399999995</c:v>
                </c:pt>
                <c:pt idx="1">
                  <c:v>534.26</c:v>
                </c:pt>
                <c:pt idx="2">
                  <c:v>539.96</c:v>
                </c:pt>
                <c:pt idx="3">
                  <c:v>537.39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C-48D5-9380-19D8A56340D1}"/>
            </c:ext>
          </c:extLst>
        </c:ser>
        <c:ser>
          <c:idx val="2"/>
          <c:order val="1"/>
          <c:tx>
            <c:strRef>
              <c:f>Sheet3!$D$10</c:f>
              <c:strCache>
                <c:ptCount val="1"/>
                <c:pt idx="0">
                  <c:v>Expected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numRef>
              <c:f>Sheet3!$B$11:$B$14</c:f>
              <c:numCache>
                <c:formatCode>0_);\(0\)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Sheet3!$D$11:$D$14</c:f>
              <c:numCache>
                <c:formatCode>0.00_);\(0.00\)</c:formatCode>
                <c:ptCount val="4"/>
                <c:pt idx="0">
                  <c:v>525.19399999999996</c:v>
                </c:pt>
                <c:pt idx="1">
                  <c:v>534.82000000000005</c:v>
                </c:pt>
                <c:pt idx="2">
                  <c:v>534.01</c:v>
                </c:pt>
                <c:pt idx="3">
                  <c:v>538.08000000000004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9C-48D5-9380-19D8A56340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02787952"/>
        <c:axId val="702792544"/>
        <c:axId val="0"/>
      </c:bar3DChart>
      <c:catAx>
        <c:axId val="702787952"/>
        <c:scaling>
          <c:orientation val="minMax"/>
        </c:scaling>
        <c:delete val="0"/>
        <c:axPos val="b"/>
        <c:numFmt formatCode="0_);\(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792544"/>
        <c:crosses val="autoZero"/>
        <c:auto val="1"/>
        <c:lblAlgn val="ctr"/>
        <c:lblOffset val="100"/>
        <c:noMultiLvlLbl val="0"/>
      </c:catAx>
      <c:valAx>
        <c:axId val="7027925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Millions</a:t>
                </a:r>
              </a:p>
            </c:rich>
          </c:tx>
          <c:layout>
            <c:manualLayout>
              <c:xMode val="edge"/>
              <c:yMode val="edge"/>
              <c:x val="3.0672036922684245E-2"/>
              <c:y val="0.449457567804024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_);\(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7879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A87F-C096-4BD8-A62A-066EB150D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02EA0-08BB-4889-8FB5-1482B9BBA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27986-68C1-41FA-A3CB-A80993B8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4E7E-6D5F-47D2-B97E-423841ADA7C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6EB28-2DEE-42BC-B437-11E65D83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33FF4-2B10-457E-849E-FB486E31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EBCB-6871-4F18-B8B1-89E5F1A6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7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EBC1-CC01-4D50-A84A-E01CF8F9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78406-E567-4C5D-A2B0-69EFECF4F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BB3A4-646C-46C8-8599-601C9658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4E7E-6D5F-47D2-B97E-423841ADA7C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7AE25-045B-4A14-B38E-7507D5D7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96CB7-42E8-46DA-912A-98C8DD4C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EBCB-6871-4F18-B8B1-89E5F1A6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7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AD4F3-6816-4F5C-98F8-CFDADA36A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13D45-390D-4224-BC6B-6ADBCA678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0211-BC6C-44EC-9D97-250BD039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4E7E-6D5F-47D2-B97E-423841ADA7C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02CE8-5CCB-4DEA-AFC0-3257B6B8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FB06-23AB-4C9B-8E5F-43F0568A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EBCB-6871-4F18-B8B1-89E5F1A6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3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0CCB-3CB5-4DC6-A5D6-CAEB774F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08CBA-0A1D-4CA4-AD76-D9FD8D30F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D5B7-57A3-4AE7-96AA-C60C7690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4E7E-6D5F-47D2-B97E-423841ADA7C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E3445-730F-4A55-9271-5F1019E8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7E91-7561-4A12-9AC3-EC0F15E0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EBCB-6871-4F18-B8B1-89E5F1A6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1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6732-E0E5-4026-91AA-D2D54D99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A8B91-626B-4DA2-90B1-9CA6D64DC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AFCA5-9768-484D-A091-A980903A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4E7E-6D5F-47D2-B97E-423841ADA7C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2E7A7-06F7-4DFC-90FF-41DA827A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BAF42-B3BF-417E-B89E-5E985525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EBCB-6871-4F18-B8B1-89E5F1A6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1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78E6-413F-48B6-B523-07DC21F8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6493-BF58-41F7-8CE9-FF088B058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01C8-7870-4B37-81C6-6B369B94E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AA60A-01C0-48C9-A87E-27163CBE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4E7E-6D5F-47D2-B97E-423841ADA7C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F0BDD-5A10-4EC0-AD73-F507F964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ACC68-5AF0-4602-83BC-79B75D1E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EBCB-6871-4F18-B8B1-89E5F1A6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0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D6E8-272A-4C7E-916F-71F726E5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012D0-A479-4263-A202-CEE9C9734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11451-B431-40A4-BD1C-46DB6C9AC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17BF9-98B7-4B6A-8A51-986239DB5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466D6-D81E-47BC-98F1-EDB18157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080D0-ED90-4530-A1F8-83ADAA5E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4E7E-6D5F-47D2-B97E-423841ADA7C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32BF8-F421-4FEE-81F3-57A80D6B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56139-699B-45D7-A4FC-6A5B6765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EBCB-6871-4F18-B8B1-89E5F1A6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9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B895-AEEE-41C9-9BF5-AB67423C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B32A2-398C-40EF-9995-9DC6C401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4E7E-6D5F-47D2-B97E-423841ADA7C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678D6-6402-4C39-B11C-D926F17C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02538-4431-452F-B10D-DAF87936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EBCB-6871-4F18-B8B1-89E5F1A6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5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89CE1-0099-4F79-A771-8AD26D22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4E7E-6D5F-47D2-B97E-423841ADA7C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DA152-0B2C-46AC-8A05-B21BF7E9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BAAE9-A8FD-4A82-8640-F6E59461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EBCB-6871-4F18-B8B1-89E5F1A6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0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9149-D6AA-446E-B0DF-B91F3A42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A7B9B-057E-4245-8167-E18E00B41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C8059-6A46-4F00-BE2D-2E3940369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2103E-DF43-461E-8DCA-66FF56DA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4E7E-6D5F-47D2-B97E-423841ADA7C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3F27E-B125-4783-98B0-886AF839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B0132-0001-416F-BD52-FCEBE5A4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EBCB-6871-4F18-B8B1-89E5F1A6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2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B7BD-B242-4C45-9AC9-97BAC908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C6225-1BC8-4E85-8A96-00AEC67A2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2905F-54F4-4DAF-913B-CF40DEFCD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25B1E-E847-4EF2-8A8D-0A0EEE1C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4E7E-6D5F-47D2-B97E-423841ADA7C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354D0-8FF3-400E-B893-81AA5C3A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6B676-3CDA-4AB9-9B2F-2D0B2EFE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EBCB-6871-4F18-B8B1-89E5F1A6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9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67766-BC9E-4755-9A3B-385D6EE04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080D4-4B91-4321-8003-A48362A92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A61F8-4123-441D-ADFF-8B33126D2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24E7E-6D5F-47D2-B97E-423841ADA7CE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1E3DC-A0A3-4C36-A0A6-20E97B5A4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A3E8D-0629-493C-9CC1-4AD25689F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EBCB-6871-4F18-B8B1-89E5F1A6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1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hyperlink" Target="https://machinelearningmastery.com/arima-for-time-series-forecasting-with-pytho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lideshare.net/21_venkat/arima-26196965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1.toronto.ca/wps/portal/contentonly?vgnextoid=3b5874a21d6e8410VgnVCM10000071d60f89RCR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CC315E-CA0B-4657-B04E-C1AA1E1ED0D6}"/>
              </a:ext>
            </a:extLst>
          </p:cNvPr>
          <p:cNvSpPr txBox="1"/>
          <p:nvPr/>
        </p:nvSpPr>
        <p:spPr>
          <a:xfrm>
            <a:off x="5738190" y="1203686"/>
            <a:ext cx="5971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TTC Ridership Analysis</a:t>
            </a:r>
            <a:endParaRPr lang="en-US" sz="4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A7C661-111B-4CBB-8FA2-FBCB6DAAE1F1}"/>
              </a:ext>
            </a:extLst>
          </p:cNvPr>
          <p:cNvSpPr/>
          <p:nvPr/>
        </p:nvSpPr>
        <p:spPr>
          <a:xfrm>
            <a:off x="0" y="-1"/>
            <a:ext cx="12192000" cy="65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3250 Term Project-Group 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B05707-7716-4169-B4FF-971777BF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65" y="3111997"/>
            <a:ext cx="7527235" cy="3746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A01603-FAA5-49C7-98EF-F38C6A7C2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3" y="733125"/>
            <a:ext cx="5743575" cy="218122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843B834-15B7-439C-9FA8-62B1BA94AD3E}"/>
              </a:ext>
            </a:extLst>
          </p:cNvPr>
          <p:cNvGrpSpPr/>
          <p:nvPr/>
        </p:nvGrpSpPr>
        <p:grpSpPr>
          <a:xfrm>
            <a:off x="185530" y="4294177"/>
            <a:ext cx="4055165" cy="2212640"/>
            <a:chOff x="185530" y="4294177"/>
            <a:chExt cx="4055165" cy="221264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F116398-67CF-43B9-BAD3-D6EDDA2C13C4}"/>
                </a:ext>
              </a:extLst>
            </p:cNvPr>
            <p:cNvSpPr/>
            <p:nvPr/>
          </p:nvSpPr>
          <p:spPr>
            <a:xfrm>
              <a:off x="185530" y="4294177"/>
              <a:ext cx="4055165" cy="22126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EE2BC8-ECA4-47F7-B222-5A6A9571726A}"/>
                </a:ext>
              </a:extLst>
            </p:cNvPr>
            <p:cNvSpPr/>
            <p:nvPr/>
          </p:nvSpPr>
          <p:spPr>
            <a:xfrm>
              <a:off x="477078" y="4370285"/>
              <a:ext cx="3631096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Team Members:</a:t>
              </a:r>
            </a:p>
            <a:p>
              <a:r>
                <a:rPr lang="en-US" sz="2400" dirty="0"/>
                <a:t>Ashokkumar Mistry</a:t>
              </a:r>
            </a:p>
            <a:p>
              <a:r>
                <a:rPr lang="en-US" sz="2400" dirty="0"/>
                <a:t>Diem Anh Nguyen</a:t>
              </a:r>
            </a:p>
            <a:p>
              <a:r>
                <a:rPr lang="en-US" sz="2400" dirty="0"/>
                <a:t>Md Mominur Rahaman</a:t>
              </a:r>
            </a:p>
            <a:p>
              <a:r>
                <a:rPr lang="en-US" sz="2400" dirty="0"/>
                <a:t>Muhammad Raza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8942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96B90-5EE8-4781-8CF7-3F341480F9B0}"/>
              </a:ext>
            </a:extLst>
          </p:cNvPr>
          <p:cNvSpPr/>
          <p:nvPr/>
        </p:nvSpPr>
        <p:spPr>
          <a:xfrm>
            <a:off x="0" y="-1"/>
            <a:ext cx="12192000" cy="65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Ridership Analysis-Weekday vs Weekend/Holidays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F77EEC-7478-4C90-A4FE-5147FE076E0E}"/>
              </a:ext>
            </a:extLst>
          </p:cNvPr>
          <p:cNvSpPr txBox="1"/>
          <p:nvPr/>
        </p:nvSpPr>
        <p:spPr>
          <a:xfrm>
            <a:off x="190501" y="1020528"/>
            <a:ext cx="59977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Weekday to Weekend/holidays ratio decremental from year 1987 though ridership trend incremental in year to year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weekday ridership drop in 1990 possibly due to recession but began to pick up again in 2004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Revenue Opportunity by offering in Weekend/Holiday Ride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0382F-212E-4B57-A1DB-0A2F9DBE0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62" y="2585618"/>
            <a:ext cx="4424598" cy="4284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177BDE-FBED-481D-BE17-971A12221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275" y="2870463"/>
            <a:ext cx="1238250" cy="2762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C80D17A-49C4-4140-9350-2D9713AD84D5}"/>
              </a:ext>
            </a:extLst>
          </p:cNvPr>
          <p:cNvGrpSpPr/>
          <p:nvPr/>
        </p:nvGrpSpPr>
        <p:grpSpPr>
          <a:xfrm>
            <a:off x="6227999" y="778010"/>
            <a:ext cx="5171761" cy="2782957"/>
            <a:chOff x="6227999" y="778010"/>
            <a:chExt cx="5171761" cy="27829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39A3F4-9FF1-44C3-85CE-8F0C2D28F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7999" y="778010"/>
              <a:ext cx="5171761" cy="27829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DDA265-96EA-4F54-A33D-BB04BD10D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60904" y="2135654"/>
              <a:ext cx="2585002" cy="32041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E468B72-35FB-4DA9-B8B6-E0E647ECA2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025" y="3680235"/>
            <a:ext cx="5855976" cy="282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4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96B90-5EE8-4781-8CF7-3F341480F9B0}"/>
              </a:ext>
            </a:extLst>
          </p:cNvPr>
          <p:cNvSpPr/>
          <p:nvPr/>
        </p:nvSpPr>
        <p:spPr>
          <a:xfrm>
            <a:off x="0" y="13251"/>
            <a:ext cx="12192000" cy="65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Ridership Analysis- Passenger Type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BBB92-F705-4DF7-A148-F438B6A3DEE2}"/>
              </a:ext>
            </a:extLst>
          </p:cNvPr>
          <p:cNvSpPr txBox="1"/>
          <p:nvPr/>
        </p:nvSpPr>
        <p:spPr>
          <a:xfrm>
            <a:off x="291548" y="795133"/>
            <a:ext cx="11290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TTC Riders are mostly Adult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3% of Ridership are categorized as Others (GTA Pass, Family Pass..)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factors/de-factors in ridership trend in year to year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Population increases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Introducing more route, vehicle , frequent schedules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Growing trend in private vehicles, carpooling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Adult ridership has been going up since 1996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Children under the age of 12 can ride the TTC for free from 2015 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FA6756-7D72-4654-B82F-EBF7AAB745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930539"/>
              </p:ext>
            </p:extLst>
          </p:nvPr>
        </p:nvGraphicFramePr>
        <p:xfrm>
          <a:off x="6934200" y="840478"/>
          <a:ext cx="4648200" cy="2826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C6E5B73-5E86-436B-BE04-A8DA4ADF40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833758"/>
              </p:ext>
            </p:extLst>
          </p:nvPr>
        </p:nvGraphicFramePr>
        <p:xfrm>
          <a:off x="5677469" y="3812487"/>
          <a:ext cx="6325310" cy="3190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18B56AA-6EE1-4E94-BD46-31FB7E5BDD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580566"/>
              </p:ext>
            </p:extLst>
          </p:nvPr>
        </p:nvGraphicFramePr>
        <p:xfrm>
          <a:off x="150126" y="3667125"/>
          <a:ext cx="5329024" cy="3190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4453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96B90-5EE8-4781-8CF7-3F341480F9B0}"/>
              </a:ext>
            </a:extLst>
          </p:cNvPr>
          <p:cNvSpPr/>
          <p:nvPr/>
        </p:nvSpPr>
        <p:spPr>
          <a:xfrm>
            <a:off x="0" y="13251"/>
            <a:ext cx="12192000" cy="65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Ridership Analysis- Fare Media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CC7068-B6F9-4575-B154-2A2DA885FD32}"/>
              </a:ext>
            </a:extLst>
          </p:cNvPr>
          <p:cNvSpPr txBox="1"/>
          <p:nvPr/>
        </p:nvSpPr>
        <p:spPr>
          <a:xfrm>
            <a:off x="177624" y="5431876"/>
            <a:ext cx="10889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Popular Fare Media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Monthly pass for Adult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Tickets for Seniors/Students, whereas they are using monthly pass in almost similar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Free for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Presto usage increases recently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49AB45-A8D2-4AA3-BB7F-9A61715ACDE1}"/>
              </a:ext>
            </a:extLst>
          </p:cNvPr>
          <p:cNvGrpSpPr/>
          <p:nvPr/>
        </p:nvGrpSpPr>
        <p:grpSpPr>
          <a:xfrm>
            <a:off x="177624" y="1024944"/>
            <a:ext cx="4468243" cy="4204240"/>
            <a:chOff x="7191374" y="1024932"/>
            <a:chExt cx="4468243" cy="42042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4C0E9-858E-47C1-9C64-F954A7C62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1374" y="1024932"/>
              <a:ext cx="3815100" cy="42042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5D5291-F305-4D05-9C98-7BB515C98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7407" y="1167336"/>
              <a:ext cx="1102210" cy="72175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4F69C5D-8EAC-4A52-84E3-08C4FF21E93E}"/>
              </a:ext>
            </a:extLst>
          </p:cNvPr>
          <p:cNvGrpSpPr/>
          <p:nvPr/>
        </p:nvGrpSpPr>
        <p:grpSpPr>
          <a:xfrm>
            <a:off x="6096000" y="1024944"/>
            <a:ext cx="5331867" cy="4251290"/>
            <a:chOff x="526321" y="2522135"/>
            <a:chExt cx="5331867" cy="42512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56FE32B-2B7A-47A2-8568-00FB7B5FA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321" y="2522135"/>
              <a:ext cx="4558145" cy="425129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5FECF3F-F528-4D5B-AEB9-7CF77A223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411" y="2964262"/>
              <a:ext cx="1318777" cy="5712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53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96B90-5EE8-4781-8CF7-3F341480F9B0}"/>
              </a:ext>
            </a:extLst>
          </p:cNvPr>
          <p:cNvSpPr/>
          <p:nvPr/>
        </p:nvSpPr>
        <p:spPr>
          <a:xfrm>
            <a:off x="0" y="-1"/>
            <a:ext cx="12192000" cy="65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Ridership Analysis-Revenue Wise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BA0A8-7F2F-4898-BD7B-48E5BD89A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7" y="1324429"/>
            <a:ext cx="11110464" cy="53924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19171B-50BE-4889-A47E-2642E5EFC4D6}"/>
              </a:ext>
            </a:extLst>
          </p:cNvPr>
          <p:cNvSpPr txBox="1"/>
          <p:nvPr/>
        </p:nvSpPr>
        <p:spPr>
          <a:xfrm>
            <a:off x="344555" y="807436"/>
            <a:ext cx="11051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Seasonal Plot shows that Revenue Generating Months are  March, Jun, September, December </a:t>
            </a:r>
          </a:p>
        </p:txBody>
      </p:sp>
    </p:spTree>
    <p:extLst>
      <p:ext uri="{BB962C8B-B14F-4D97-AF65-F5344CB8AC3E}">
        <p14:creationId xmlns:p14="http://schemas.microsoft.com/office/powerpoint/2010/main" val="114641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96B90-5EE8-4781-8CF7-3F341480F9B0}"/>
              </a:ext>
            </a:extLst>
          </p:cNvPr>
          <p:cNvSpPr/>
          <p:nvPr/>
        </p:nvSpPr>
        <p:spPr>
          <a:xfrm>
            <a:off x="0" y="-1"/>
            <a:ext cx="12192000" cy="65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Autocorrelation- Passenger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A8FA26-D280-4509-8AD8-8197CE9789C7}"/>
              </a:ext>
            </a:extLst>
          </p:cNvPr>
          <p:cNvSpPr txBox="1"/>
          <p:nvPr/>
        </p:nvSpPr>
        <p:spPr>
          <a:xfrm>
            <a:off x="308610" y="5754439"/>
            <a:ext cx="10069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Passenger types are autocorrelated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Adults, Senior/Student and Others are statistically significant, having autocorrelation for about 5-years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Children are not significant in terms of autocorrelation </a:t>
            </a:r>
          </a:p>
        </p:txBody>
      </p:sp>
      <p:pic>
        <p:nvPicPr>
          <p:cNvPr id="4098" name="Picture 2" descr="Inline image 1">
            <a:extLst>
              <a:ext uri="{FF2B5EF4-FFF2-40B4-BE49-F238E27FC236}">
                <a16:creationId xmlns:a16="http://schemas.microsoft.com/office/drawing/2014/main" id="{A2492922-8F83-41CA-A44F-888BCDAD4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09686"/>
            <a:ext cx="5782695" cy="192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Inline image 2">
            <a:extLst>
              <a:ext uri="{FF2B5EF4-FFF2-40B4-BE49-F238E27FC236}">
                <a16:creationId xmlns:a16="http://schemas.microsoft.com/office/drawing/2014/main" id="{A1DA0BE7-09A1-41B1-80B4-405345364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371" y="733823"/>
            <a:ext cx="5782696" cy="199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Inline image 3">
            <a:extLst>
              <a:ext uri="{FF2B5EF4-FFF2-40B4-BE49-F238E27FC236}">
                <a16:creationId xmlns:a16="http://schemas.microsoft.com/office/drawing/2014/main" id="{712B08BC-C6C7-4DE8-8BEB-35787F254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824778"/>
            <a:ext cx="5782695" cy="19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Inline image 4">
            <a:extLst>
              <a:ext uri="{FF2B5EF4-FFF2-40B4-BE49-F238E27FC236}">
                <a16:creationId xmlns:a16="http://schemas.microsoft.com/office/drawing/2014/main" id="{D014E0AA-3F33-4B7C-95FC-EA6F950E3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371" y="2879143"/>
            <a:ext cx="5782696" cy="18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2857C9-441D-495C-A2FF-585BD42AF768}"/>
              </a:ext>
            </a:extLst>
          </p:cNvPr>
          <p:cNvSpPr txBox="1"/>
          <p:nvPr/>
        </p:nvSpPr>
        <p:spPr>
          <a:xfrm>
            <a:off x="2311117" y="883085"/>
            <a:ext cx="103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FE598E-93EF-43C3-9A01-5536D5DB4A92}"/>
              </a:ext>
            </a:extLst>
          </p:cNvPr>
          <p:cNvSpPr txBox="1"/>
          <p:nvPr/>
        </p:nvSpPr>
        <p:spPr>
          <a:xfrm>
            <a:off x="8562867" y="883085"/>
            <a:ext cx="1505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Seniors/Students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31B6F9-43AD-4E00-9592-F5DDF9AEBBA1}"/>
              </a:ext>
            </a:extLst>
          </p:cNvPr>
          <p:cNvSpPr txBox="1"/>
          <p:nvPr/>
        </p:nvSpPr>
        <p:spPr>
          <a:xfrm>
            <a:off x="2463517" y="3366706"/>
            <a:ext cx="103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Children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5214E7-80DD-4598-B0F1-732D6A759996}"/>
              </a:ext>
            </a:extLst>
          </p:cNvPr>
          <p:cNvSpPr txBox="1"/>
          <p:nvPr/>
        </p:nvSpPr>
        <p:spPr>
          <a:xfrm>
            <a:off x="8713591" y="2898813"/>
            <a:ext cx="103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337964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96B90-5EE8-4781-8CF7-3F341480F9B0}"/>
              </a:ext>
            </a:extLst>
          </p:cNvPr>
          <p:cNvSpPr/>
          <p:nvPr/>
        </p:nvSpPr>
        <p:spPr>
          <a:xfrm>
            <a:off x="0" y="-1"/>
            <a:ext cx="12192000" cy="65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Autocorrelation- Weekday &amp; Weekend</a:t>
            </a:r>
          </a:p>
        </p:txBody>
      </p:sp>
      <p:pic>
        <p:nvPicPr>
          <p:cNvPr id="5124" name="Picture 4" descr="Inline image 5">
            <a:extLst>
              <a:ext uri="{FF2B5EF4-FFF2-40B4-BE49-F238E27FC236}">
                <a16:creationId xmlns:a16="http://schemas.microsoft.com/office/drawing/2014/main" id="{DE0A7A1D-A428-4C06-9B8D-12605D3D4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" y="722555"/>
            <a:ext cx="11211334" cy="268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Inline image 6">
            <a:extLst>
              <a:ext uri="{FF2B5EF4-FFF2-40B4-BE49-F238E27FC236}">
                <a16:creationId xmlns:a16="http://schemas.microsoft.com/office/drawing/2014/main" id="{EB69D02A-E568-4CAE-9DF8-858DD565B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9" y="4095680"/>
            <a:ext cx="11211333" cy="267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0D2DF9-DBD3-40E6-B8E8-B16B48B7BFD1}"/>
              </a:ext>
            </a:extLst>
          </p:cNvPr>
          <p:cNvSpPr txBox="1"/>
          <p:nvPr/>
        </p:nvSpPr>
        <p:spPr>
          <a:xfrm>
            <a:off x="2592475" y="1235947"/>
            <a:ext cx="288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WeekDays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A2D6C-4097-4A3D-83C8-D91DDF5DE29A}"/>
              </a:ext>
            </a:extLst>
          </p:cNvPr>
          <p:cNvSpPr txBox="1"/>
          <p:nvPr/>
        </p:nvSpPr>
        <p:spPr>
          <a:xfrm>
            <a:off x="2082266" y="4392990"/>
            <a:ext cx="288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WeekEnd</a:t>
            </a:r>
            <a:r>
              <a:rPr lang="en-US" dirty="0"/>
              <a:t>/Holliday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C15064-6093-459E-AF47-046E72498788}"/>
              </a:ext>
            </a:extLst>
          </p:cNvPr>
          <p:cNvSpPr/>
          <p:nvPr/>
        </p:nvSpPr>
        <p:spPr>
          <a:xfrm>
            <a:off x="477078" y="3472829"/>
            <a:ext cx="12242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attributes are statistically significant, having autocorrelation for about 5-years</a:t>
            </a:r>
          </a:p>
        </p:txBody>
      </p:sp>
    </p:spTree>
    <p:extLst>
      <p:ext uri="{BB962C8B-B14F-4D97-AF65-F5344CB8AC3E}">
        <p14:creationId xmlns:p14="http://schemas.microsoft.com/office/powerpoint/2010/main" val="152587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96B90-5EE8-4781-8CF7-3F341480F9B0}"/>
              </a:ext>
            </a:extLst>
          </p:cNvPr>
          <p:cNvSpPr/>
          <p:nvPr/>
        </p:nvSpPr>
        <p:spPr>
          <a:xfrm>
            <a:off x="0" y="-1"/>
            <a:ext cx="12192000" cy="65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Autocorrelation-Vehicles </a:t>
            </a:r>
          </a:p>
        </p:txBody>
      </p:sp>
      <p:pic>
        <p:nvPicPr>
          <p:cNvPr id="6" name="Picture 2" descr="Inline image 7">
            <a:extLst>
              <a:ext uri="{FF2B5EF4-FFF2-40B4-BE49-F238E27FC236}">
                <a16:creationId xmlns:a16="http://schemas.microsoft.com/office/drawing/2014/main" id="{CF2D5909-5C5D-4608-9F0D-7BAFB2AF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27710"/>
            <a:ext cx="11608905" cy="2607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Inline image 8">
            <a:extLst>
              <a:ext uri="{FF2B5EF4-FFF2-40B4-BE49-F238E27FC236}">
                <a16:creationId xmlns:a16="http://schemas.microsoft.com/office/drawing/2014/main" id="{6965AE9A-1F97-4D4D-9D96-C61B3A9D9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1564"/>
            <a:ext cx="11608904" cy="2929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A245D4-2F37-41EB-B435-8200E20096C2}"/>
              </a:ext>
            </a:extLst>
          </p:cNvPr>
          <p:cNvSpPr txBox="1"/>
          <p:nvPr/>
        </p:nvSpPr>
        <p:spPr>
          <a:xfrm>
            <a:off x="3694882" y="989542"/>
            <a:ext cx="139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A3B8D-0738-4394-A8DF-514B50560B1C}"/>
              </a:ext>
            </a:extLst>
          </p:cNvPr>
          <p:cNvSpPr txBox="1"/>
          <p:nvPr/>
        </p:nvSpPr>
        <p:spPr>
          <a:xfrm>
            <a:off x="3394961" y="4082507"/>
            <a:ext cx="139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17A71-4880-4B6F-9547-523ECCEB1D21}"/>
              </a:ext>
            </a:extLst>
          </p:cNvPr>
          <p:cNvSpPr txBox="1"/>
          <p:nvPr/>
        </p:nvSpPr>
        <p:spPr>
          <a:xfrm>
            <a:off x="781876" y="3344482"/>
            <a:ext cx="934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BUS and RAIL ridership are statistically  significant </a:t>
            </a:r>
          </a:p>
        </p:txBody>
      </p:sp>
    </p:spTree>
    <p:extLst>
      <p:ext uri="{BB962C8B-B14F-4D97-AF65-F5344CB8AC3E}">
        <p14:creationId xmlns:p14="http://schemas.microsoft.com/office/powerpoint/2010/main" val="2706943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9C355-A687-4738-9333-0FFA7E4D26A2}"/>
              </a:ext>
            </a:extLst>
          </p:cNvPr>
          <p:cNvSpPr txBox="1"/>
          <p:nvPr/>
        </p:nvSpPr>
        <p:spPr>
          <a:xfrm>
            <a:off x="150121" y="746676"/>
            <a:ext cx="471194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ARIMA- Autoregressive Integrated Moving Average</a:t>
            </a:r>
          </a:p>
          <a:p>
            <a:r>
              <a:rPr lang="en-US" dirty="0"/>
              <a:t> </a:t>
            </a:r>
          </a:p>
          <a:p>
            <a:r>
              <a:rPr lang="en-US" u="sng" dirty="0">
                <a:hlinkClick r:id="rId2"/>
              </a:rPr>
              <a:t>https://machinelearningmastery.com/arima-for-time-series-forecasting-with-python/</a:t>
            </a:r>
            <a:endParaRPr lang="en-US" dirty="0"/>
          </a:p>
          <a:p>
            <a:endParaRPr lang="en-US" altLang="en-US" dirty="0">
              <a:solidFill>
                <a:srgbClr val="000000"/>
              </a:solidFill>
              <a:latin typeface="Arial Unicode MS" panose="020B0604020202020204" pitchFamily="34" charset="-128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altLang="en-US" dirty="0">
              <a:solidFill>
                <a:srgbClr val="000000"/>
              </a:solidFill>
              <a:latin typeface="Arial Unicode MS" panose="020B0604020202020204" pitchFamily="34" charset="-128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Test Mean Squared Error: 9.112 %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19525E-7B1E-4AB0-8274-6723DE85A2A9}"/>
              </a:ext>
            </a:extLst>
          </p:cNvPr>
          <p:cNvSpPr/>
          <p:nvPr/>
        </p:nvSpPr>
        <p:spPr>
          <a:xfrm>
            <a:off x="0" y="-1"/>
            <a:ext cx="12192000" cy="65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Ridership Analysis-</a:t>
            </a:r>
            <a:r>
              <a:rPr lang="en-US" sz="5000" dirty="0"/>
              <a:t>ARIMA Model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02D1583-4791-49E4-B353-C0CD21E849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436346"/>
              </p:ext>
            </p:extLst>
          </p:nvPr>
        </p:nvGraphicFramePr>
        <p:xfrm>
          <a:off x="5915130" y="764233"/>
          <a:ext cx="6362701" cy="37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6CE9F1F-B120-4939-AF2D-C83A5088A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41907"/>
            <a:ext cx="6300439" cy="352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11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96B90-5EE8-4781-8CF7-3F341480F9B0}"/>
              </a:ext>
            </a:extLst>
          </p:cNvPr>
          <p:cNvSpPr/>
          <p:nvPr/>
        </p:nvSpPr>
        <p:spPr>
          <a:xfrm>
            <a:off x="0" y="-1"/>
            <a:ext cx="12192000" cy="65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Ridership Analysis-</a:t>
            </a:r>
            <a:r>
              <a:rPr lang="en-US" sz="5000" dirty="0"/>
              <a:t>Regression Model</a:t>
            </a:r>
          </a:p>
        </p:txBody>
      </p:sp>
      <p:pic>
        <p:nvPicPr>
          <p:cNvPr id="8194" name="Picture 2" descr="Inline image 34">
            <a:extLst>
              <a:ext uri="{FF2B5EF4-FFF2-40B4-BE49-F238E27FC236}">
                <a16:creationId xmlns:a16="http://schemas.microsoft.com/office/drawing/2014/main" id="{743DB732-B230-4EC8-8FB2-01C74AA2D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25" y="821984"/>
            <a:ext cx="6717420" cy="375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021241-398D-47E9-959D-0E479C750B6C}"/>
              </a:ext>
            </a:extLst>
          </p:cNvPr>
          <p:cNvSpPr txBox="1"/>
          <p:nvPr/>
        </p:nvSpPr>
        <p:spPr>
          <a:xfrm>
            <a:off x="887898" y="1707227"/>
            <a:ext cx="343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Revenue= -10.19 + 3.96*Ridership</a:t>
            </a:r>
          </a:p>
        </p:txBody>
      </p:sp>
      <p:pic>
        <p:nvPicPr>
          <p:cNvPr id="1026" name="Picture 2" descr="Inline image 1">
            <a:extLst>
              <a:ext uri="{FF2B5EF4-FFF2-40B4-BE49-F238E27FC236}">
                <a16:creationId xmlns:a16="http://schemas.microsoft.com/office/drawing/2014/main" id="{705A17E5-0F43-4C01-B6AD-49483923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38" y="928000"/>
            <a:ext cx="5044995" cy="555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3055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96B90-5EE8-4781-8CF7-3F341480F9B0}"/>
              </a:ext>
            </a:extLst>
          </p:cNvPr>
          <p:cNvSpPr/>
          <p:nvPr/>
        </p:nvSpPr>
        <p:spPr>
          <a:xfrm>
            <a:off x="0" y="-1"/>
            <a:ext cx="12192000" cy="65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Opportunities on Further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D4FB7-8F0A-4E15-B785-721EFB9878DC}"/>
              </a:ext>
            </a:extLst>
          </p:cNvPr>
          <p:cNvSpPr txBox="1"/>
          <p:nvPr/>
        </p:nvSpPr>
        <p:spPr>
          <a:xfrm>
            <a:off x="954157" y="1404730"/>
            <a:ext cx="1017766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Further Opportunities lies upon other data availability, Depending on it- More things to derive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Weekend/Holiday Offer and more frequency to cater more ridership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Vehicle scheduling , Route Planning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Offer on passenger type based on  TTC business goals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4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474937-2640-478F-9494-1D1B126184FB}"/>
              </a:ext>
            </a:extLst>
          </p:cNvPr>
          <p:cNvSpPr txBox="1"/>
          <p:nvPr/>
        </p:nvSpPr>
        <p:spPr>
          <a:xfrm>
            <a:off x="1033669" y="980662"/>
            <a:ext cx="898497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Introduction 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Overview on Data Set and Objective of Data Analysis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List of Method- Functions applied for our analysis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Data Preparation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Data Analysis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Opportunities on further analysis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Conclusions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Q &amp; A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64659-5E20-4A8E-8004-6C8B57F8BF78}"/>
              </a:ext>
            </a:extLst>
          </p:cNvPr>
          <p:cNvSpPr/>
          <p:nvPr/>
        </p:nvSpPr>
        <p:spPr>
          <a:xfrm>
            <a:off x="0" y="-1"/>
            <a:ext cx="12192000" cy="65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59363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96B90-5EE8-4781-8CF7-3F341480F9B0}"/>
              </a:ext>
            </a:extLst>
          </p:cNvPr>
          <p:cNvSpPr/>
          <p:nvPr/>
        </p:nvSpPr>
        <p:spPr>
          <a:xfrm>
            <a:off x="0" y="-1"/>
            <a:ext cx="12192000" cy="65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2A1DEC-32EF-4CD4-BBD7-BEEA7665C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510DD-28B5-4A34-84E8-0B50C13A973C}"/>
              </a:ext>
            </a:extLst>
          </p:cNvPr>
          <p:cNvSpPr txBox="1"/>
          <p:nvPr/>
        </p:nvSpPr>
        <p:spPr>
          <a:xfrm>
            <a:off x="561833" y="942145"/>
            <a:ext cx="110683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Data Analysis Aspect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Increasing trend for passenger ridership for adults, children, senior/students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Interestingly, each group have a different dominant method of payment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Consistent high level of autocorrelation for approximately 5 years for each passenger type (except children) and Weekday, Weekend/Holiday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 evident seasonal trend with ridership where there is a peak in March, June, September, and December.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Group Performance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Successfully applied our Knowledge learned from Data Science Foundation -3250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 our skill set on Data Cleaning, Transposing, Analyzing, Mapping and Statistical Modeling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Great-Team work, Exchanging individual skills to others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Able to figure out opportunity on further analysis depending on availability of other data type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7934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CF910F-A326-45A0-8F6A-FA81BDD15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87978"/>
            <a:ext cx="8786192" cy="60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51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96B90-5EE8-4781-8CF7-3F341480F9B0}"/>
              </a:ext>
            </a:extLst>
          </p:cNvPr>
          <p:cNvSpPr/>
          <p:nvPr/>
        </p:nvSpPr>
        <p:spPr>
          <a:xfrm>
            <a:off x="0" y="2784143"/>
            <a:ext cx="12192000" cy="1191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Backup Slide</a:t>
            </a:r>
          </a:p>
        </p:txBody>
      </p:sp>
    </p:spTree>
    <p:extLst>
      <p:ext uri="{BB962C8B-B14F-4D97-AF65-F5344CB8AC3E}">
        <p14:creationId xmlns:p14="http://schemas.microsoft.com/office/powerpoint/2010/main" val="1824672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96B90-5EE8-4781-8CF7-3F341480F9B0}"/>
              </a:ext>
            </a:extLst>
          </p:cNvPr>
          <p:cNvSpPr/>
          <p:nvPr/>
        </p:nvSpPr>
        <p:spPr>
          <a:xfrm>
            <a:off x="0" y="-1"/>
            <a:ext cx="12192000" cy="65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Appendix A- </a:t>
            </a:r>
            <a:r>
              <a:rPr lang="en-US" sz="5400" dirty="0"/>
              <a:t>Data Attribute</a:t>
            </a:r>
            <a:endParaRPr lang="en-US" sz="5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873EC4-EA65-40FC-82E0-50F1A5220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986717"/>
              </p:ext>
            </p:extLst>
          </p:nvPr>
        </p:nvGraphicFramePr>
        <p:xfrm>
          <a:off x="662610" y="940899"/>
          <a:ext cx="10986051" cy="554600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590260">
                  <a:extLst>
                    <a:ext uri="{9D8B030D-6E8A-4147-A177-3AD203B41FA5}">
                      <a16:colId xmlns:a16="http://schemas.microsoft.com/office/drawing/2014/main" val="391333459"/>
                    </a:ext>
                  </a:extLst>
                </a:gridCol>
                <a:gridCol w="5420139">
                  <a:extLst>
                    <a:ext uri="{9D8B030D-6E8A-4147-A177-3AD203B41FA5}">
                      <a16:colId xmlns:a16="http://schemas.microsoft.com/office/drawing/2014/main" val="1763109869"/>
                    </a:ext>
                  </a:extLst>
                </a:gridCol>
                <a:gridCol w="3975652">
                  <a:extLst>
                    <a:ext uri="{9D8B030D-6E8A-4147-A177-3AD203B41FA5}">
                      <a16:colId xmlns:a16="http://schemas.microsoft.com/office/drawing/2014/main" val="1156162920"/>
                    </a:ext>
                  </a:extLst>
                </a:gridCol>
              </a:tblGrid>
              <a:tr h="6423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Name</a:t>
                      </a:r>
                      <a:endParaRPr lang="en-US" sz="2000" b="1" dirty="0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Description</a:t>
                      </a:r>
                      <a:br>
                        <a:rPr lang="en-US" sz="2000"/>
                      </a:br>
                      <a:endParaRPr lang="en-US" sz="2000" b="1"/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Comments</a:t>
                      </a:r>
                      <a:endParaRPr lang="en-US" sz="2000" b="1" dirty="0"/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3916842019"/>
                  </a:ext>
                </a:extLst>
              </a:tr>
              <a:tr h="1468341">
                <a:tc>
                  <a:txBody>
                    <a:bodyPr/>
                    <a:lstStyle/>
                    <a:p>
                      <a:r>
                        <a:rPr lang="en-US" sz="1400" dirty="0"/>
                        <a:t>2016 - 1985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matrix shows the number of riders recorded under each column from 1985 to 2016. Each figure should have three zeros after each number.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Add three zeros to the end of each number. 112,360 is actually 112,360,000 tokens received from riders.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100130080"/>
                  </a:ext>
                </a:extLst>
              </a:tr>
              <a:tr h="917713">
                <a:tc>
                  <a:txBody>
                    <a:bodyPr/>
                    <a:lstStyle/>
                    <a:p>
                      <a:r>
                        <a:rPr lang="en-US" sz="1400"/>
                        <a:t>Fare Media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This lists the different forms of fares (payment) accepted by the TTC.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Tokens, tickets, PRESTO, monthly/weekly passes, cash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3056662470"/>
                  </a:ext>
                </a:extLst>
              </a:tr>
              <a:tr h="917713">
                <a:tc>
                  <a:txBody>
                    <a:bodyPr/>
                    <a:lstStyle/>
                    <a:p>
                      <a:r>
                        <a:rPr lang="en-US" sz="1400"/>
                        <a:t>Who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This lists the different types of types of fares payable by different groups of riders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Adult – Tokens, Tickets, PRESTO, Regular Monthly Pass, etc.</a:t>
                      </a:r>
                    </a:p>
                    <a:p>
                      <a:r>
                        <a:rPr lang="en-US" sz="1400"/>
                        <a:t>Children – Tickets, PRESTO, cash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180793743"/>
                  </a:ext>
                </a:extLst>
              </a:tr>
              <a:tr h="642399">
                <a:tc>
                  <a:txBody>
                    <a:bodyPr/>
                    <a:lstStyle/>
                    <a:p>
                      <a:r>
                        <a:rPr lang="en-US" sz="1400"/>
                        <a:t>Where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identifies the types of vehicles being used to transport riders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Bus, subway, SRT, streetcar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851537613"/>
                  </a:ext>
                </a:extLst>
              </a:tr>
              <a:tr h="917713">
                <a:tc>
                  <a:txBody>
                    <a:bodyPr/>
                    <a:lstStyle/>
                    <a:p>
                      <a:r>
                        <a:rPr lang="en-US" sz="1400" dirty="0"/>
                        <a:t>When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This indicates by year the number of  riders during a weekday or weekend/holiday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522" marR="72522" marT="36261" marB="36261"/>
                </a:tc>
                <a:extLst>
                  <a:ext uri="{0D108BD9-81ED-4DB2-BD59-A6C34878D82A}">
                    <a16:rowId xmlns:a16="http://schemas.microsoft.com/office/drawing/2014/main" val="286733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478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96B90-5EE8-4781-8CF7-3F341480F9B0}"/>
              </a:ext>
            </a:extLst>
          </p:cNvPr>
          <p:cNvSpPr/>
          <p:nvPr/>
        </p:nvSpPr>
        <p:spPr>
          <a:xfrm>
            <a:off x="0" y="-1"/>
            <a:ext cx="12192000" cy="65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ARIMA Model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2A1DEC-32EF-4CD4-BBD7-BEEA7665C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211FF-4FCA-40D9-951D-0B84C569D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901" y="892175"/>
            <a:ext cx="5665073" cy="1390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0BF845-3160-4B10-BE9A-6B2EC1777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7" y="782987"/>
            <a:ext cx="6191250" cy="4238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9178E2F-781B-4EB0-B552-2DC5A87EB385}"/>
              </a:ext>
            </a:extLst>
          </p:cNvPr>
          <p:cNvSpPr/>
          <p:nvPr/>
        </p:nvSpPr>
        <p:spPr>
          <a:xfrm>
            <a:off x="6292467" y="3031609"/>
            <a:ext cx="54607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https://www.slideshare.net/21_venkat/arima-26196965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35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96B90-5EE8-4781-8CF7-3F341480F9B0}"/>
              </a:ext>
            </a:extLst>
          </p:cNvPr>
          <p:cNvSpPr/>
          <p:nvPr/>
        </p:nvSpPr>
        <p:spPr>
          <a:xfrm>
            <a:off x="0" y="-1"/>
            <a:ext cx="12192000" cy="65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Ridership Analysis-Monthly Ridership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FAA96-CA4C-4E60-A0B6-0CDC5CF11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12" y="1325029"/>
            <a:ext cx="11337888" cy="54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8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96B90-5EE8-4781-8CF7-3F341480F9B0}"/>
              </a:ext>
            </a:extLst>
          </p:cNvPr>
          <p:cNvSpPr/>
          <p:nvPr/>
        </p:nvSpPr>
        <p:spPr>
          <a:xfrm>
            <a:off x="0" y="-1"/>
            <a:ext cx="12192000" cy="65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80DB9-FF19-4608-BE73-0ABC20E83B78}"/>
              </a:ext>
            </a:extLst>
          </p:cNvPr>
          <p:cNvSpPr txBox="1"/>
          <p:nvPr/>
        </p:nvSpPr>
        <p:spPr>
          <a:xfrm>
            <a:off x="357809" y="866494"/>
            <a:ext cx="1162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Source:</a:t>
            </a:r>
            <a:r>
              <a:rPr lang="en-US" dirty="0"/>
              <a:t> City of Toronto Open Data Website  </a:t>
            </a:r>
            <a:r>
              <a:rPr lang="en-US" dirty="0">
                <a:hlinkClick r:id="rId2"/>
              </a:rPr>
              <a:t>‘TTC Ridership</a:t>
            </a:r>
            <a:r>
              <a:rPr lang="en-US" dirty="0"/>
              <a:t>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526C9-8F07-4B17-B816-C53653C61A8A}"/>
              </a:ext>
            </a:extLst>
          </p:cNvPr>
          <p:cNvSpPr txBox="1"/>
          <p:nvPr/>
        </p:nvSpPr>
        <p:spPr>
          <a:xfrm>
            <a:off x="755374" y="5496088"/>
            <a:ext cx="11224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TTC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TTC impacts our life on a regular basis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TTC Ridership dataset had a sufficient number of years of data and attributes</a:t>
            </a:r>
          </a:p>
          <a:p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406BD6-3301-4F83-8164-A17E8DBE5442}"/>
              </a:ext>
            </a:extLst>
          </p:cNvPr>
          <p:cNvSpPr txBox="1"/>
          <p:nvPr/>
        </p:nvSpPr>
        <p:spPr>
          <a:xfrm>
            <a:off x="755374" y="1244995"/>
            <a:ext cx="112245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Approach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Explore different data sources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dirty="0"/>
              <a:t>D</a:t>
            </a:r>
            <a:r>
              <a:rPr lang="en-US" dirty="0" err="1"/>
              <a:t>iscuss</a:t>
            </a:r>
            <a:r>
              <a:rPr lang="en-US" dirty="0"/>
              <a:t> and finalize dataset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Split of responsibility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Use </a:t>
            </a:r>
            <a:r>
              <a:rPr lang="en-US" dirty="0" err="1"/>
              <a:t>BitBucket</a:t>
            </a:r>
            <a:r>
              <a:rPr lang="en-US" dirty="0"/>
              <a:t> to collaborate on coding and share files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Collaboration- Team meetings, Conference Call </a:t>
            </a:r>
          </a:p>
          <a:p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15659-3618-4042-A1F9-385B2130055A}"/>
              </a:ext>
            </a:extLst>
          </p:cNvPr>
          <p:cNvSpPr txBox="1"/>
          <p:nvPr/>
        </p:nvSpPr>
        <p:spPr>
          <a:xfrm>
            <a:off x="755374" y="3455594"/>
            <a:ext cx="90055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Challenges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Choosing Data-Set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dirty="0"/>
              <a:t>F</a:t>
            </a:r>
            <a:r>
              <a:rPr lang="en-US" dirty="0" err="1"/>
              <a:t>ormat</a:t>
            </a:r>
            <a:r>
              <a:rPr lang="en-US" dirty="0"/>
              <a:t> &amp; display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Timeline , Parallel to our class assignments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Adapt learnings about Python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Collaboration and different points of view 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718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96B90-5EE8-4781-8CF7-3F341480F9B0}"/>
              </a:ext>
            </a:extLst>
          </p:cNvPr>
          <p:cNvSpPr/>
          <p:nvPr/>
        </p:nvSpPr>
        <p:spPr>
          <a:xfrm>
            <a:off x="0" y="-1"/>
            <a:ext cx="12192000" cy="65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Overview: Data Set and Objective on Analysis </a:t>
            </a:r>
          </a:p>
        </p:txBody>
      </p:sp>
      <p:pic>
        <p:nvPicPr>
          <p:cNvPr id="1026" name="Picture 2" descr="Inline image 1">
            <a:extLst>
              <a:ext uri="{FF2B5EF4-FFF2-40B4-BE49-F238E27FC236}">
                <a16:creationId xmlns:a16="http://schemas.microsoft.com/office/drawing/2014/main" id="{583936F8-CD00-4D5D-B6E6-ED495E3D9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64" y="981924"/>
            <a:ext cx="6771861" cy="532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1B89FF-ABDB-4BB3-9072-636E72E08EC3}"/>
              </a:ext>
            </a:extLst>
          </p:cNvPr>
          <p:cNvSpPr txBox="1"/>
          <p:nvPr/>
        </p:nvSpPr>
        <p:spPr>
          <a:xfrm>
            <a:off x="198783" y="1968402"/>
            <a:ext cx="507558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Our Objective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trend for overall ridership and revenue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Forecast on ridership and TTC revenue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Trend analysis based on passenger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Trend analysis based on Fare Media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Trend Analysis based on types of vehicles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Trend analysis on Peak vs Non-Peak hours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Finding Autocorrelation on each attribute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regression and ARIMA to define a model and vet the model with test dataset 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342E5-AE31-4B1D-9DA3-BBF80FC96127}"/>
              </a:ext>
            </a:extLst>
          </p:cNvPr>
          <p:cNvSpPr txBox="1"/>
          <p:nvPr/>
        </p:nvSpPr>
        <p:spPr>
          <a:xfrm>
            <a:off x="198783" y="6480314"/>
            <a:ext cx="1148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NB. See Appendix A to know about Data Attribute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0E60D8-148F-4357-A8CB-FAB285BD3BAF}"/>
              </a:ext>
            </a:extLst>
          </p:cNvPr>
          <p:cNvSpPr/>
          <p:nvPr/>
        </p:nvSpPr>
        <p:spPr>
          <a:xfrm>
            <a:off x="198783" y="907372"/>
            <a:ext cx="4585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Question:  What should the TTC focus their efforts on in the near future?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3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96B90-5EE8-4781-8CF7-3F341480F9B0}"/>
              </a:ext>
            </a:extLst>
          </p:cNvPr>
          <p:cNvSpPr/>
          <p:nvPr/>
        </p:nvSpPr>
        <p:spPr>
          <a:xfrm>
            <a:off x="0" y="-1"/>
            <a:ext cx="12192000" cy="65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Tools &amp; List of Method being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118BCA-155D-42B1-896E-99BE46585F15}"/>
              </a:ext>
            </a:extLst>
          </p:cNvPr>
          <p:cNvSpPr txBox="1"/>
          <p:nvPr/>
        </p:nvSpPr>
        <p:spPr>
          <a:xfrm>
            <a:off x="496956" y="1113186"/>
            <a:ext cx="10846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Data perusal- Excel, CSV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Data Manipulation: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Anaconda,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Notebook, Python’s Pandas,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Group Collaboration: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Atlassian’s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BitBucket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dirty="0"/>
          </a:p>
        </p:txBody>
      </p:sp>
      <p:pic>
        <p:nvPicPr>
          <p:cNvPr id="3074" name="Picture 2" descr="Inline image 1">
            <a:extLst>
              <a:ext uri="{FF2B5EF4-FFF2-40B4-BE49-F238E27FC236}">
                <a16:creationId xmlns:a16="http://schemas.microsoft.com/office/drawing/2014/main" id="{6A2687C8-C4E8-4FF6-A1BA-05EB70AA8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6" y="2227432"/>
            <a:ext cx="10881902" cy="43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7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96B90-5EE8-4781-8CF7-3F341480F9B0}"/>
              </a:ext>
            </a:extLst>
          </p:cNvPr>
          <p:cNvSpPr/>
          <p:nvPr/>
        </p:nvSpPr>
        <p:spPr>
          <a:xfrm>
            <a:off x="0" y="-1"/>
            <a:ext cx="12192000" cy="65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Data Preparation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C6B43B-986E-497D-9146-4C6F241792BA}"/>
              </a:ext>
            </a:extLst>
          </p:cNvPr>
          <p:cNvSpPr txBox="1"/>
          <p:nvPr/>
        </p:nvSpPr>
        <p:spPr>
          <a:xfrm>
            <a:off x="301741" y="967409"/>
            <a:ext cx="110930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Read data (excel/CSV) in Pandas </a:t>
            </a:r>
            <a:r>
              <a:rPr lang="en-US" sz="2400" dirty="0" err="1"/>
              <a:t>DataFrame</a:t>
            </a:r>
            <a:r>
              <a:rPr lang="en-US" sz="2400" dirty="0"/>
              <a:t> ,Cleanup 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Renaming the column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Filling Missing Values and Converting float values to Integer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Label each row for ridership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Creating new column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Dropping unnecessary rows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Transposing Rows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Build </a:t>
            </a:r>
            <a:r>
              <a:rPr lang="en-US" sz="2400" dirty="0" err="1"/>
              <a:t>sqllite</a:t>
            </a:r>
            <a:r>
              <a:rPr lang="en-US" sz="2400" dirty="0"/>
              <a:t> tables to store cleaned data 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Fetch data from </a:t>
            </a:r>
            <a:r>
              <a:rPr lang="en-US" sz="2400" dirty="0" err="1"/>
              <a:t>sqllite</a:t>
            </a:r>
            <a:r>
              <a:rPr lang="en-US" sz="2400" dirty="0"/>
              <a:t> table in next run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dirty="0"/>
              <a:t>*Benefits - Data will be cleaned up only first time of running our python code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037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96B90-5EE8-4781-8CF7-3F341480F9B0}"/>
              </a:ext>
            </a:extLst>
          </p:cNvPr>
          <p:cNvSpPr/>
          <p:nvPr/>
        </p:nvSpPr>
        <p:spPr>
          <a:xfrm>
            <a:off x="0" y="-1"/>
            <a:ext cx="12192000" cy="65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Ridership Analysis-Aggregate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2A1DEC-32EF-4CD4-BBD7-BEEA7665C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DAB03F-0905-499F-A00D-1D0F4BF2A138}"/>
              </a:ext>
            </a:extLst>
          </p:cNvPr>
          <p:cNvSpPr txBox="1"/>
          <p:nvPr/>
        </p:nvSpPr>
        <p:spPr>
          <a:xfrm>
            <a:off x="721134" y="4588088"/>
            <a:ext cx="96948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TTC Ridership had stagnated with the existing  services. This may be due to a number of factors: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Rise of Uber as an option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Availability of BIXI, cycle rider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Rise of cycling in general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Low gas prices throughout 2015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Economic growth in Toronto encourages to purchase own car and driving.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Working from Home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Streetcar fare evasion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8BD460-0ACF-4539-B595-6FE12E4D2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76" y="753125"/>
            <a:ext cx="11356387" cy="35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7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96B90-5EE8-4781-8CF7-3F341480F9B0}"/>
              </a:ext>
            </a:extLst>
          </p:cNvPr>
          <p:cNvSpPr/>
          <p:nvPr/>
        </p:nvSpPr>
        <p:spPr>
          <a:xfrm>
            <a:off x="0" y="-1"/>
            <a:ext cx="12192000" cy="65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Ridership Analysis-V</a:t>
            </a:r>
            <a:r>
              <a:rPr lang="en-US" sz="5400" dirty="0"/>
              <a:t>ehicles</a:t>
            </a:r>
            <a:r>
              <a:rPr lang="en-US" sz="5000" dirty="0"/>
              <a:t> Type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1F5132-3A41-43A7-B664-6637BE4924C9}"/>
              </a:ext>
            </a:extLst>
          </p:cNvPr>
          <p:cNvGrpSpPr/>
          <p:nvPr/>
        </p:nvGrpSpPr>
        <p:grpSpPr>
          <a:xfrm>
            <a:off x="7207134" y="791349"/>
            <a:ext cx="4680203" cy="5157584"/>
            <a:chOff x="6684480" y="1896667"/>
            <a:chExt cx="4680203" cy="51575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D1D10A1-579C-4CB8-9594-352712804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4480" y="1896667"/>
              <a:ext cx="4680203" cy="515758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0E7273-E6CE-4C25-B4F7-29DA04347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30082" y="2196176"/>
              <a:ext cx="1057275" cy="47625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9E18F8C-3DD7-4E68-9936-BA058CBEECAC}"/>
              </a:ext>
            </a:extLst>
          </p:cNvPr>
          <p:cNvSpPr txBox="1"/>
          <p:nvPr/>
        </p:nvSpPr>
        <p:spPr>
          <a:xfrm>
            <a:off x="769411" y="5325110"/>
            <a:ext cx="523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Riding in Bus is significant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More than 75% ride in Rail are Subway based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DEFF2B-E998-4624-8FD8-8AC221EDF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5" y="658742"/>
            <a:ext cx="7100399" cy="423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1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396B90-5EE8-4781-8CF7-3F341480F9B0}"/>
              </a:ext>
            </a:extLst>
          </p:cNvPr>
          <p:cNvSpPr/>
          <p:nvPr/>
        </p:nvSpPr>
        <p:spPr>
          <a:xfrm>
            <a:off x="0" y="-1"/>
            <a:ext cx="12192000" cy="658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/>
              <a:t>Peak vs. Non Peak</a:t>
            </a:r>
            <a:endParaRPr lang="en-US" sz="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A1772-CD16-497D-919C-8A60BF123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53" y="779496"/>
            <a:ext cx="7243623" cy="57803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704F1C-7532-4E2E-AA23-BAA160A1BC43}"/>
              </a:ext>
            </a:extLst>
          </p:cNvPr>
          <p:cNvSpPr/>
          <p:nvPr/>
        </p:nvSpPr>
        <p:spPr>
          <a:xfrm>
            <a:off x="145772" y="1082367"/>
            <a:ext cx="4545497" cy="3239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Growth trend for Peak vs. Non-Peak are very similar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Quite high in 2014 but both dropped dramatically in 2015 and started picking up again thereafter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 in 2015 mainly due to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Slowing economy and employment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Fare increase and fare evasion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gas prices, the increase in popularity of Uber</a:t>
            </a:r>
            <a:endParaRPr lang="en-US" sz="16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8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4179</TotalTime>
  <Words>1079</Words>
  <Application>Microsoft Office PowerPoint</Application>
  <PresentationFormat>Widescreen</PresentationFormat>
  <Paragraphs>384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Unicode MS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H</dc:title>
  <dc:creator>Mominur Rahaman</dc:creator>
  <cp:lastModifiedBy>Ashok Mistry</cp:lastModifiedBy>
  <cp:revision>110</cp:revision>
  <dcterms:created xsi:type="dcterms:W3CDTF">2017-11-24T21:29:26Z</dcterms:created>
  <dcterms:modified xsi:type="dcterms:W3CDTF">2017-12-08T01:49:34Z</dcterms:modified>
</cp:coreProperties>
</file>