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57" r:id="rId6"/>
    <p:sldId id="264" r:id="rId7"/>
    <p:sldId id="258" r:id="rId8"/>
    <p:sldId id="267" r:id="rId9"/>
    <p:sldId id="266" r:id="rId10"/>
    <p:sldId id="261" r:id="rId11"/>
    <p:sldId id="260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45C4-CC59-9301-7200-281954296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D4B8-B94B-1DB4-62E0-3264F68AE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24D4-D361-66DF-D00E-B0590F7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BA45-163E-1302-8C39-30C79520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3647-BCF1-DA59-F662-88C7274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477-D024-80CA-BDE3-7F2E6FDE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513A5-87C0-D85F-EEC1-DE9AF72B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C236-3A2D-3D28-49A9-11BCDFA2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D2D9-F2D4-8FAE-D081-3AE587F4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9700-6B13-D15C-B7F7-27A925CB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8DEC9-825B-7282-5D6B-FD5575B0A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D735-D3C9-B11C-BBE1-CF26CFC09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B382-9C02-A202-14DB-1A7D8410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06A8-D6E7-98C4-9C08-FD2804B2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4E23-A9F4-E38D-002C-58DD7C85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6037-9C56-E79C-773C-EC6B5C7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C735-2D4E-0D5E-7B00-4CF08F7D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A6AE-DAFC-F53F-8CCC-EA92E395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A24D-B4C1-5B98-BBD9-7AA628AB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B856-B370-1B6E-D08A-214EF5D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626-5FA0-110B-3A6E-9A2C3715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5AF9-3259-7C90-9F80-F7F601B91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1195-7B3A-CC92-F6E8-4AC36963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7594-6A93-037E-92D7-5A3C4943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6C6A-4F2A-0DB9-4379-8E757836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41AF-853A-2290-EF4A-DBFA6F1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7A77-298B-414A-0638-BE090046D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1880-2967-E52C-3EF3-54B99DC1A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A14A7-FEDF-3DE6-C32C-16551E1C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1987-FD01-E8F9-5831-BA7D466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49DA-AF42-039D-3666-3A1E4D2C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D4A9-DA02-8DF0-45AD-8F747D52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38BB-E630-1BE6-49D2-F5BF4CF5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59FF-45DD-3016-27F7-BA73B6D5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E1FBD-721F-3EF6-377E-60DCA6FEA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BB12B-7429-40A0-ECC0-4D8EE09B9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CB710-0E7B-1299-EAFD-92B764CD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0C5C9-ABAD-A88E-6D60-663B09E1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A371F-FB1C-5F3C-4029-BF1BD3B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E6E2-8B52-8E75-5E7F-1329DC0F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88BD9-1B05-2C18-B2EC-642984DA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0A5D2-8E44-A0A0-109A-986C19DE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62DFC-C862-2929-EC0B-74E0CAFD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3708A-9630-815A-6D9F-AA98BAE7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79DC-1E6C-785D-1549-A05B4553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25EB-08D1-E32F-0200-32ED4342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A2B6-7963-953F-AC99-04151113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049F-147B-0E8C-D0AB-3F16B8A8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843F-BB2D-D834-0F40-C86B3BE38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D80A-69C5-6238-2522-566C28AD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0BC3-398F-47DD-5481-6CAA86B1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9C42-1FD2-3C48-A2C2-D3BEDFFA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4F4-366D-8074-E056-DFFE6903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55DC4-B363-D958-B739-7D18C32C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D4EAE-C774-F7E2-8835-16C6C664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A2FD-9DC0-17F6-AA05-3745EF41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146FF-840B-52E8-0031-5A66D75F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E5489-CAD5-FFA7-CFCA-D5A5E7C9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00AC-CAD3-0157-9B2B-FF370DED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E662B-B66C-3F4B-1854-770C2076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3CAA-0366-DB52-0835-E83498A22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D37-E154-426B-853A-E9D39AEC5562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660D-8EA8-603E-87E3-A6C81F544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5C55-EA45-CB38-3026-F7D0A4712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0FA5-33C7-4E31-BC43-6B4E59D1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mmuhitulislam/quantum-computing-courseproject" TargetMode="External"/><Relationship Id="rId2" Type="http://schemas.openxmlformats.org/officeDocument/2006/relationships/hyperlink" Target="https://doi.org/10.1002/qute.2019000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CE08-CA50-5BFE-5B4C-729BCDCD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37845"/>
            <a:ext cx="6696453" cy="3643679"/>
          </a:xfrm>
        </p:spPr>
        <p:txBody>
          <a:bodyPr anchor="b">
            <a:normAutofit/>
          </a:bodyPr>
          <a:lstStyle/>
          <a:p>
            <a:pPr algn="l"/>
            <a:r>
              <a:rPr lang="fr-FR" sz="5200"/>
              <a:t>Quantum Image Classification on Amazon Braket</a:t>
            </a: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55D6-5C84-E8EB-644F-FE9224A21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 K M Muhitul Islam</a:t>
            </a:r>
          </a:p>
        </p:txBody>
      </p:sp>
    </p:spTree>
    <p:extLst>
      <p:ext uri="{BB962C8B-B14F-4D97-AF65-F5344CB8AC3E}">
        <p14:creationId xmlns:p14="http://schemas.microsoft.com/office/powerpoint/2010/main" val="241613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8">
            <a:extLst>
              <a:ext uri="{FF2B5EF4-FFF2-40B4-BE49-F238E27FC236}">
                <a16:creationId xmlns:a16="http://schemas.microsoft.com/office/drawing/2014/main" id="{E967F865-B24C-4F95-83FE-11D6692BE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288" y="2798763"/>
            <a:ext cx="4903788" cy="2417763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8FD54E1B-BC2F-7B38-2101-349BFE94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50" y="2798763"/>
            <a:ext cx="4903788" cy="241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2E04C-0124-027B-E192-75D91DE6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14429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B1E42779-0330-2927-ECA7-7C89FB17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288" y="2176463"/>
            <a:ext cx="4903788" cy="3663950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AA72EDCC-CAF0-8C41-82F6-0A398FFC1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50" y="2176463"/>
            <a:ext cx="4903788" cy="3663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32DF7-5262-61A5-FD2D-955B6AA3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Evalutions</a:t>
            </a:r>
          </a:p>
        </p:txBody>
      </p:sp>
    </p:spTree>
    <p:extLst>
      <p:ext uri="{BB962C8B-B14F-4D97-AF65-F5344CB8AC3E}">
        <p14:creationId xmlns:p14="http://schemas.microsoft.com/office/powerpoint/2010/main" val="331207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742AA-F867-F3C1-F215-B2872D2D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734" y="643467"/>
            <a:ext cx="43745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8FF-A839-81EE-1C1C-3142F05A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802C-F892-8DE8-192E-A928A953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Sim,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Sukin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et al. “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Expressibility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and Entangling Capability of Parameterized Quantum Circuits for Hybrid Quantum</a:t>
            </a:r>
            <a:r>
              <a:rPr lang="en-US" sz="1800" kern="100" dirty="0"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Cambria Math" panose="02040503050406030204" pitchFamily="18" charset="0"/>
              </a:rPr>
              <a:t>‐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Classical Algorithms.” Advanced Quantum Technologies, vol. 2, no. 12, Oct. 2019.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https://doi.org/10.1002/qute.201900070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endParaRPr lang="en-US" sz="1800" kern="1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800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All Code</a:t>
            </a:r>
            <a:br>
              <a:rPr lang="en-US" sz="1800" b="1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sz="1800" b="1" kern="1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QCproject.ipynb</a:t>
            </a:r>
            <a:endParaRPr lang="en-US" sz="1800" b="1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https://github.com/akmmuhitulislam/quantum-computing-courseproject</a:t>
            </a:r>
            <a:endParaRPr lang="en-US" sz="1800" b="1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6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06D53-879B-CE31-BF04-0BE3097A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0AB652C7-CBD3-D954-D1B6-689FAE47D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FF66F-CD26-B060-33A4-B5363ACF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Background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C41F-DB8D-8B36-0CAC-D3AC92FC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project explores the substantial potential of quantum computing in revolutionizing data processing and analysis, focusing on quantum image classification.</a:t>
            </a:r>
            <a:endParaRPr lang="en-US" sz="2000" dirty="0"/>
          </a:p>
          <a:p>
            <a:r>
              <a:rPr lang="en-US" sz="2000" dirty="0"/>
              <a:t>Comprehending quantum machine learning and its application in image classification.</a:t>
            </a:r>
          </a:p>
          <a:p>
            <a:r>
              <a:rPr lang="en-US" sz="2000" dirty="0"/>
              <a:t>The project focuses on leveraging Amazon </a:t>
            </a:r>
            <a:r>
              <a:rPr lang="en-US" sz="2000" dirty="0" err="1"/>
              <a:t>Braket</a:t>
            </a:r>
            <a:r>
              <a:rPr lang="en-US" sz="2000" dirty="0"/>
              <a:t> for quantum image processing.</a:t>
            </a:r>
          </a:p>
          <a:p>
            <a:r>
              <a:rPr lang="en-US" sz="2000" dirty="0"/>
              <a:t>Implementing a quantum circuit for binary classification of MNIST dataset images.</a:t>
            </a:r>
          </a:p>
        </p:txBody>
      </p:sp>
      <p:pic>
        <p:nvPicPr>
          <p:cNvPr id="4" name="Picture 3" descr="A black and white symbols&#10;&#10;Description automatically generated with medium confidence">
            <a:extLst>
              <a:ext uri="{FF2B5EF4-FFF2-40B4-BE49-F238E27FC236}">
                <a16:creationId xmlns:a16="http://schemas.microsoft.com/office/drawing/2014/main" id="{1D64313B-B40C-F895-07CC-F25801BF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3" y="5776587"/>
            <a:ext cx="4788505" cy="94572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screenshot of a diagram&#10;&#10;Description automatically generated">
            <a:extLst>
              <a:ext uri="{FF2B5EF4-FFF2-40B4-BE49-F238E27FC236}">
                <a16:creationId xmlns:a16="http://schemas.microsoft.com/office/drawing/2014/main" id="{AD2EAE83-58FC-A3F7-6AF4-6A6219335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73" y="1573593"/>
            <a:ext cx="5856078" cy="4772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B2466D-9CB1-6ADA-604B-28D4EE6F4C7E}"/>
              </a:ext>
            </a:extLst>
          </p:cNvPr>
          <p:cNvSpPr txBox="1"/>
          <p:nvPr/>
        </p:nvSpPr>
        <p:spPr>
          <a:xfrm>
            <a:off x="11153775" y="5648325"/>
            <a:ext cx="61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0110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2BC3-FC41-0CDA-BA26-9C8EC28E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Significance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E1CB-C588-4104-A7FB-059866F1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 image processing (QIP) addresses the limitations of classical computing in handling large datasets and high-dimensional data, especially in real-time processing.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QIP utilizes quantum mechanics principles like superposition and entanglement, offering more efficient computation than classical methods.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project demonstrates the use of quantum circuits for image classification on Amazon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Braket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highlighting a practical application of quantum advantage.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research has potential implications across various sectors like healthcare, security, and autonomous vehicles, where efficient image classification is crucial.</a:t>
            </a:r>
          </a:p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8CAC-3B1A-4089-7D27-0B4D635C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909157-3C4F-E2F6-6FBD-F8A72E44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Quantum Machine Learning (QML) is an emerging field at the intersection of quantum computing and machine learning. It leverages the principles of quantum mechanics to enhance machine learning algorithms.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BD403C5-9F32-489C-C49A-2B2B9718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 r="8393"/>
          <a:stretch/>
        </p:blipFill>
        <p:spPr>
          <a:xfrm>
            <a:off x="6106814" y="661916"/>
            <a:ext cx="4832426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8CAC-3B1A-4089-7D27-0B4D635C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Image Preprocessing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909157-3C4F-E2F6-6FBD-F8A72E44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/>
              <a:t>Edge Detection</a:t>
            </a:r>
            <a:r>
              <a:rPr lang="en-US" sz="2000"/>
              <a:t>: Initial step to enhance image features, crucial for accurate classification.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Dimensionality Reduction</a:t>
            </a:r>
            <a:r>
              <a:rPr lang="en-US" sz="2000"/>
              <a:t>: Using Principal Component Analysis (PCA) to simplify the image data, making it more manageable for quantum processing.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Amplitude Encoding</a:t>
            </a:r>
            <a:r>
              <a:rPr lang="en-US" sz="2000"/>
              <a:t>: Transforming the processed image data into a format suitable for quantum circuits.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9EE4E8-C76C-CC00-D64F-74C0FABC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692045"/>
            <a:ext cx="4788505" cy="2741653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8CAC-3B1A-4089-7D27-0B4D635C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463301" cy="132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909157-3C4F-E2F6-6FBD-F8A72E44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63301" cy="3361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Variational Quantum Circuits</a:t>
            </a:r>
            <a:r>
              <a:rPr lang="en-US" sz="1400"/>
              <a:t>: Utilized for binary image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Parametric Nature</a:t>
            </a:r>
            <a:r>
              <a:rPr lang="en-US" sz="1400"/>
              <a:t>: VQCs have adjustable parameters, similar to weights in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Integration of Rotation Gates</a:t>
            </a:r>
            <a:r>
              <a:rPr lang="en-US" sz="1400"/>
              <a:t>: Enhances the circuit's capability to process complex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Qubit Entanglement</a:t>
            </a:r>
            <a:r>
              <a:rPr lang="en-US" sz="1400"/>
              <a:t>: Emphasized for capturing correlations between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Sigmoid Function Application</a:t>
            </a:r>
            <a:r>
              <a:rPr lang="en-US" sz="1400"/>
              <a:t>: Used for deriving the final prediction from quantum measurements.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Quantum Measurement Divergence</a:t>
            </a:r>
            <a:r>
              <a:rPr lang="en-US" sz="1400"/>
              <a:t>: Highlights differences in quantum machine learning compared to traditional quantum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Potential in Image Classification</a:t>
            </a:r>
            <a:r>
              <a:rPr lang="en-US" sz="1400"/>
              <a:t>: Demonstrates VQC's ability to handle complex classification tasks.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0508B31-4732-0C59-4F88-301830AF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238" y="1657200"/>
            <a:ext cx="2868561" cy="1128614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19854DB-2263-71C9-E132-F63F3427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239" y="4161442"/>
            <a:ext cx="2868561" cy="888492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9F9F4-F415-9377-E0B4-4A86F5AB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259013"/>
            <a:ext cx="9874250" cy="179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C22FD-62D3-7D4B-F942-ACC8AEC4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4122738"/>
            <a:ext cx="9874250" cy="1635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4AF6A-9FFE-21C3-D9B9-B2B3FE32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QML</a:t>
            </a:r>
          </a:p>
        </p:txBody>
      </p:sp>
    </p:spTree>
    <p:extLst>
      <p:ext uri="{BB962C8B-B14F-4D97-AF65-F5344CB8AC3E}">
        <p14:creationId xmlns:p14="http://schemas.microsoft.com/office/powerpoint/2010/main" val="540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E6B2-5036-D817-4E70-E15CEF89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QML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00FCB-2219-7647-C2F5-644F07FC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2" b="-2"/>
          <a:stretch/>
        </p:blipFill>
        <p:spPr>
          <a:xfrm>
            <a:off x="3324226" y="0"/>
            <a:ext cx="869632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2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8CAC-3B1A-4089-7D27-0B4D635C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909157-3C4F-E2F6-6FBD-F8A72E44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Optimizing Parameters</a:t>
            </a:r>
            <a:r>
              <a:rPr lang="en-US" sz="1300"/>
              <a:t>: The training involves minimizing a cost function to enhance classification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Binary Cross-Entropy Loss</a:t>
            </a:r>
            <a:r>
              <a:rPr lang="en-US" sz="1300"/>
              <a:t>: This function is used for its suitability in scenarios where model predictions are probabilities.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Gradient-Based Learning</a:t>
            </a:r>
            <a:r>
              <a:rPr lang="en-US" sz="1300"/>
              <a:t>: The process involves computing gradients of the cost function and iteratively updating parameters in the opposite direction of these gradients.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Parameter Shift Rule</a:t>
            </a:r>
            <a:r>
              <a:rPr lang="en-US" sz="1300"/>
              <a:t>: This method is employed for efficient gradient computation in the quantum setting.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Training Efficacy</a:t>
            </a:r>
            <a:r>
              <a:rPr lang="en-US" sz="1300"/>
              <a:t>: The combination of BCE Loss and parameter shift rule provides a robust framework for training variational quantum circuits.</a:t>
            </a:r>
          </a:p>
        </p:txBody>
      </p:sp>
      <p:pic>
        <p:nvPicPr>
          <p:cNvPr id="3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74CC8156-3AEE-1B47-23AC-44E616526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97" b="3996"/>
          <a:stretch/>
        </p:blipFill>
        <p:spPr bwMode="auto">
          <a:xfrm>
            <a:off x="5445457" y="2693138"/>
            <a:ext cx="6155141" cy="149546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80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523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Quantum Image Classification on Amazon Braket</vt:lpstr>
      <vt:lpstr>Background and Objectives</vt:lpstr>
      <vt:lpstr>Significance </vt:lpstr>
      <vt:lpstr>Methodology</vt:lpstr>
      <vt:lpstr>Image Preprocessing</vt:lpstr>
      <vt:lpstr>Methodology</vt:lpstr>
      <vt:lpstr>QML</vt:lpstr>
      <vt:lpstr>QML</vt:lpstr>
      <vt:lpstr>Methodology</vt:lpstr>
      <vt:lpstr>Evaluation</vt:lpstr>
      <vt:lpstr>Evalutions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Image Classification on Amazon Braket</dc:title>
  <dc:creator>Islam, A K M Muhitul</dc:creator>
  <cp:lastModifiedBy>Islam, A K M Muhitul</cp:lastModifiedBy>
  <cp:revision>3</cp:revision>
  <dcterms:created xsi:type="dcterms:W3CDTF">2023-12-13T05:21:06Z</dcterms:created>
  <dcterms:modified xsi:type="dcterms:W3CDTF">2023-12-13T09:07:42Z</dcterms:modified>
</cp:coreProperties>
</file>