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5EB8218-8CDB-45CD-88EB-A3DAA4D5836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65598-964B-4610-930F-6C895CBBAD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218-8CDB-45CD-88EB-A3DAA4D5836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5598-964B-4610-930F-6C895CBB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5EB8218-8CDB-45CD-88EB-A3DAA4D5836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D565598-964B-4610-930F-6C895CBBAD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218-8CDB-45CD-88EB-A3DAA4D5836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565598-964B-4610-930F-6C895CBBAD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218-8CDB-45CD-88EB-A3DAA4D5836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D565598-964B-4610-930F-6C895CBBAD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EB8218-8CDB-45CD-88EB-A3DAA4D5836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565598-964B-4610-930F-6C895CBBAD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EB8218-8CDB-45CD-88EB-A3DAA4D5836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565598-964B-4610-930F-6C895CBBAD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218-8CDB-45CD-88EB-A3DAA4D5836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565598-964B-4610-930F-6C895CBB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218-8CDB-45CD-88EB-A3DAA4D5836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65598-964B-4610-930F-6C895CBBA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218-8CDB-45CD-88EB-A3DAA4D5836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565598-964B-4610-930F-6C895CBBAD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5EB8218-8CDB-45CD-88EB-A3DAA4D5836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D565598-964B-4610-930F-6C895CBBAD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EB8218-8CDB-45CD-88EB-A3DAA4D5836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565598-964B-4610-930F-6C895CBBAD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5438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Hayes Graduate Research Forum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 smtClean="0"/>
              <a:t>PGSA Professional Development Extravaganza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590800"/>
            <a:ext cx="2540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2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information should be in your abstract (it’s on the judges’ rubric)</a:t>
            </a:r>
            <a:endParaRPr lang="en-US" dirty="0"/>
          </a:p>
          <a:p>
            <a:pPr lvl="1"/>
            <a:r>
              <a:rPr lang="en-US" dirty="0" smtClean="0"/>
              <a:t>Purpose of the study (Why are you doing this research?)</a:t>
            </a:r>
            <a:endParaRPr lang="en-US" dirty="0"/>
          </a:p>
          <a:p>
            <a:pPr lvl="1"/>
            <a:r>
              <a:rPr lang="en-US" dirty="0" smtClean="0"/>
              <a:t>Research methods (How are you doing this research)</a:t>
            </a:r>
            <a:endParaRPr lang="en-US" dirty="0"/>
          </a:p>
          <a:p>
            <a:pPr lvl="1"/>
            <a:r>
              <a:rPr lang="en-US" dirty="0" smtClean="0"/>
              <a:t>Findings or predicted findings (What do you expect to find?)</a:t>
            </a:r>
          </a:p>
          <a:p>
            <a:pPr lvl="1"/>
            <a:r>
              <a:rPr lang="en-US" dirty="0" smtClean="0"/>
              <a:t>Implications (How does this impact the world?)</a:t>
            </a:r>
            <a:endParaRPr lang="en-US" dirty="0"/>
          </a:p>
          <a:p>
            <a:r>
              <a:rPr lang="en-US" dirty="0" smtClean="0"/>
              <a:t>These areas may need to be adjusted to fit your particular research and scholarly traditions of your field For </a:t>
            </a:r>
            <a:r>
              <a:rPr lang="en-US" dirty="0"/>
              <a:t>example, you may need to be explicit about the theoretical perspective underlying your research or the data analysis methods you employed.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Review: Not Successful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209800"/>
            <a:ext cx="81534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You scored 3.810/7 and the average score in Social and Behavioral Sciences was 4.844.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Judges </a:t>
            </a:r>
            <a:r>
              <a:rPr lang="en-US" dirty="0"/>
              <a:t>Comments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1: This is incredibly innovative research and </a:t>
            </a:r>
            <a:r>
              <a:rPr lang="en-US" dirty="0" smtClean="0"/>
              <a:t>much </a:t>
            </a:r>
            <a:r>
              <a:rPr lang="en-US" dirty="0"/>
              <a:t>needed in the field. The lower scores were due to the fact that I wanted to see a practical application of this method which demonstrates how your method is a significant improvement over how we currently analyze these types of data.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2: What is a "path-analytic model"?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Within-Participant Statistical Mediation 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176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Review: </a:t>
            </a:r>
            <a:r>
              <a:rPr lang="en-US" dirty="0" smtClean="0"/>
              <a:t>Successful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90800"/>
            <a:ext cx="81534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Judges </a:t>
            </a:r>
            <a:r>
              <a:rPr lang="en-US" dirty="0"/>
              <a:t>Comments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1: </a:t>
            </a:r>
            <a:r>
              <a:rPr lang="en-US" dirty="0" smtClean="0"/>
              <a:t>Y</a:t>
            </a:r>
            <a:r>
              <a:rPr lang="en-US" dirty="0" smtClean="0"/>
              <a:t>ou </a:t>
            </a:r>
            <a:r>
              <a:rPr lang="en-US" dirty="0"/>
              <a:t>should explore this research in juvenile detention centers because I bet those kids are </a:t>
            </a:r>
            <a:r>
              <a:rPr lang="en-US" dirty="0" smtClean="0"/>
              <a:t>narcissistic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</a:t>
            </a:r>
            <a:r>
              <a:rPr lang="en-US" dirty="0"/>
              <a:t>: </a:t>
            </a:r>
            <a:r>
              <a:rPr lang="en-US" dirty="0" smtClean="0"/>
              <a:t>M</a:t>
            </a:r>
            <a:r>
              <a:rPr lang="en-US" dirty="0" smtClean="0"/>
              <a:t>ake </a:t>
            </a:r>
            <a:r>
              <a:rPr lang="en-US" dirty="0"/>
              <a:t>it clearer how you measure narcissism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676400"/>
            <a:ext cx="739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Are you Entitled?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183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781800" cy="1600200"/>
          </a:xfrm>
        </p:spPr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Amanda Montoya </a:t>
            </a:r>
          </a:p>
          <a:p>
            <a:pPr lvl="1"/>
            <a:r>
              <a:rPr lang="en-US" dirty="0" smtClean="0"/>
              <a:t>Montoya.29@osu.edu</a:t>
            </a:r>
          </a:p>
          <a:p>
            <a:pPr lvl="1"/>
            <a:r>
              <a:rPr lang="en-US" dirty="0" smtClean="0"/>
              <a:t>CGS Psychology Delegate, Hayes Graduate Research Forum Committee</a:t>
            </a:r>
          </a:p>
          <a:p>
            <a:r>
              <a:rPr lang="en-US" dirty="0"/>
              <a:t>Tracey </a:t>
            </a:r>
            <a:r>
              <a:rPr lang="en-US" dirty="0" err="1"/>
              <a:t>Walterbusch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Walterbusch.1@osu.edu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CGS </a:t>
            </a:r>
            <a:r>
              <a:rPr lang="en-US" dirty="0"/>
              <a:t>Vice President &amp; Hayes Graduate Research Forum Committee, </a:t>
            </a:r>
            <a:r>
              <a:rPr lang="en-US" dirty="0" smtClean="0"/>
              <a:t>Chair</a:t>
            </a:r>
          </a:p>
          <a:p>
            <a:r>
              <a:rPr lang="en-US" dirty="0" smtClean="0"/>
              <a:t>Kerry </a:t>
            </a:r>
            <a:r>
              <a:rPr lang="en-US" dirty="0" err="1"/>
              <a:t>Hodak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Hodak.1@osu.edu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CGS </a:t>
            </a:r>
            <a:r>
              <a:rPr lang="en-US" dirty="0"/>
              <a:t>Advisor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Edward F. Hayes Graduate Research Forum showcases the innovative and exemplary research being conducted by Ohio State graduate students across the full range of graduate degree programs.</a:t>
            </a:r>
          </a:p>
          <a:p>
            <a:r>
              <a:rPr lang="en-US" dirty="0" smtClean="0"/>
              <a:t>Hayes </a:t>
            </a:r>
            <a:r>
              <a:rPr lang="en-US" dirty="0"/>
              <a:t>is the single largest graduate research forum at the University and the 2017 Hayes Forum will be its 31th year at Ohio State.</a:t>
            </a:r>
          </a:p>
          <a:p>
            <a:r>
              <a:rPr lang="en-US" dirty="0" smtClean="0"/>
              <a:t>Thanks </a:t>
            </a:r>
            <a:r>
              <a:rPr lang="en-US" dirty="0"/>
              <a:t>to our partnership with the Graduate School and the Office of Research, the Hayes Forum awards nearly $14,000 worth of cash prizes to participating graduate students.</a:t>
            </a:r>
          </a:p>
          <a:p>
            <a:r>
              <a:rPr lang="en-US" dirty="0" smtClean="0"/>
              <a:t>There </a:t>
            </a:r>
            <a:r>
              <a:rPr lang="en-US" dirty="0"/>
              <a:t>are nearly 150 oral and poster presentations.</a:t>
            </a:r>
          </a:p>
          <a:p>
            <a:r>
              <a:rPr lang="en-US" u="sng" dirty="0" smtClean="0"/>
              <a:t>http</a:t>
            </a:r>
            <a:r>
              <a:rPr lang="en-US" u="sng" dirty="0"/>
              <a:t>://www.cgs.osu.edu/hayes-forum/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Eligibility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graduate students in good standing with the Graduate School</a:t>
            </a:r>
            <a:r>
              <a:rPr lang="en-US" dirty="0"/>
              <a:t>, who are enrolled for the academic term in which the Forum is held </a:t>
            </a:r>
            <a:r>
              <a:rPr lang="en-US" dirty="0" smtClean="0"/>
              <a:t>(Spring 2017) in </a:t>
            </a:r>
            <a:r>
              <a:rPr lang="en-US" dirty="0"/>
              <a:t>a degree-granting program are eligible to participate.</a:t>
            </a:r>
          </a:p>
          <a:p>
            <a:r>
              <a:rPr lang="en-US" dirty="0" smtClean="0"/>
              <a:t>The </a:t>
            </a:r>
            <a:r>
              <a:rPr lang="en-US" dirty="0"/>
              <a:t>research must be based on the graduate student's substantive ideas and must be a direct product of their work.</a:t>
            </a:r>
          </a:p>
          <a:p>
            <a:r>
              <a:rPr lang="en-US" dirty="0" smtClean="0"/>
              <a:t>Students who participated in a previous forum are eligible to re-enter </a:t>
            </a:r>
            <a:r>
              <a:rPr lang="en-US" dirty="0"/>
              <a:t>(whether or not a prize was received); however, they must be presenting different research or a different aspect of the same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5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Applicants </a:t>
            </a:r>
            <a:r>
              <a:rPr lang="en-US" dirty="0" smtClean="0"/>
              <a:t>initially prepare a short abstract of their presentation or poster (1000 words </a:t>
            </a:r>
            <a:r>
              <a:rPr lang="en-US" dirty="0"/>
              <a:t>and 1 page or less) and submit it with their application</a:t>
            </a:r>
            <a:r>
              <a:rPr lang="en-US" dirty="0" smtClean="0"/>
              <a:t>. </a:t>
            </a:r>
            <a:r>
              <a:rPr lang="en-US" b="1" dirty="0" smtClean="0"/>
              <a:t>DUE NOVEMBER 10th</a:t>
            </a:r>
            <a:endParaRPr lang="en-US" dirty="0"/>
          </a:p>
          <a:p>
            <a:r>
              <a:rPr lang="en-US" dirty="0" smtClean="0"/>
              <a:t>Oral presentation applications will be reviewed by faculty volunteers, and the highest-scoring </a:t>
            </a:r>
            <a:r>
              <a:rPr lang="en-US" dirty="0"/>
              <a:t>applicants in each academic area will be invited to participate in the Forum. The top 10 oral presentation applicants will be chosen to present on the day of Hayes.</a:t>
            </a:r>
          </a:p>
          <a:p>
            <a:r>
              <a:rPr lang="en-US" dirty="0" smtClean="0"/>
              <a:t>Poster presentation applications will be reviewed by faculty volunteers and the highest-scoring </a:t>
            </a:r>
            <a:r>
              <a:rPr lang="en-US" dirty="0"/>
              <a:t>applicants in each division will be invited to participated in the Forum. The top 15 poster presentation applicants will be chosen to present their posters on the day of Hayes.</a:t>
            </a:r>
          </a:p>
          <a:p>
            <a:r>
              <a:rPr lang="en-US" dirty="0" smtClean="0"/>
              <a:t>The judges will attend the presentations or posters on the day of the forum. Rankings will be determined </a:t>
            </a:r>
            <a:r>
              <a:rPr lang="en-US" dirty="0"/>
              <a:t>based on the judges' impression of the presentation or poster</a:t>
            </a:r>
            <a:r>
              <a:rPr lang="en-US" dirty="0" smtClean="0"/>
              <a:t>. </a:t>
            </a:r>
            <a:r>
              <a:rPr lang="en-US" b="1" dirty="0" smtClean="0"/>
              <a:t>FORUM IS MARCH 3rd</a:t>
            </a:r>
            <a:endParaRPr lang="en-US" dirty="0"/>
          </a:p>
          <a:p>
            <a:r>
              <a:rPr lang="en-US" dirty="0" smtClean="0"/>
              <a:t>Presentation and Poster winners will be expected to provide an electronic proceedings paper for inclusion </a:t>
            </a:r>
            <a:r>
              <a:rPr lang="en-US" dirty="0"/>
              <a:t>in the OSU Knowledge Bank.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4800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The Arts</a:t>
            </a:r>
          </a:p>
          <a:p>
            <a:pPr marL="514350" indent="-514350">
              <a:buAutoNum type="arabicPeriod"/>
            </a:pPr>
            <a:r>
              <a:rPr lang="en-US" dirty="0" smtClean="0"/>
              <a:t>Biological Sciences</a:t>
            </a:r>
          </a:p>
          <a:p>
            <a:pPr marL="514350" indent="-514350">
              <a:buAutoNum type="arabicPeriod"/>
            </a:pPr>
            <a:r>
              <a:rPr lang="en-US" dirty="0" smtClean="0"/>
              <a:t>Education and Human Ecology</a:t>
            </a:r>
          </a:p>
          <a:p>
            <a:pPr marL="514350" indent="-514350">
              <a:buAutoNum type="arabicPeriod"/>
            </a:pPr>
            <a:r>
              <a:rPr lang="en-US" dirty="0" smtClean="0"/>
              <a:t>Engineering</a:t>
            </a:r>
          </a:p>
          <a:p>
            <a:pPr marL="514350" indent="-514350">
              <a:buAutoNum type="arabicPeriod"/>
            </a:pPr>
            <a:r>
              <a:rPr lang="en-US" dirty="0" smtClean="0"/>
              <a:t>Food Agriculture &amp; Environmental Sciences</a:t>
            </a:r>
          </a:p>
          <a:p>
            <a:pPr marL="514350" indent="-514350">
              <a:buAutoNum type="arabicPeriod"/>
            </a:pPr>
            <a:r>
              <a:rPr lang="en-US" dirty="0" smtClean="0"/>
              <a:t>Humanities</a:t>
            </a:r>
          </a:p>
          <a:p>
            <a:pPr marL="514350" indent="-514350">
              <a:buAutoNum type="arabicPeriod"/>
            </a:pPr>
            <a:r>
              <a:rPr lang="en-US" dirty="0" smtClean="0"/>
              <a:t>Mathematical and Physical Sciences</a:t>
            </a:r>
          </a:p>
          <a:p>
            <a:pPr marL="514350" indent="-514350">
              <a:buAutoNum type="arabicPeriod"/>
            </a:pPr>
            <a:r>
              <a:rPr lang="en-US" dirty="0" smtClean="0"/>
              <a:t>Professional Biological Sciences</a:t>
            </a:r>
          </a:p>
          <a:p>
            <a:pPr marL="514350" indent="-514350">
              <a:buAutoNum type="arabicPeriod"/>
            </a:pPr>
            <a:r>
              <a:rPr lang="en-US" dirty="0" smtClean="0"/>
              <a:t>Social and Behavioral Sciences, Social Work &amp; Law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5400000">
            <a:off x="8669278" y="5750345"/>
            <a:ext cx="438494" cy="708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4336626" y="2092742"/>
            <a:ext cx="438494" cy="708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5400000">
            <a:off x="5868917" y="2608322"/>
            <a:ext cx="438494" cy="708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5400000">
            <a:off x="7602478" y="3675122"/>
            <a:ext cx="438494" cy="708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5400000">
            <a:off x="6165426" y="5311849"/>
            <a:ext cx="438494" cy="708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5400000">
            <a:off x="6744646" y="4741922"/>
            <a:ext cx="438494" cy="708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3200" y="1600200"/>
            <a:ext cx="114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?</a:t>
            </a:r>
            <a:endParaRPr 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26792" y="3181695"/>
            <a:ext cx="114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?</a:t>
            </a:r>
            <a:endParaRPr 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26792" y="4290847"/>
            <a:ext cx="114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?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2264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The Arts, Humanities, and Social Sciences</a:t>
            </a:r>
          </a:p>
          <a:p>
            <a:pPr marL="514350" indent="-514350">
              <a:buAutoNum type="arabicPeriod"/>
            </a:pPr>
            <a:r>
              <a:rPr lang="en-US" dirty="0" smtClean="0"/>
              <a:t>Biological Sciences</a:t>
            </a:r>
          </a:p>
          <a:p>
            <a:pPr marL="514350" indent="-514350">
              <a:buAutoNum type="arabicPeriod"/>
            </a:pPr>
            <a:r>
              <a:rPr lang="en-US" dirty="0" smtClean="0"/>
              <a:t>Engineering, Mathematics and Physical Sciences</a:t>
            </a:r>
          </a:p>
        </p:txBody>
      </p:sp>
    </p:spTree>
    <p:extLst>
      <p:ext uri="{BB962C8B-B14F-4D97-AF65-F5344CB8AC3E}">
        <p14:creationId xmlns:p14="http://schemas.microsoft.com/office/powerpoint/2010/main" val="8513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800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Social and Behavioral Sciences, Social Work &amp; Law</a:t>
            </a:r>
          </a:p>
          <a:p>
            <a:pPr lvl="1"/>
            <a:r>
              <a:rPr lang="en-US" dirty="0"/>
              <a:t>Anthropology</a:t>
            </a:r>
          </a:p>
          <a:p>
            <a:pPr lvl="1"/>
            <a:r>
              <a:rPr lang="en-US" dirty="0"/>
              <a:t>Atmospheric Sciences</a:t>
            </a:r>
          </a:p>
          <a:p>
            <a:pPr lvl="1"/>
            <a:r>
              <a:rPr lang="en-US" dirty="0"/>
              <a:t>Communications and Journalism</a:t>
            </a:r>
          </a:p>
          <a:p>
            <a:pPr lvl="1"/>
            <a:r>
              <a:rPr lang="en-US" dirty="0"/>
              <a:t>Economics</a:t>
            </a:r>
          </a:p>
          <a:p>
            <a:pPr lvl="1"/>
            <a:r>
              <a:rPr lang="en-US" dirty="0"/>
              <a:t>Geography</a:t>
            </a:r>
          </a:p>
          <a:p>
            <a:pPr lvl="1"/>
            <a:r>
              <a:rPr lang="en-US" dirty="0"/>
              <a:t>Political Science</a:t>
            </a:r>
          </a:p>
          <a:p>
            <a:pPr lvl="1"/>
            <a:r>
              <a:rPr lang="en-US" dirty="0"/>
              <a:t>Psychology</a:t>
            </a:r>
          </a:p>
          <a:p>
            <a:pPr lvl="1"/>
            <a:r>
              <a:rPr lang="en-US" dirty="0"/>
              <a:t>Public Policy and Management</a:t>
            </a:r>
          </a:p>
          <a:p>
            <a:pPr lvl="1"/>
            <a:r>
              <a:rPr lang="en-US" dirty="0"/>
              <a:t>Sociology</a:t>
            </a:r>
          </a:p>
          <a:p>
            <a:pPr lvl="1"/>
            <a:r>
              <a:rPr lang="en-US" dirty="0"/>
              <a:t>Speech and Hearing Science</a:t>
            </a:r>
          </a:p>
          <a:p>
            <a:pPr lvl="1"/>
            <a:r>
              <a:rPr lang="en-US" dirty="0"/>
              <a:t>Social Work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43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Students may submit </a:t>
            </a:r>
            <a:r>
              <a:rPr lang="en-US" b="1" dirty="0" smtClean="0"/>
              <a:t>one </a:t>
            </a:r>
            <a:r>
              <a:rPr lang="en-US" dirty="0" smtClean="0"/>
              <a:t>proposal to </a:t>
            </a:r>
            <a:r>
              <a:rPr lang="en-US" b="1" dirty="0" smtClean="0"/>
              <a:t>one </a:t>
            </a:r>
            <a:r>
              <a:rPr lang="en-US" dirty="0" smtClean="0"/>
              <a:t>academic </a:t>
            </a:r>
            <a:r>
              <a:rPr lang="en-US" dirty="0"/>
              <a:t>area. </a:t>
            </a:r>
          </a:p>
          <a:p>
            <a:r>
              <a:rPr lang="en-US" dirty="0" smtClean="0"/>
              <a:t>Students’ work will be evaluated by professionals from that general </a:t>
            </a:r>
            <a:r>
              <a:rPr lang="en-US" dirty="0"/>
              <a:t>academic area, so proposals need to be understood by those in a fairly broad range of related fields. </a:t>
            </a:r>
          </a:p>
          <a:p>
            <a:r>
              <a:rPr lang="en-US" dirty="0" smtClean="0"/>
              <a:t>Minimize complex and esoteric language that may not be understood </a:t>
            </a:r>
            <a:r>
              <a:rPr lang="en-US" dirty="0"/>
              <a:t>by your judges. </a:t>
            </a:r>
          </a:p>
          <a:p>
            <a:r>
              <a:rPr lang="en-US" dirty="0" smtClean="0"/>
              <a:t>The ability to explain complex material in a clear and convincing way </a:t>
            </a:r>
            <a:r>
              <a:rPr lang="en-US" dirty="0"/>
              <a:t>is part of the judges' consideration in evaluating your proposal.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 smtClean="0"/>
              <a:t>Abstracts will be evaluated based on the quality of writing and the research</a:t>
            </a:r>
            <a:r>
              <a:rPr lang="en-US" dirty="0"/>
              <a:t>. This includes the purpose of the research, the research design and procedure, the theoretical and/or practical significance of the findings, the conclusions, and any other content.</a:t>
            </a:r>
          </a:p>
          <a:p>
            <a:r>
              <a:rPr lang="en-US" dirty="0" smtClean="0"/>
              <a:t>Abstracts will be evaluated in the academic area you select.</a:t>
            </a:r>
            <a:endParaRPr lang="en-US" dirty="0"/>
          </a:p>
          <a:p>
            <a:r>
              <a:rPr lang="en-US" dirty="0" smtClean="0"/>
              <a:t>In determining the area you select the primary </a:t>
            </a:r>
            <a:r>
              <a:rPr lang="en-US" dirty="0"/>
              <a:t>factor to consider is </a:t>
            </a:r>
            <a:r>
              <a:rPr lang="en-US" dirty="0" smtClean="0"/>
              <a:t>the subject </a:t>
            </a:r>
            <a:r>
              <a:rPr lang="en-US" dirty="0"/>
              <a:t>matter addressed by your research, not necessarily your area of enrollment. For example, a paper from a graduate student in </a:t>
            </a:r>
            <a:r>
              <a:rPr lang="en-US" dirty="0" smtClean="0"/>
              <a:t>Behavioral Neuroscience might </a:t>
            </a:r>
            <a:r>
              <a:rPr lang="en-US" dirty="0"/>
              <a:t>be evaluated within </a:t>
            </a:r>
            <a:r>
              <a:rPr lang="en-US" dirty="0" smtClean="0"/>
              <a:t>Biological Sciences, </a:t>
            </a:r>
            <a:r>
              <a:rPr lang="en-US" dirty="0"/>
              <a:t>Social and Behavioral Science, or </a:t>
            </a:r>
            <a:r>
              <a:rPr lang="en-US" dirty="0" smtClean="0"/>
              <a:t>Professional Biological Sciences.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374</TotalTime>
  <Words>815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Hayes Graduate Research Forum</vt:lpstr>
      <vt:lpstr>Hayes Overview</vt:lpstr>
      <vt:lpstr>Eligibility</vt:lpstr>
      <vt:lpstr>Process</vt:lpstr>
      <vt:lpstr>Academic Areas</vt:lpstr>
      <vt:lpstr>Academic Areas</vt:lpstr>
      <vt:lpstr>Academic Areas</vt:lpstr>
      <vt:lpstr>Abstracts</vt:lpstr>
      <vt:lpstr>Abstracts</vt:lpstr>
      <vt:lpstr>Abstracts</vt:lpstr>
      <vt:lpstr>Example Review: Not Successful</vt:lpstr>
      <vt:lpstr>Example Review: Successful</vt:lpstr>
      <vt:lpstr>Contacts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Hayes Graduate Research Forum</dc:title>
  <dc:creator>Amanda Montoya</dc:creator>
  <cp:lastModifiedBy>Amanda Montoya</cp:lastModifiedBy>
  <cp:revision>6</cp:revision>
  <dcterms:created xsi:type="dcterms:W3CDTF">2016-11-02T14:02:36Z</dcterms:created>
  <dcterms:modified xsi:type="dcterms:W3CDTF">2016-11-02T20:30:18Z</dcterms:modified>
</cp:coreProperties>
</file>