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1B2317A-B9F2-43C1-A12E-24A23E583460}">
  <a:tblStyle styleId="{31B2317A-B9F2-43C1-A12E-24A23E5834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942b391e6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942b391e6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942b391e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942b391e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942b391e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8942b391e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942b391e6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942b391e6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942b391e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8942b391e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942b391e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942b391e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942b391e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8942b391e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8942b391e6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8942b391e6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8942b391e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8942b391e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942b391e6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942b391e6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942b391e6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942b391e6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942b391e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942b391e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942b391e6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942b391e6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942b391e6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8942b391e6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942b391e6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942b391e6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1696800" y="459525"/>
            <a:ext cx="5750400" cy="36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500">
                <a:solidFill>
                  <a:schemeClr val="lt2"/>
                </a:solidFill>
              </a:rPr>
              <a:t>SILVERSCREEN CINEMA</a:t>
            </a:r>
            <a:endParaRPr b="1" sz="25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lt2"/>
                </a:solidFill>
              </a:rPr>
              <a:t>Performance Analytics Project</a:t>
            </a:r>
            <a:endParaRPr b="1" sz="23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2"/>
                </a:solidFill>
              </a:rPr>
              <a:t>Analysis of the efficiency of 3 locations in New Jersey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2"/>
                </a:solidFill>
              </a:rPr>
              <a:t>Analysis of rental costs vs. revenue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2"/>
                </a:solidFill>
              </a:rPr>
              <a:t>Presented by: Alexander Kuhn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2"/>
                </a:solidFill>
              </a:rPr>
              <a:t>Date: 06.10.2025</a:t>
            </a:r>
            <a:endParaRPr sz="18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/>
        </p:nvSpPr>
        <p:spPr>
          <a:xfrm>
            <a:off x="1609350" y="68250"/>
            <a:ext cx="6246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lt2"/>
                </a:solidFill>
              </a:rPr>
              <a:t>FINAL DATA MODEL</a:t>
            </a:r>
            <a:endParaRPr b="1" sz="2300">
              <a:solidFill>
                <a:schemeClr val="lt2"/>
              </a:solidFill>
            </a:endParaRPr>
          </a:p>
        </p:txBody>
      </p:sp>
      <p:grpSp>
        <p:nvGrpSpPr>
          <p:cNvPr id="109" name="Google Shape;109;p22"/>
          <p:cNvGrpSpPr/>
          <p:nvPr/>
        </p:nvGrpSpPr>
        <p:grpSpPr>
          <a:xfrm>
            <a:off x="2048400" y="856800"/>
            <a:ext cx="5047200" cy="3739050"/>
            <a:chOff x="604800" y="1080000"/>
            <a:chExt cx="5047200" cy="3739050"/>
          </a:xfrm>
        </p:grpSpPr>
        <p:sp>
          <p:nvSpPr>
            <p:cNvPr id="110" name="Google Shape;110;p22"/>
            <p:cNvSpPr txBox="1"/>
            <p:nvPr/>
          </p:nvSpPr>
          <p:spPr>
            <a:xfrm>
              <a:off x="604800" y="1080000"/>
              <a:ext cx="5047200" cy="164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>
                  <a:solidFill>
                    <a:schemeClr val="lt2"/>
                  </a:solidFill>
                </a:rPr>
                <a:t>Rows: </a:t>
              </a:r>
              <a:endParaRPr b="1">
                <a:solidFill>
                  <a:schemeClr val="lt2"/>
                </a:solidFill>
              </a:endParaRPr>
            </a:p>
            <a:p>
              <a:pPr indent="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2"/>
                </a:solidFill>
              </a:endParaRPr>
            </a:p>
            <a:p>
              <a:pPr indent="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de">
                  <a:solidFill>
                    <a:schemeClr val="lt2"/>
                  </a:solidFill>
                </a:rPr>
                <a:t>159</a:t>
              </a:r>
              <a:endParaRPr b="1" i="1">
                <a:solidFill>
                  <a:schemeClr val="lt2"/>
                </a:solidFill>
              </a:endParaRPr>
            </a:p>
            <a:p>
              <a:pPr indent="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2"/>
                </a:solidFill>
              </a:endParaRPr>
            </a:p>
            <a:p>
              <a:pPr indent="-31115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300"/>
                <a:buChar char="●"/>
              </a:pPr>
              <a:r>
                <a:rPr lang="de" sz="1300">
                  <a:solidFill>
                    <a:schemeClr val="lt2"/>
                  </a:solidFill>
                </a:rPr>
                <a:t> 23 unique movies</a:t>
              </a:r>
              <a:endParaRPr sz="1300">
                <a:solidFill>
                  <a:schemeClr val="lt2"/>
                </a:solidFill>
              </a:endParaRPr>
            </a:p>
            <a:p>
              <a:pPr indent="-31115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300"/>
                <a:buChar char="●"/>
              </a:pPr>
              <a:r>
                <a:rPr lang="de" sz="1300">
                  <a:solidFill>
                    <a:schemeClr val="lt2"/>
                  </a:solidFill>
                </a:rPr>
                <a:t> 3 locations</a:t>
              </a:r>
              <a:endParaRPr sz="1300">
                <a:solidFill>
                  <a:schemeClr val="lt2"/>
                </a:solidFill>
              </a:endParaRPr>
            </a:p>
            <a:p>
              <a:pPr indent="-31115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300"/>
                <a:buChar char="●"/>
              </a:pPr>
              <a:r>
                <a:rPr lang="de" sz="1300">
                  <a:solidFill>
                    <a:schemeClr val="lt2"/>
                  </a:solidFill>
                </a:rPr>
                <a:t>~2-3 months per movie/location</a:t>
              </a:r>
              <a:endParaRPr sz="1300">
                <a:solidFill>
                  <a:schemeClr val="lt2"/>
                </a:solidFill>
              </a:endParaRPr>
            </a:p>
          </p:txBody>
        </p:sp>
        <p:sp>
          <p:nvSpPr>
            <p:cNvPr id="111" name="Google Shape;111;p22"/>
            <p:cNvSpPr txBox="1"/>
            <p:nvPr/>
          </p:nvSpPr>
          <p:spPr>
            <a:xfrm>
              <a:off x="604800" y="2571750"/>
              <a:ext cx="5047200" cy="22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2"/>
                </a:solidFill>
              </a:endParaRPr>
            </a:p>
            <a:p>
              <a:pPr indent="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2"/>
                </a:solidFill>
              </a:endParaRPr>
            </a:p>
            <a:p>
              <a:pPr indent="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de">
                  <a:solidFill>
                    <a:schemeClr val="lt2"/>
                  </a:solidFill>
                </a:rPr>
                <a:t>Primary Key: </a:t>
              </a:r>
              <a:endParaRPr b="1">
                <a:solidFill>
                  <a:schemeClr val="lt2"/>
                </a:solidFill>
              </a:endParaRPr>
            </a:p>
            <a:p>
              <a:pPr indent="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>
                <a:solidFill>
                  <a:schemeClr val="lt2"/>
                </a:solidFill>
              </a:endParaRPr>
            </a:p>
            <a:p>
              <a:pPr indent="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de" sz="1300">
                  <a:solidFill>
                    <a:schemeClr val="lt2"/>
                  </a:solidFill>
                </a:rPr>
                <a:t>movie_id + location_id + month </a:t>
              </a:r>
              <a:endParaRPr b="1" i="1" sz="1300">
                <a:solidFill>
                  <a:schemeClr val="lt2"/>
                </a:solidFill>
              </a:endParaRPr>
            </a:p>
            <a:p>
              <a:pPr indent="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1300">
                <a:solidFill>
                  <a:schemeClr val="lt2"/>
                </a:solidFill>
              </a:endParaRPr>
            </a:p>
            <a:p>
              <a:pPr indent="-311150" lvl="0" marL="45720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300"/>
                <a:buChar char="●"/>
              </a:pPr>
              <a:r>
                <a:rPr lang="de" sz="1300">
                  <a:solidFill>
                    <a:schemeClr val="lt2"/>
                  </a:solidFill>
                </a:rPr>
                <a:t>Each combination exists only once</a:t>
              </a:r>
              <a:endParaRPr sz="1300">
                <a:solidFill>
                  <a:schemeClr val="lt2"/>
                </a:solidFill>
              </a:endParaRPr>
            </a:p>
            <a:p>
              <a:pPr indent="-311150" lvl="0" marL="457200" rtl="0" algn="ctr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300"/>
                <a:buChar char="●"/>
              </a:pPr>
              <a:r>
                <a:rPr lang="de" sz="1300">
                  <a:solidFill>
                    <a:schemeClr val="lt2"/>
                  </a:solidFill>
                </a:rPr>
                <a:t>No duplicates</a:t>
              </a:r>
              <a:endParaRPr sz="1300">
                <a:solidFill>
                  <a:schemeClr val="lt2"/>
                </a:solidFill>
              </a:endParaRPr>
            </a:p>
            <a:p>
              <a:pPr indent="-311150" lvl="0" marL="457200" rtl="0" algn="ctr">
                <a:spcBef>
                  <a:spcPts val="0"/>
                </a:spcBef>
                <a:spcAft>
                  <a:spcPts val="0"/>
                </a:spcAft>
                <a:buClr>
                  <a:schemeClr val="lt2"/>
                </a:buClr>
                <a:buSzPts val="1300"/>
                <a:buChar char="●"/>
              </a:pPr>
              <a:r>
                <a:rPr lang="de" sz="1300">
                  <a:solidFill>
                    <a:schemeClr val="lt2"/>
                  </a:solidFill>
                </a:rPr>
                <a:t>Complete granularity</a:t>
              </a:r>
              <a:endParaRPr sz="1300">
                <a:solidFill>
                  <a:schemeClr val="lt2"/>
                </a:solidFill>
              </a:endParaRPr>
            </a:p>
            <a:p>
              <a:pPr indent="0" lvl="0" marL="45720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00">
                <a:solidFill>
                  <a:schemeClr val="lt2"/>
                </a:solidFill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/>
        </p:nvSpPr>
        <p:spPr>
          <a:xfrm>
            <a:off x="1609350" y="68250"/>
            <a:ext cx="6246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lt2"/>
                </a:solidFill>
              </a:rPr>
              <a:t>FINAL DATA MODEL</a:t>
            </a:r>
            <a:endParaRPr b="1" sz="2300">
              <a:solidFill>
                <a:schemeClr val="lt2"/>
              </a:solidFill>
            </a:endParaRPr>
          </a:p>
        </p:txBody>
      </p:sp>
      <p:graphicFrame>
        <p:nvGraphicFramePr>
          <p:cNvPr id="117" name="Google Shape;117;p23"/>
          <p:cNvGraphicFramePr/>
          <p:nvPr/>
        </p:nvGraphicFramePr>
        <p:xfrm>
          <a:off x="1113000" y="816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{31B2317A-B9F2-43C1-A12E-24A23E583460}</a:tableStyleId>
              </a:tblPr>
              <a:tblGrid>
                <a:gridCol w="587450"/>
                <a:gridCol w="2058025"/>
                <a:gridCol w="2025800"/>
                <a:gridCol w="283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2"/>
                          </a:solidFill>
                        </a:rPr>
                        <a:t>Column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2"/>
                          </a:solidFill>
                        </a:rPr>
                        <a:t>Typ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2"/>
                          </a:solidFill>
                        </a:rPr>
                        <a:t>Description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1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Movie_ID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STRING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Unique film ID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2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Movie_Titel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STRING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Movie Titel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3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Genre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STRING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Movie Genre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4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Studio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STRING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Production Studio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5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Month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STRING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Month (YYYY-MM)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6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Location ID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STRING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Location of the Theater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7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Rental_Cost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INT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monthly Rental Cost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8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Tickets_Sold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INT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Tickets sold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9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Revenue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INT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Ticket revenue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/>
        </p:nvSpPr>
        <p:spPr>
          <a:xfrm>
            <a:off x="1609350" y="68250"/>
            <a:ext cx="6246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lt2"/>
                </a:solidFill>
              </a:rPr>
              <a:t>OVERALL Performance</a:t>
            </a:r>
            <a:endParaRPr b="1" sz="2300">
              <a:solidFill>
                <a:schemeClr val="lt2"/>
              </a:solidFill>
            </a:endParaRPr>
          </a:p>
        </p:txBody>
      </p:sp>
      <p:graphicFrame>
        <p:nvGraphicFramePr>
          <p:cNvPr id="123" name="Google Shape;123;p24"/>
          <p:cNvGraphicFramePr/>
          <p:nvPr/>
        </p:nvGraphicFramePr>
        <p:xfrm>
          <a:off x="952500" y="1356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{31B2317A-B9F2-43C1-A12E-24A23E583460}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2"/>
                          </a:solidFill>
                        </a:rPr>
                        <a:t>Metric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2"/>
                          </a:solidFill>
                        </a:rPr>
                        <a:t>Value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2"/>
                          </a:solidFill>
                        </a:rPr>
                        <a:t>Status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Total Revenue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00FF00"/>
                          </a:solidFill>
                        </a:rPr>
                        <a:t>13,8M $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OK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Total Rental Cost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00"/>
                          </a:solidFill>
                        </a:rPr>
                        <a:t>21,0M $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renegotiate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Total Profit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-7,2M $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NOK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AVG ROI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-35%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NOK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Profitable Films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00"/>
                          </a:solidFill>
                        </a:rPr>
                        <a:t>40 %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Increase necessary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4" name="Google Shape;124;p24"/>
          <p:cNvSpPr txBox="1"/>
          <p:nvPr/>
        </p:nvSpPr>
        <p:spPr>
          <a:xfrm>
            <a:off x="2406900" y="4147200"/>
            <a:ext cx="465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 u="sng">
                <a:solidFill>
                  <a:srgbClr val="FF0000"/>
                </a:solidFill>
              </a:rPr>
              <a:t>CRITICAL: Rental costs exceed revenue by 52%</a:t>
            </a:r>
            <a:endParaRPr b="1" i="1" u="sng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1609350" y="68250"/>
            <a:ext cx="6246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lt2"/>
                </a:solidFill>
              </a:rPr>
              <a:t>Location</a:t>
            </a:r>
            <a:r>
              <a:rPr b="1" lang="de" sz="2300">
                <a:solidFill>
                  <a:schemeClr val="lt2"/>
                </a:solidFill>
              </a:rPr>
              <a:t> Performance</a:t>
            </a:r>
            <a:endParaRPr b="1" sz="2300">
              <a:solidFill>
                <a:schemeClr val="lt2"/>
              </a:solidFill>
            </a:endParaRPr>
          </a:p>
        </p:txBody>
      </p:sp>
      <p:graphicFrame>
        <p:nvGraphicFramePr>
          <p:cNvPr id="130" name="Google Shape;130;p25"/>
          <p:cNvGraphicFramePr/>
          <p:nvPr/>
        </p:nvGraphicFramePr>
        <p:xfrm>
          <a:off x="145425" y="1802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{31B2317A-B9F2-43C1-A12E-24A23E583460}</a:tableStyleId>
              </a:tblPr>
              <a:tblGrid>
                <a:gridCol w="2215100"/>
                <a:gridCol w="2215100"/>
                <a:gridCol w="1473450"/>
                <a:gridCol w="2956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2"/>
                          </a:solidFill>
                        </a:rPr>
                        <a:t>Location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2"/>
                          </a:solidFill>
                        </a:rPr>
                        <a:t>Revenue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2"/>
                          </a:solidFill>
                        </a:rPr>
                        <a:t>Costs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>
                          <a:solidFill>
                            <a:schemeClr val="lt2"/>
                          </a:solidFill>
                        </a:rPr>
                        <a:t>Profit</a:t>
                      </a:r>
                      <a:endParaRPr b="1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Newark (NJ-001)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 5,2M $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 6,8M $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00FF00"/>
                          </a:solidFill>
                        </a:rPr>
                        <a:t>-1,6M $ (best ROI: -23%)</a:t>
                      </a:r>
                      <a:endParaRPr>
                        <a:solidFill>
                          <a:srgbClr val="00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Jersey City (NJ-002)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 4,8M $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7,5M $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FF00"/>
                          </a:solidFill>
                        </a:rPr>
                        <a:t>-2,7M $ (ROI: -36%)</a:t>
                      </a:r>
                      <a:endParaRPr>
                        <a:solidFill>
                          <a:srgbClr val="FFFF00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Trenton (NJ-003)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3,8M $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chemeClr val="lt2"/>
                          </a:solidFill>
                        </a:rPr>
                        <a:t> 6,7M $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>
                          <a:solidFill>
                            <a:srgbClr val="FF0000"/>
                          </a:solidFill>
                        </a:rPr>
                        <a:t>-2,9M $ (worst ROI: -43%)</a:t>
                      </a:r>
                      <a:endParaRPr>
                        <a:solidFill>
                          <a:srgbClr val="FF0000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/>
        </p:nvSpPr>
        <p:spPr>
          <a:xfrm>
            <a:off x="1609350" y="68250"/>
            <a:ext cx="6246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lt2"/>
                </a:solidFill>
              </a:rPr>
              <a:t>FILM </a:t>
            </a:r>
            <a:r>
              <a:rPr b="1" lang="de" sz="2300">
                <a:solidFill>
                  <a:schemeClr val="lt2"/>
                </a:solidFill>
              </a:rPr>
              <a:t>Performance</a:t>
            </a:r>
            <a:endParaRPr b="1" sz="2300">
              <a:solidFill>
                <a:schemeClr val="lt2"/>
              </a:solidFill>
            </a:endParaRPr>
          </a:p>
        </p:txBody>
      </p:sp>
      <p:sp>
        <p:nvSpPr>
          <p:cNvPr id="136" name="Google Shape;136;p26"/>
          <p:cNvSpPr txBox="1"/>
          <p:nvPr/>
        </p:nvSpPr>
        <p:spPr>
          <a:xfrm>
            <a:off x="421750" y="879800"/>
            <a:ext cx="53079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2"/>
                </a:solidFill>
              </a:rPr>
              <a:t>Top 3 Profitable Movies: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2"/>
                </a:solidFill>
              </a:rPr>
              <a:t>1. </a:t>
            </a:r>
            <a:r>
              <a:rPr lang="de" sz="1300">
                <a:solidFill>
                  <a:srgbClr val="00FF00"/>
                </a:solidFill>
              </a:rPr>
              <a:t>Avatar (Sci-Fi) → +125K $ Profit </a:t>
            </a:r>
            <a:endParaRPr sz="1300">
              <a:solidFill>
                <a:srgbClr val="00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2"/>
                </a:solidFill>
              </a:rPr>
              <a:t>2. Top Gun (Action) → +98K $ Profit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2"/>
                </a:solidFill>
              </a:rPr>
              <a:t>3. Oppenheimer (Drama) → +87K $ Profit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37" name="Google Shape;137;p26"/>
          <p:cNvSpPr txBox="1"/>
          <p:nvPr/>
        </p:nvSpPr>
        <p:spPr>
          <a:xfrm>
            <a:off x="421750" y="2450350"/>
            <a:ext cx="3824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2"/>
                </a:solidFill>
              </a:rPr>
              <a:t>Bottom 3 (Größte Verluste):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1. </a:t>
            </a:r>
            <a:r>
              <a:rPr lang="de">
                <a:solidFill>
                  <a:srgbClr val="FF0000"/>
                </a:solidFill>
              </a:rPr>
              <a:t>Fast X (Action) → -45K $ Loss 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2. The Flash (Action) → -38K $ Loss 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3. Indiana Jones (Adv.) → -32K $ Loss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5126025" y="879800"/>
            <a:ext cx="3000000" cy="14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2"/>
                </a:solidFill>
              </a:rPr>
              <a:t>Genre-Performance:</a:t>
            </a:r>
            <a:endParaRPr b="1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de" sz="1300">
                <a:solidFill>
                  <a:srgbClr val="00FF00"/>
                </a:solidFill>
              </a:rPr>
              <a:t>Sci-Fi:</a:t>
            </a:r>
            <a:r>
              <a:rPr lang="de" sz="1300">
                <a:solidFill>
                  <a:schemeClr val="lt2"/>
                </a:solidFill>
              </a:rPr>
              <a:t> </a:t>
            </a:r>
            <a:r>
              <a:rPr lang="de" sz="1300">
                <a:solidFill>
                  <a:srgbClr val="00FF00"/>
                </a:solidFill>
              </a:rPr>
              <a:t>+12% ROI (beste Genre)</a:t>
            </a:r>
            <a:endParaRPr sz="1300">
              <a:solidFill>
                <a:srgbClr val="00FF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de" sz="1300">
                <a:solidFill>
                  <a:schemeClr val="lt2"/>
                </a:solidFill>
              </a:rPr>
              <a:t>Drama: +8% ROI</a:t>
            </a:r>
            <a:endParaRPr sz="1300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de" sz="1300">
                <a:solidFill>
                  <a:schemeClr val="lt2"/>
                </a:solidFill>
              </a:rPr>
              <a:t>Comedy: -5% ROI</a:t>
            </a:r>
            <a:endParaRPr sz="1300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de" sz="1300">
                <a:solidFill>
                  <a:srgbClr val="FF0000"/>
                </a:solidFill>
              </a:rPr>
              <a:t>Action: -42% ROI (schlechteste)</a:t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39" name="Google Shape;139;p26"/>
          <p:cNvSpPr txBox="1"/>
          <p:nvPr/>
        </p:nvSpPr>
        <p:spPr>
          <a:xfrm>
            <a:off x="5126025" y="2507750"/>
            <a:ext cx="3584700" cy="10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2"/>
                </a:solidFill>
              </a:rPr>
              <a:t>Seasonality</a:t>
            </a:r>
            <a:r>
              <a:rPr b="1" lang="de">
                <a:solidFill>
                  <a:schemeClr val="lt2"/>
                </a:solidFill>
              </a:rPr>
              <a:t>:</a:t>
            </a:r>
            <a:endParaRPr b="1">
              <a:solidFill>
                <a:schemeClr val="lt2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FF00"/>
              </a:buClr>
              <a:buSzPts val="1300"/>
              <a:buChar char="●"/>
            </a:pPr>
            <a:r>
              <a:rPr lang="de" sz="1300">
                <a:solidFill>
                  <a:srgbClr val="00FF00"/>
                </a:solidFill>
              </a:rPr>
              <a:t>Peak: März 2024 (Spring-Releases)</a:t>
            </a:r>
            <a:endParaRPr sz="1300">
              <a:solidFill>
                <a:srgbClr val="00FF00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300"/>
              <a:buChar char="●"/>
            </a:pPr>
            <a:r>
              <a:rPr lang="de" sz="1300">
                <a:solidFill>
                  <a:srgbClr val="FF0000"/>
                </a:solidFill>
              </a:rPr>
              <a:t>Low: Januar 2024 (Post-Holiday slump)</a:t>
            </a:r>
            <a:endParaRPr sz="1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/>
        </p:nvSpPr>
        <p:spPr>
          <a:xfrm>
            <a:off x="1609350" y="68250"/>
            <a:ext cx="6246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lt2"/>
                </a:solidFill>
              </a:rPr>
              <a:t>Strategic Recommendations</a:t>
            </a:r>
            <a:endParaRPr b="1" sz="2300">
              <a:solidFill>
                <a:schemeClr val="lt2"/>
              </a:solidFill>
            </a:endParaRPr>
          </a:p>
        </p:txBody>
      </p:sp>
      <p:sp>
        <p:nvSpPr>
          <p:cNvPr id="145" name="Google Shape;145;p27"/>
          <p:cNvSpPr txBox="1"/>
          <p:nvPr/>
        </p:nvSpPr>
        <p:spPr>
          <a:xfrm>
            <a:off x="254475" y="792550"/>
            <a:ext cx="3737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2"/>
                </a:solidFill>
              </a:rPr>
              <a:t>Renegotiate rental contracts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2"/>
                </a:solidFill>
              </a:rPr>
              <a:t>1.Negotiating with studios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2"/>
                </a:solidFill>
              </a:rPr>
              <a:t>2.Performance-based deals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2"/>
                </a:solidFill>
              </a:rPr>
              <a:t>3.Shorter runs for weak films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2"/>
                </a:solidFill>
              </a:rPr>
              <a:t>4.Profit sharing instead of flat fee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46" name="Google Shape;146;p27"/>
          <p:cNvSpPr txBox="1"/>
          <p:nvPr/>
        </p:nvSpPr>
        <p:spPr>
          <a:xfrm>
            <a:off x="4558600" y="792550"/>
            <a:ext cx="45447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2"/>
                </a:solidFill>
              </a:rPr>
              <a:t>Write off unprofitable films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2"/>
                </a:solidFill>
              </a:rPr>
              <a:t>1.Fast X, The Flash, Indiana Jones terminate immediately 2.Screening only if the predicted fill rate is &gt;50%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2"/>
                </a:solidFill>
              </a:rPr>
              <a:t>3.Early exit clauses in contracts 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254475" y="2699425"/>
            <a:ext cx="43041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2"/>
                </a:solidFill>
              </a:rPr>
              <a:t>Location optimization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2"/>
                </a:solidFill>
              </a:rPr>
              <a:t>1.</a:t>
            </a:r>
            <a:r>
              <a:rPr lang="de" sz="1300">
                <a:solidFill>
                  <a:schemeClr val="lt2"/>
                </a:solidFill>
              </a:rPr>
              <a:t>Analysis: Why did NJ-003 underperform?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2"/>
                </a:solidFill>
              </a:rPr>
              <a:t>2.</a:t>
            </a:r>
            <a:r>
              <a:rPr lang="de" sz="1300">
                <a:solidFill>
                  <a:schemeClr val="lt2"/>
                </a:solidFill>
              </a:rPr>
              <a:t>marketing push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2"/>
                </a:solidFill>
              </a:rPr>
              <a:t>3.</a:t>
            </a:r>
            <a:r>
              <a:rPr lang="de" sz="1300">
                <a:solidFill>
                  <a:schemeClr val="lt2"/>
                </a:solidFill>
              </a:rPr>
              <a:t>Consider closure/relocation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148" name="Google Shape;148;p27"/>
          <p:cNvSpPr txBox="1"/>
          <p:nvPr/>
        </p:nvSpPr>
        <p:spPr>
          <a:xfrm>
            <a:off x="4558600" y="2699418"/>
            <a:ext cx="4304100" cy="20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2"/>
                </a:solidFill>
              </a:rPr>
              <a:t> DATA Culture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2"/>
                </a:solidFill>
              </a:rPr>
              <a:t>1.</a:t>
            </a:r>
            <a:r>
              <a:rPr lang="de" sz="1300">
                <a:solidFill>
                  <a:schemeClr val="lt2"/>
                </a:solidFill>
              </a:rPr>
              <a:t>Weekly performance reviews 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2"/>
                </a:solidFill>
              </a:rPr>
              <a:t>2.</a:t>
            </a:r>
            <a:r>
              <a:rPr lang="de" sz="1300">
                <a:solidFill>
                  <a:schemeClr val="lt2"/>
                </a:solidFill>
              </a:rPr>
              <a:t>A/B testing for marketing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2"/>
                </a:solidFill>
              </a:rPr>
              <a:t>3.</a:t>
            </a:r>
            <a:r>
              <a:rPr lang="de" sz="1300">
                <a:solidFill>
                  <a:schemeClr val="lt2"/>
                </a:solidFill>
              </a:rPr>
              <a:t>Predictive analytics for film selection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2"/>
                </a:solidFill>
              </a:rPr>
              <a:t>4.</a:t>
            </a:r>
            <a:r>
              <a:rPr lang="de" sz="1300">
                <a:solidFill>
                  <a:schemeClr val="lt2"/>
                </a:solidFill>
              </a:rPr>
              <a:t>Automatic</a:t>
            </a:r>
            <a:r>
              <a:rPr lang="de" sz="1300">
                <a:solidFill>
                  <a:schemeClr val="lt2"/>
                </a:solidFill>
              </a:rPr>
              <a:t> alerts in case of underperformance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2"/>
                </a:solidFill>
              </a:rPr>
              <a:t>5.Alternative content (concerts, sporting events)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2"/>
                </a:solidFill>
              </a:rPr>
              <a:t>6.Partnerships with streaming services</a:t>
            </a:r>
            <a:endParaRPr sz="13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 sz="1300">
                <a:solidFill>
                  <a:schemeClr val="lt2"/>
                </a:solidFill>
              </a:rPr>
              <a:t>7.VIP/Boutique Experience for Premium</a:t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/>
        </p:nvSpPr>
        <p:spPr>
          <a:xfrm>
            <a:off x="0" y="0"/>
            <a:ext cx="9183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lt2"/>
                </a:solidFill>
              </a:rPr>
              <a:t>Strategic Recommendations</a:t>
            </a: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1314450" y="1207325"/>
            <a:ext cx="6554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2"/>
                </a:solidFill>
              </a:rPr>
              <a:t>In summary</a:t>
            </a:r>
            <a:r>
              <a:rPr b="1" lang="de">
                <a:solidFill>
                  <a:schemeClr val="lt2"/>
                </a:solidFill>
              </a:rPr>
              <a:t>:</a:t>
            </a:r>
            <a:endParaRPr b="1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de">
                <a:solidFill>
                  <a:schemeClr val="lt2"/>
                </a:solidFill>
              </a:rPr>
              <a:t>We have built a complete data pipeline from five sources to a dashboard.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de">
                <a:solidFill>
                  <a:schemeClr val="lt2"/>
                </a:solidFill>
              </a:rPr>
              <a:t>The analysis reveals serious problems – losses amounting to $7.2 million.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lang="de">
                <a:solidFill>
                  <a:schemeClr val="lt2"/>
                </a:solidFill>
              </a:rPr>
              <a:t>Management has the data needed to resolve the issue.</a:t>
            </a:r>
            <a:endParaRPr>
              <a:solidFill>
                <a:schemeClr val="lt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Thank you very much. Do you have any questions?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0" y="210825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lt2"/>
                </a:solidFill>
              </a:rPr>
              <a:t>Business Goals</a:t>
            </a:r>
            <a:endParaRPr b="1" sz="2300">
              <a:solidFill>
                <a:schemeClr val="lt2"/>
              </a:solidFill>
            </a:endParaRPr>
          </a:p>
        </p:txBody>
      </p:sp>
      <p:sp>
        <p:nvSpPr>
          <p:cNvPr id="60" name="Google Shape;60;p14"/>
          <p:cNvSpPr txBox="1"/>
          <p:nvPr/>
        </p:nvSpPr>
        <p:spPr>
          <a:xfrm>
            <a:off x="1261800" y="1515275"/>
            <a:ext cx="6620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2"/>
                </a:solidFill>
              </a:rPr>
              <a:t>Business Goals:</a:t>
            </a:r>
            <a:endParaRPr b="1">
              <a:solidFill>
                <a:schemeClr val="l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b="1" lang="de" sz="1200">
                <a:solidFill>
                  <a:schemeClr val="lt2"/>
                </a:solidFill>
              </a:rPr>
              <a:t>Analysis of the efficiency of 3 Silver Screen cinemas in New Jersey</a:t>
            </a:r>
            <a:endParaRPr b="1" sz="1200">
              <a:solidFill>
                <a:schemeClr val="lt2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2"/>
              </a:solidFill>
            </a:endParaRPr>
          </a:p>
          <a:p>
            <a:pPr indent="-3048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b="1" lang="de" sz="1200">
                <a:solidFill>
                  <a:schemeClr val="lt2"/>
                </a:solidFill>
              </a:rPr>
              <a:t>Understanding the relationship between film distribution costs and revenue</a:t>
            </a:r>
            <a:endParaRPr b="1" sz="1200">
              <a:solidFill>
                <a:schemeClr val="lt2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2"/>
              </a:solidFill>
            </a:endParaRPr>
          </a:p>
          <a:p>
            <a:pPr indent="-3048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b="1" lang="de" sz="1200">
                <a:solidFill>
                  <a:schemeClr val="lt2"/>
                </a:solidFill>
              </a:rPr>
              <a:t>Identification of profitable vs. unprofitable films and locations</a:t>
            </a:r>
            <a:endParaRPr b="1" sz="1200">
              <a:solidFill>
                <a:schemeClr val="lt2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0" y="23220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lt2"/>
                </a:solidFill>
              </a:rPr>
              <a:t>Business Challenge</a:t>
            </a:r>
            <a:endParaRPr b="1" sz="2300">
              <a:solidFill>
                <a:schemeClr val="lt2"/>
              </a:solidFill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1848450" y="1306425"/>
            <a:ext cx="54471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>
                <a:solidFill>
                  <a:schemeClr val="lt2"/>
                </a:solidFill>
              </a:rPr>
              <a:t>1.Situation:</a:t>
            </a:r>
            <a:endParaRPr b="1" i="1">
              <a:solidFill>
                <a:schemeClr val="l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2"/>
              </a:solidFill>
            </a:endParaRPr>
          </a:p>
          <a:p>
            <a:pPr indent="-3111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b="1" lang="de" sz="1300">
                <a:solidFill>
                  <a:schemeClr val="lt2"/>
                </a:solidFill>
              </a:rPr>
              <a:t>Silver Screen operates three movie theaters in New Jersey</a:t>
            </a:r>
            <a:endParaRPr b="1" sz="1300">
              <a:solidFill>
                <a:schemeClr val="lt2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2"/>
              </a:solidFill>
            </a:endParaRPr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b="1" lang="de" sz="1300">
                <a:solidFill>
                  <a:schemeClr val="lt2"/>
                </a:solidFill>
              </a:rPr>
              <a:t>Unterschiedliche Datenquellen pro Standort</a:t>
            </a:r>
            <a:endParaRPr b="1" sz="1300">
              <a:solidFill>
                <a:schemeClr val="lt2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2"/>
              </a:solidFill>
            </a:endParaRPr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b="1" lang="de" sz="1300">
                <a:solidFill>
                  <a:schemeClr val="lt2"/>
                </a:solidFill>
              </a:rPr>
              <a:t>No central overview of profitability</a:t>
            </a:r>
            <a:endParaRPr b="1" sz="1300">
              <a:solidFill>
                <a:schemeClr val="lt2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2"/>
              </a:solidFill>
            </a:endParaRPr>
          </a:p>
          <a:p>
            <a:pPr indent="-3111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b="1" lang="de" sz="1300">
                <a:solidFill>
                  <a:schemeClr val="lt2"/>
                </a:solidFill>
              </a:rPr>
              <a:t>Management requires a data-driven basis for decision-making</a:t>
            </a:r>
            <a:endParaRPr b="1" sz="1300">
              <a:solidFill>
                <a:schemeClr val="l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0" y="189650"/>
            <a:ext cx="9144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lt2"/>
                </a:solidFill>
              </a:rPr>
              <a:t>Business Challenge</a:t>
            </a:r>
            <a:endParaRPr b="1" sz="2300">
              <a:solidFill>
                <a:schemeClr val="lt2"/>
              </a:solidFill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1313700" y="781775"/>
            <a:ext cx="6516600" cy="40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>
                <a:solidFill>
                  <a:schemeClr val="lt2"/>
                </a:solidFill>
              </a:rPr>
              <a:t>2. Project objectives:</a:t>
            </a:r>
            <a:endParaRPr b="1" i="1">
              <a:solidFill>
                <a:schemeClr val="l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2"/>
              </a:solidFill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b="1" lang="de">
                <a:solidFill>
                  <a:schemeClr val="lt2"/>
                </a:solidFill>
              </a:rPr>
              <a:t>Data consolidation</a:t>
            </a:r>
            <a:endParaRPr b="1">
              <a:solidFill>
                <a:schemeClr val="lt2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2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chemeClr val="lt2"/>
                </a:solidFill>
              </a:rPr>
              <a:t>Integration of 5 different data sources</a:t>
            </a:r>
            <a:endParaRPr b="1" sz="12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chemeClr val="lt2"/>
                </a:solidFill>
              </a:rPr>
              <a:t>Consistent data model</a:t>
            </a:r>
            <a:endParaRPr b="1" sz="12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chemeClr val="lt2"/>
                </a:solidFill>
              </a:rPr>
              <a:t>Monthly aggregation</a:t>
            </a:r>
            <a:endParaRPr b="1" sz="1200">
              <a:solidFill>
                <a:schemeClr val="lt2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2"/>
              </a:solidFill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b="1" lang="de">
                <a:solidFill>
                  <a:schemeClr val="lt2"/>
                </a:solidFill>
              </a:rPr>
              <a:t>Efficiency analysis</a:t>
            </a:r>
            <a:endParaRPr b="1">
              <a:solidFill>
                <a:schemeClr val="lt2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2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chemeClr val="lt2"/>
                </a:solidFill>
              </a:rPr>
              <a:t>Cost-benefit ratio per film</a:t>
            </a:r>
            <a:endParaRPr b="1" sz="1200">
              <a:solidFill>
                <a:schemeClr val="lt2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chemeClr val="lt2"/>
                </a:solidFill>
              </a:rPr>
              <a:t>Performance comparison of the 3 locations</a:t>
            </a:r>
            <a:endParaRPr b="1" sz="1200">
              <a:solidFill>
                <a:schemeClr val="lt2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chemeClr val="lt2"/>
                </a:solidFill>
              </a:rPr>
              <a:t>ROI calculation and profitability tracking</a:t>
            </a:r>
            <a:endParaRPr b="1" sz="1200">
              <a:solidFill>
                <a:schemeClr val="lt2"/>
              </a:solidFill>
            </a:endParaRPr>
          </a:p>
          <a:p>
            <a:pPr indent="4572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lt2"/>
              </a:solidFill>
            </a:endParaRPr>
          </a:p>
          <a:p>
            <a:pPr indent="-317500" lvl="0" marL="4572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</a:pPr>
            <a:r>
              <a:rPr b="1" lang="de">
                <a:solidFill>
                  <a:schemeClr val="lt2"/>
                </a:solidFill>
              </a:rPr>
              <a:t>Decision support</a:t>
            </a:r>
            <a:endParaRPr b="1">
              <a:solidFill>
                <a:schemeClr val="lt2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2"/>
              </a:solidFill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chemeClr val="lt2"/>
                </a:solidFill>
              </a:rPr>
              <a:t>Interactive dashboard for management</a:t>
            </a:r>
            <a:endParaRPr b="1" sz="1200">
              <a:solidFill>
                <a:schemeClr val="lt2"/>
              </a:solidFill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chemeClr val="lt2"/>
                </a:solidFill>
              </a:rPr>
              <a:t>Identification of optimization potential</a:t>
            </a:r>
            <a:endParaRPr b="1" sz="1200">
              <a:solidFill>
                <a:schemeClr val="lt2"/>
              </a:solidFill>
            </a:endParaRPr>
          </a:p>
          <a:p>
            <a:pPr indent="45720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1200">
                <a:solidFill>
                  <a:schemeClr val="lt2"/>
                </a:solidFill>
              </a:rPr>
              <a:t>Data-driven recommendations</a:t>
            </a:r>
            <a:endParaRPr b="1" sz="12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3232500" y="986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de">
                <a:solidFill>
                  <a:schemeClr val="lt2"/>
                </a:solidFill>
              </a:rPr>
              <a:t>Data source matrix</a:t>
            </a:r>
            <a:endParaRPr b="1" i="1">
              <a:solidFill>
                <a:schemeClr val="lt2"/>
              </a:solidFill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2478000" y="98600"/>
            <a:ext cx="4509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lt2"/>
                </a:solidFill>
              </a:rPr>
              <a:t>DATA SOURCES OVERVIEW</a:t>
            </a:r>
            <a:endParaRPr b="1" sz="2300">
              <a:solidFill>
                <a:schemeClr val="lt2"/>
              </a:solidFill>
            </a:endParaRPr>
          </a:p>
        </p:txBody>
      </p:sp>
      <p:graphicFrame>
        <p:nvGraphicFramePr>
          <p:cNvPr id="79" name="Google Shape;79;p17"/>
          <p:cNvGraphicFramePr/>
          <p:nvPr/>
        </p:nvGraphicFramePr>
        <p:xfrm>
          <a:off x="429025" y="158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{31B2317A-B9F2-43C1-A12E-24A23E583460}</a:tableStyleId>
              </a:tblPr>
              <a:tblGrid>
                <a:gridCol w="2332000"/>
                <a:gridCol w="1810975"/>
                <a:gridCol w="1799325"/>
                <a:gridCol w="2343625"/>
              </a:tblGrid>
              <a:tr h="28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solidFill>
                            <a:schemeClr val="lt2"/>
                          </a:solidFill>
                        </a:rPr>
                        <a:t>Source</a:t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solidFill>
                            <a:schemeClr val="lt2"/>
                          </a:solidFill>
                        </a:rPr>
                        <a:t>Location</a:t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solidFill>
                            <a:schemeClr val="lt2"/>
                          </a:solidFill>
                        </a:rPr>
                        <a:t>Lines / Rows</a:t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de" sz="1300">
                          <a:solidFill>
                            <a:schemeClr val="lt2"/>
                          </a:solidFill>
                        </a:rPr>
                        <a:t>Description</a:t>
                      </a:r>
                      <a:endParaRPr b="1"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lt2"/>
                          </a:solidFill>
                        </a:rPr>
                        <a:t>nj_001.csv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lt2"/>
                          </a:solidFill>
                        </a:rPr>
                        <a:t>Newark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lt2"/>
                          </a:solidFill>
                        </a:rPr>
                        <a:t>112,323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lt2"/>
                          </a:solidFill>
                        </a:rPr>
                        <a:t>Transaction data (detailed)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lt2"/>
                          </a:solidFill>
                        </a:rPr>
                        <a:t>nj_002.csv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lt2"/>
                          </a:solidFill>
                        </a:rPr>
                        <a:t>Jersey City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lt2"/>
                          </a:solidFill>
                        </a:rPr>
                        <a:t>1,478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lt2"/>
                          </a:solidFill>
                        </a:rPr>
                        <a:t>Daily aggregation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lt2"/>
                          </a:solidFill>
                        </a:rPr>
                        <a:t>nj_003.csv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lt2"/>
                          </a:solidFill>
                        </a:rPr>
                        <a:t>Trenton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lt2"/>
                          </a:solidFill>
                        </a:rPr>
                        <a:t>212,250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lt2"/>
                          </a:solidFill>
                        </a:rPr>
                        <a:t>Transaction data (mixed)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lt2"/>
                          </a:solidFill>
                        </a:rPr>
                        <a:t>invoices.csv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lt2"/>
                          </a:solidFill>
                        </a:rPr>
                        <a:t>All 3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lt2"/>
                          </a:solidFill>
                        </a:rPr>
                        <a:t>159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lt2"/>
                          </a:solidFill>
                        </a:rPr>
                        <a:t>Film distribution invoice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lt2"/>
                          </a:solidFill>
                        </a:rPr>
                        <a:t>movie_catalogue.csv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lt2"/>
                          </a:solidFill>
                        </a:rPr>
                        <a:t>Reference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lt2"/>
                          </a:solidFill>
                        </a:rPr>
                        <a:t>23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" sz="1300">
                          <a:solidFill>
                            <a:schemeClr val="lt2"/>
                          </a:solidFill>
                        </a:rPr>
                        <a:t>Film Master Data</a:t>
                      </a:r>
                      <a:endParaRPr sz="1300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2478000" y="98600"/>
            <a:ext cx="4509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lt2"/>
                </a:solidFill>
              </a:rPr>
              <a:t>DBT CLOUD STRUCTUR</a:t>
            </a:r>
            <a:endParaRPr b="1" sz="2300">
              <a:solidFill>
                <a:schemeClr val="lt2"/>
              </a:solidFill>
            </a:endParaRPr>
          </a:p>
        </p:txBody>
      </p:sp>
      <p:sp>
        <p:nvSpPr>
          <p:cNvPr id="85" name="Google Shape;85;p18"/>
          <p:cNvSpPr txBox="1"/>
          <p:nvPr/>
        </p:nvSpPr>
        <p:spPr>
          <a:xfrm>
            <a:off x="1374900" y="804125"/>
            <a:ext cx="67152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silverscreen_dbt/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├── models/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│   ├── staging/                    			 # Layer 1: Raw → Staging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│   │   ├── _sources.yml          			 # Quell-</a:t>
            </a:r>
            <a:r>
              <a:rPr lang="de">
                <a:solidFill>
                  <a:schemeClr val="lt2"/>
                </a:solidFill>
              </a:rPr>
              <a:t>Definitions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│   │   ├── stg_sales.sql         			 # Newark </a:t>
            </a:r>
            <a:r>
              <a:rPr lang="de">
                <a:solidFill>
                  <a:schemeClr val="lt2"/>
                </a:solidFill>
              </a:rPr>
              <a:t>standardized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│   │   ├── stg_sales.sql         			 # Jersey City </a:t>
            </a:r>
            <a:r>
              <a:rPr lang="de">
                <a:solidFill>
                  <a:schemeClr val="lt2"/>
                </a:solidFill>
              </a:rPr>
              <a:t>standardized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│   │   ├── stg_sales.sql         			 # Trenton </a:t>
            </a:r>
            <a:r>
              <a:rPr lang="de">
                <a:solidFill>
                  <a:schemeClr val="lt2"/>
                </a:solidFill>
              </a:rPr>
              <a:t>standardized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│   │   ├── stg_invoices.sql       			 # Rental Costs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│   │   └── stg_public_movie_catalouqe.sql     # Film-Catalouqe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│   │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│   └── marts/                      				 # Layer 2: Staging → Marts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│       ├── schema.yml            			 # Tests &amp; Documentation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│       └── silverscreen_monthly_revenue.sql   # Final Modell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│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├── macros/                         			 # </a:t>
            </a:r>
            <a:r>
              <a:rPr lang="de">
                <a:solidFill>
                  <a:schemeClr val="lt2"/>
                </a:solidFill>
              </a:rPr>
              <a:t>Reusable functions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├── tests/                         				 # </a:t>
            </a:r>
            <a:r>
              <a:rPr lang="de">
                <a:solidFill>
                  <a:schemeClr val="lt2"/>
                </a:solidFill>
              </a:rPr>
              <a:t>Data quality tests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lt2"/>
                </a:solidFill>
              </a:rPr>
              <a:t>└── dbt_project.yml                			 # </a:t>
            </a:r>
            <a:r>
              <a:rPr lang="de">
                <a:solidFill>
                  <a:schemeClr val="lt2"/>
                </a:solidFill>
              </a:rPr>
              <a:t>Project configuration</a:t>
            </a:r>
            <a:endParaRPr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2478000" y="98600"/>
            <a:ext cx="4509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lt2"/>
                </a:solidFill>
              </a:rPr>
              <a:t>DBT CLOUD STRUCTUR</a:t>
            </a:r>
            <a:endParaRPr b="1" sz="2300">
              <a:solidFill>
                <a:schemeClr val="lt2"/>
              </a:solidFill>
            </a:endParaRPr>
          </a:p>
        </p:txBody>
      </p:sp>
      <p:sp>
        <p:nvSpPr>
          <p:cNvPr id="91" name="Google Shape;91;p19"/>
          <p:cNvSpPr txBox="1"/>
          <p:nvPr/>
        </p:nvSpPr>
        <p:spPr>
          <a:xfrm>
            <a:off x="2250600" y="1147950"/>
            <a:ext cx="46428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2"/>
                </a:solidFill>
              </a:rPr>
              <a:t>Staging Layer:</a:t>
            </a:r>
            <a:endParaRPr b="1">
              <a:solidFill>
                <a:schemeClr val="lt2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  <a:p>
            <a:pPr indent="-3111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de" sz="1300">
                <a:solidFill>
                  <a:schemeClr val="lt2"/>
                </a:solidFill>
              </a:rPr>
              <a:t>Standardization of sources</a:t>
            </a:r>
            <a:endParaRPr sz="1300">
              <a:solidFill>
                <a:schemeClr val="lt2"/>
              </a:solidFill>
            </a:endParaRPr>
          </a:p>
          <a:p>
            <a:pPr indent="-3111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de" sz="1300">
                <a:solidFill>
                  <a:schemeClr val="lt2"/>
                </a:solidFill>
              </a:rPr>
              <a:t>Basic data types and column names</a:t>
            </a:r>
            <a:endParaRPr sz="1300">
              <a:solidFill>
                <a:schemeClr val="lt2"/>
              </a:solidFill>
            </a:endParaRPr>
          </a:p>
          <a:p>
            <a:pPr indent="-3111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de" sz="1300">
                <a:solidFill>
                  <a:schemeClr val="lt2"/>
                </a:solidFill>
              </a:rPr>
              <a:t>Minimal transformations</a:t>
            </a:r>
            <a:endParaRPr sz="1300">
              <a:solidFill>
                <a:schemeClr val="lt2"/>
              </a:solidFill>
            </a:endParaRPr>
          </a:p>
          <a:p>
            <a:pPr indent="-3111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de" sz="1300">
                <a:solidFill>
                  <a:schemeClr val="lt2"/>
                </a:solidFill>
              </a:rPr>
              <a:t>1:1 relationship with sources</a:t>
            </a:r>
            <a:endParaRPr sz="1300">
              <a:solidFill>
                <a:schemeClr val="lt2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2"/>
              </a:solidFill>
            </a:endParaRPr>
          </a:p>
          <a:p>
            <a:pPr indent="457200" lvl="0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>
                <a:solidFill>
                  <a:schemeClr val="lt2"/>
                </a:solidFill>
              </a:rPr>
              <a:t>Marts Layer:</a:t>
            </a:r>
            <a:endParaRPr b="1">
              <a:solidFill>
                <a:schemeClr val="lt2"/>
              </a:solidFill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2"/>
              </a:solidFill>
            </a:endParaRPr>
          </a:p>
          <a:p>
            <a:pPr indent="-3111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de" sz="1300">
                <a:solidFill>
                  <a:schemeClr val="lt2"/>
                </a:solidFill>
              </a:rPr>
              <a:t>Business logic aggregations</a:t>
            </a:r>
            <a:endParaRPr sz="1300">
              <a:solidFill>
                <a:schemeClr val="lt2"/>
              </a:solidFill>
            </a:endParaRPr>
          </a:p>
          <a:p>
            <a:pPr indent="-3111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de" sz="1300">
                <a:solidFill>
                  <a:schemeClr val="lt2"/>
                </a:solidFill>
              </a:rPr>
              <a:t>Joins across multiple sources</a:t>
            </a:r>
            <a:endParaRPr sz="1300">
              <a:solidFill>
                <a:schemeClr val="lt2"/>
              </a:solidFill>
            </a:endParaRPr>
          </a:p>
          <a:p>
            <a:pPr indent="-311150" lvl="0" marL="45720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de" sz="1300">
                <a:solidFill>
                  <a:schemeClr val="lt2"/>
                </a:solidFill>
              </a:rPr>
              <a:t>Calculated metrics (profit, ROI)</a:t>
            </a:r>
            <a:endParaRPr sz="1300">
              <a:solidFill>
                <a:schemeClr val="lt2"/>
              </a:solidFill>
            </a:endParaRPr>
          </a:p>
          <a:p>
            <a:pPr indent="-31115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de" sz="1300">
                <a:solidFill>
                  <a:schemeClr val="lt2"/>
                </a:solidFill>
              </a:rPr>
              <a:t>Reporting-ready Tables</a:t>
            </a:r>
            <a:endParaRPr sz="13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/>
        </p:nvSpPr>
        <p:spPr>
          <a:xfrm>
            <a:off x="1609350" y="68250"/>
            <a:ext cx="6246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lt2"/>
                </a:solidFill>
              </a:rPr>
              <a:t>DBT</a:t>
            </a:r>
            <a:r>
              <a:rPr b="1" lang="de" sz="2300">
                <a:solidFill>
                  <a:schemeClr val="lt2"/>
                </a:solidFill>
              </a:rPr>
              <a:t> </a:t>
            </a:r>
            <a:r>
              <a:rPr b="1" lang="de" sz="2300">
                <a:solidFill>
                  <a:schemeClr val="lt2"/>
                </a:solidFill>
              </a:rPr>
              <a:t>MODEL DESIGN</a:t>
            </a:r>
            <a:endParaRPr b="1" sz="2300">
              <a:solidFill>
                <a:schemeClr val="lt2"/>
              </a:solidFill>
            </a:endParaRPr>
          </a:p>
        </p:txBody>
      </p:sp>
      <p:pic>
        <p:nvPicPr>
          <p:cNvPr id="97" name="Google Shape;97;p20" title="Bild 06.10.25 um 11.53.jpe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113" y="668425"/>
            <a:ext cx="6570782" cy="4231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1609350" y="68250"/>
            <a:ext cx="62463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de" sz="2300">
                <a:solidFill>
                  <a:schemeClr val="lt2"/>
                </a:solidFill>
              </a:rPr>
              <a:t>SNOWFLAKE MODEL DESIGN</a:t>
            </a:r>
            <a:endParaRPr b="1" sz="2300">
              <a:solidFill>
                <a:schemeClr val="lt2"/>
              </a:solidFill>
            </a:endParaRPr>
          </a:p>
        </p:txBody>
      </p:sp>
      <p:pic>
        <p:nvPicPr>
          <p:cNvPr id="103" name="Google Shape;1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5238" y="676000"/>
            <a:ext cx="6954518" cy="4201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