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66" r:id="rId4"/>
    <p:sldId id="257" r:id="rId5"/>
    <p:sldId id="258" r:id="rId6"/>
    <p:sldId id="259" r:id="rId7"/>
    <p:sldId id="267" r:id="rId8"/>
    <p:sldId id="260" r:id="rId9"/>
    <p:sldId id="268" r:id="rId10"/>
    <p:sldId id="261" r:id="rId11"/>
    <p:sldId id="26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4" y="285750"/>
            <a:ext cx="12193588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sz="180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80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B73-5780-411C-B665-A5131726D03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05B0-6DCD-4E67-83C5-2FE33640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13487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685800"/>
            <a:ext cx="7418070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B73-5780-411C-B665-A5131726D03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05B0-6DCD-4E67-83C5-2FE33640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B73-5780-411C-B665-A5131726D03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05B0-6DCD-4E67-83C5-2FE33640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B73-5780-411C-B665-A5131726D03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05B0-6DCD-4E67-83C5-2FE33640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60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11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B73-5780-411C-B665-A5131726D03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05B0-6DCD-4E67-83C5-2FE33640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931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3685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85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B73-5780-411C-B665-A5131726D03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05B0-6DCD-4E67-83C5-2FE33640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B73-5780-411C-B665-A5131726D03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05B0-6DCD-4E67-83C5-2FE33640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B73-5780-411C-B665-A5131726D03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05B0-6DCD-4E67-83C5-2FE33640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3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2" y="685800"/>
            <a:ext cx="564026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B73-5780-411C-B665-A5131726D03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05B0-6DCD-4E67-83C5-2FE33640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7341" y="685800"/>
            <a:ext cx="5640269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B73-5780-411C-B665-A5131726D03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05B0-6DCD-4E67-83C5-2FE33640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6D5B73-5780-411C-B665-A5131726D03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14E05B0-6DCD-4E67-83C5-2FE33640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5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ytimes.com/2017/03/04/world/asia/china-to-raise-military-spending-but-less-than-in-recent-years.html" TargetMode="External"/><Relationship Id="rId3" Type="http://schemas.openxmlformats.org/officeDocument/2006/relationships/hyperlink" Target="https://www.washingtonpost.com/news/wonk/wp/2013/01/07/everything-chuck-hagel-needs-to-know-about-the-defense-budget-in-charts/?utm_term=.c0f683b312ec" TargetMode="External"/><Relationship Id="rId7" Type="http://schemas.openxmlformats.org/officeDocument/2006/relationships/hyperlink" Target="http://nationalinterest.org/blog/the-buzz/did-russia-just-cut-its-defense-budget-by-whopping-25-19831" TargetMode="External"/><Relationship Id="rId2" Type="http://schemas.openxmlformats.org/officeDocument/2006/relationships/hyperlink" Target="https://www.washingtonpost.com/politics/obama-to-order-home-10000-troops-from-afghanistan-officials-say/2011/06/22/AGUuRCgH_story.html?utm_term=.df065169d36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fenddemocracy.org/media-hit/saeed-ghasseminejad-iran-doubles-down-on-its-military-budget/" TargetMode="External"/><Relationship Id="rId5" Type="http://schemas.openxmlformats.org/officeDocument/2006/relationships/hyperlink" Target="http://www.africanews.com/2016/04/07/global-military-spending-in-2015-shoots-up-to-17bn/" TargetMode="External"/><Relationship Id="rId4" Type="http://schemas.openxmlformats.org/officeDocument/2006/relationships/hyperlink" Target="http://www.defenceweb.co.za/index.php?option=com_content&amp;view=article&amp;id=37185:angolan-military-expenditure-to-top-13-billion-by-2019&amp;catid=50:Land&amp;Itemid=105" TargetMode="External"/><Relationship Id="rId9" Type="http://schemas.openxmlformats.org/officeDocument/2006/relationships/hyperlink" Target="http://www.businessinsider.com/military-expenditure-correlated-with-global-oil-prices-2017-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BBD7-33C6-45A3-B4F2-039B46EBE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b="1" dirty="0"/>
              <a:t>DATS 6103 – Individual Project 1 – </a:t>
            </a:r>
            <a:r>
              <a:rPr lang="en-US" b="1" dirty="0" err="1"/>
              <a:t>Akshay</a:t>
            </a:r>
            <a:r>
              <a:rPr lang="en-US" b="1" dirty="0"/>
              <a:t> Kamath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F10C5-5DAF-439B-BCDC-F306C27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0170" y="5000919"/>
            <a:ext cx="7850644" cy="1143000"/>
          </a:xfrm>
        </p:spPr>
        <p:txBody>
          <a:bodyPr/>
          <a:lstStyle/>
          <a:p>
            <a:pPr algn="r"/>
            <a:r>
              <a:rPr lang="en-US" dirty="0"/>
              <a:t>World Military Spending Analysis</a:t>
            </a:r>
          </a:p>
        </p:txBody>
      </p:sp>
    </p:spTree>
    <p:extLst>
      <p:ext uri="{BB962C8B-B14F-4D97-AF65-F5344CB8AC3E}">
        <p14:creationId xmlns:p14="http://schemas.microsoft.com/office/powerpoint/2010/main" val="23921109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AB98F1E-3D7D-4B00-BD17-2E6D0E430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79" y="1982455"/>
            <a:ext cx="5489957" cy="4335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47685-6877-4CAB-8758-90CF5EEC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31" y="199223"/>
            <a:ext cx="9756141" cy="1325562"/>
          </a:xfrm>
        </p:spPr>
        <p:txBody>
          <a:bodyPr anchor="t">
            <a:normAutofit/>
          </a:bodyPr>
          <a:lstStyle/>
          <a:p>
            <a:pPr algn="r"/>
            <a:r>
              <a:rPr lang="en-US" sz="3000" dirty="0">
                <a:latin typeface="Garamond" panose="02020404030301010803" pitchFamily="18" charset="0"/>
              </a:rPr>
              <a:t>Fastest growing countries (in terms of military expenditure)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73514C-7AED-4F10-B3E1-29D5BE10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74" y="1982456"/>
            <a:ext cx="5442705" cy="43354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E8CC9B-6E32-4DDE-AB24-8907078C5549}"/>
              </a:ext>
            </a:extLst>
          </p:cNvPr>
          <p:cNvSpPr/>
          <p:nvPr/>
        </p:nvSpPr>
        <p:spPr>
          <a:xfrm>
            <a:off x="4732256" y="3934121"/>
            <a:ext cx="415851" cy="20723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87FEC-6C5C-473A-9BAE-58197976D94B}"/>
              </a:ext>
            </a:extLst>
          </p:cNvPr>
          <p:cNvSpPr/>
          <p:nvPr/>
        </p:nvSpPr>
        <p:spPr>
          <a:xfrm>
            <a:off x="928230" y="3335835"/>
            <a:ext cx="4105684" cy="104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D42B7-2C4F-4A39-B7D0-602444E49B78}"/>
              </a:ext>
            </a:extLst>
          </p:cNvPr>
          <p:cNvSpPr/>
          <p:nvPr/>
        </p:nvSpPr>
        <p:spPr>
          <a:xfrm>
            <a:off x="6401205" y="3214540"/>
            <a:ext cx="4105684" cy="1212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CE569C-7617-4E09-8C97-A9FF63A46050}"/>
              </a:ext>
            </a:extLst>
          </p:cNvPr>
          <p:cNvSpPr/>
          <p:nvPr/>
        </p:nvSpPr>
        <p:spPr>
          <a:xfrm>
            <a:off x="9686268" y="3934121"/>
            <a:ext cx="415851" cy="20723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FA6B1-9852-4538-AA6B-FB29BFE28583}"/>
              </a:ext>
            </a:extLst>
          </p:cNvPr>
          <p:cNvSpPr txBox="1"/>
          <p:nvPr/>
        </p:nvSpPr>
        <p:spPr>
          <a:xfrm>
            <a:off x="928229" y="6368505"/>
            <a:ext cx="10449923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800" dirty="0">
                <a:solidFill>
                  <a:srgbClr val="FF0000"/>
                </a:solidFill>
              </a:rPr>
              <a:t>*Iraq’s 2012-13 &amp; Venezuela’s 2015-16 military expenditure figures have been tagged as highly uncertain data by SIPRI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C9FB4-897F-461B-B6E5-CD421A89F9A0}"/>
              </a:ext>
            </a:extLst>
          </p:cNvPr>
          <p:cNvSpPr txBox="1"/>
          <p:nvPr/>
        </p:nvSpPr>
        <p:spPr>
          <a:xfrm>
            <a:off x="2933938" y="5618377"/>
            <a:ext cx="518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D21B06-4433-4C3A-B676-01F314AF7AFB}"/>
              </a:ext>
            </a:extLst>
          </p:cNvPr>
          <p:cNvSpPr txBox="1"/>
          <p:nvPr/>
        </p:nvSpPr>
        <p:spPr>
          <a:xfrm>
            <a:off x="8395279" y="5857298"/>
            <a:ext cx="518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5344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49DF-9803-4BBE-AE38-4859CF86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000" dirty="0">
                <a:latin typeface="Garamond" panose="02020404030301010803" pitchFamily="18" charset="0"/>
              </a:rPr>
              <a:t>Countries with most cuts in military spending </a:t>
            </a:r>
          </a:p>
        </p:txBody>
      </p:sp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33DAF794-DFAF-48E6-91DB-FD15A3CA1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177" y="1600200"/>
            <a:ext cx="6076950" cy="46926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63927E-D776-42C3-95FC-7A73EBAA5FBB}"/>
              </a:ext>
            </a:extLst>
          </p:cNvPr>
          <p:cNvSpPr/>
          <p:nvPr/>
        </p:nvSpPr>
        <p:spPr>
          <a:xfrm>
            <a:off x="3739302" y="3730809"/>
            <a:ext cx="898686" cy="16249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F085B-5B29-4016-AFAA-F98C581CE0E2}"/>
              </a:ext>
            </a:extLst>
          </p:cNvPr>
          <p:cNvSpPr/>
          <p:nvPr/>
        </p:nvSpPr>
        <p:spPr>
          <a:xfrm>
            <a:off x="6713771" y="3730809"/>
            <a:ext cx="582891" cy="16249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1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0D8D-3111-4501-8FB2-D9178886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C19E-E153-47EF-9B65-BB1AFABDB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>
                <a:hlinkClick r:id="rId2"/>
              </a:rPr>
              <a:t>Obama orders troops pull out from Afghanistan (2011)</a:t>
            </a:r>
            <a:endParaRPr lang="en-US" sz="2000" dirty="0"/>
          </a:p>
          <a:p>
            <a:pPr marL="45720" indent="0">
              <a:buNone/>
            </a:pPr>
            <a:r>
              <a:rPr lang="en-US" sz="2000" dirty="0">
                <a:hlinkClick r:id="rId3"/>
              </a:rPr>
              <a:t>US defense expenditure post 9/11 (2013)</a:t>
            </a:r>
            <a:endParaRPr lang="en-US" sz="2000" dirty="0"/>
          </a:p>
          <a:p>
            <a:pPr marL="45720" indent="0">
              <a:buNone/>
            </a:pPr>
            <a:r>
              <a:rPr lang="en-US" sz="2000" dirty="0">
                <a:hlinkClick r:id="rId4"/>
              </a:rPr>
              <a:t>Angolan military budget expansion (2013)</a:t>
            </a:r>
            <a:endParaRPr lang="en-US" sz="2000" dirty="0"/>
          </a:p>
          <a:p>
            <a:pPr marL="45720" indent="0">
              <a:buNone/>
            </a:pPr>
            <a:r>
              <a:rPr lang="en-US" sz="2000" dirty="0">
                <a:hlinkClick r:id="rId5"/>
              </a:rPr>
              <a:t>Angolan military spending drops due to commodity price fall (2016)</a:t>
            </a:r>
            <a:endParaRPr lang="en-US" sz="2000" dirty="0"/>
          </a:p>
          <a:p>
            <a:pPr marL="45720" indent="0">
              <a:buNone/>
            </a:pPr>
            <a:r>
              <a:rPr lang="en-US" sz="2000" dirty="0">
                <a:hlinkClick r:id="rId6"/>
              </a:rPr>
              <a:t>Iran doubles down on military budget (2016)</a:t>
            </a:r>
            <a:endParaRPr lang="en-US" sz="2000" dirty="0"/>
          </a:p>
          <a:p>
            <a:pPr marL="45720" indent="0">
              <a:buNone/>
            </a:pPr>
            <a:r>
              <a:rPr lang="en-US" sz="2000" dirty="0">
                <a:hlinkClick r:id="rId7"/>
              </a:rPr>
              <a:t>Russia cuts its defense budget (2017)</a:t>
            </a:r>
            <a:endParaRPr lang="en-US" sz="2000" dirty="0"/>
          </a:p>
          <a:p>
            <a:pPr marL="45720" indent="0">
              <a:buNone/>
            </a:pPr>
            <a:r>
              <a:rPr lang="en-US" sz="2000" dirty="0">
                <a:hlinkClick r:id="rId8"/>
              </a:rPr>
              <a:t>China to raise military spending but less than recent years (2017)</a:t>
            </a:r>
            <a:endParaRPr lang="en-US" sz="2000" dirty="0"/>
          </a:p>
          <a:p>
            <a:pPr marL="45720" indent="0">
              <a:buNone/>
            </a:pPr>
            <a:r>
              <a:rPr lang="en-US" sz="2000" dirty="0">
                <a:hlinkClick r:id="rId9"/>
              </a:rPr>
              <a:t>Military expenditure correlated with oil prices (2017)</a:t>
            </a:r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66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CD51-8A8A-409F-92D9-C78FB7DF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000" dirty="0">
                <a:latin typeface="Garamond" panose="02020404030301010803" pitchFamily="18" charset="0"/>
              </a:rPr>
              <a:t>Data Sources	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35F0-FBCC-42AB-A29E-B6EB4773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>
                <a:latin typeface="Garamond" panose="02020404030301010803" pitchFamily="18" charset="0"/>
              </a:rPr>
              <a:t>SIPRI (Stockholm International Peace Research Institute)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Year-on-Year Military Expenditure (Current USD)</a:t>
            </a:r>
          </a:p>
          <a:p>
            <a:pPr lvl="1"/>
            <a:endParaRPr lang="en-US" sz="2500" dirty="0">
              <a:latin typeface="Garamond" panose="02020404030301010803" pitchFamily="18" charset="0"/>
            </a:endParaRPr>
          </a:p>
          <a:p>
            <a:r>
              <a:rPr lang="en-US" sz="2500" dirty="0">
                <a:latin typeface="Garamond" panose="02020404030301010803" pitchFamily="18" charset="0"/>
              </a:rPr>
              <a:t>World Bank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Country-wise GDP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GDP Per Capita </a:t>
            </a:r>
          </a:p>
          <a:p>
            <a:pPr lvl="1"/>
            <a:endParaRPr lang="en-US" sz="2500" dirty="0">
              <a:latin typeface="Garamond" panose="02020404030301010803" pitchFamily="18" charset="0"/>
            </a:endParaRPr>
          </a:p>
          <a:p>
            <a:endParaRPr lang="en-US" sz="25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5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E4B64E-FFA7-4D8C-BB2C-2B03FFE7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54" y="3141606"/>
            <a:ext cx="5674934" cy="32184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99BA97-BEF3-4063-A0DE-6F1DF507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41" y="330724"/>
            <a:ext cx="8555498" cy="26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0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FCDB-770F-45B5-8B71-C9F4BCCB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95" y="248128"/>
            <a:ext cx="11492007" cy="1325563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latin typeface="Garamond" panose="02020404030301010803" pitchFamily="18" charset="0"/>
              </a:rPr>
              <a:t>Top 10 countries that spent the most on military </a:t>
            </a:r>
            <a:br>
              <a:rPr lang="en-US" sz="3000" dirty="0">
                <a:latin typeface="Garamond" panose="02020404030301010803" pitchFamily="18" charset="0"/>
              </a:rPr>
            </a:br>
            <a:r>
              <a:rPr lang="en-US" sz="3000" dirty="0">
                <a:latin typeface="Garamond" panose="02020404030301010803" pitchFamily="18" charset="0"/>
              </a:rPr>
              <a:t>(2012-2016)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037092C-977B-4F85-9FF0-1B63AB6CC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7" y="1570919"/>
            <a:ext cx="8738647" cy="43775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67D954-EFF9-4338-B891-83C0AA753A32}"/>
              </a:ext>
            </a:extLst>
          </p:cNvPr>
          <p:cNvSpPr/>
          <p:nvPr/>
        </p:nvSpPr>
        <p:spPr>
          <a:xfrm>
            <a:off x="2564088" y="5392131"/>
            <a:ext cx="1904215" cy="30165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36251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0B3631C3-D951-4B07-AAA8-2A14B3E7A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0" y="1600201"/>
            <a:ext cx="5201073" cy="4329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1BF8F-EA02-4CDF-ADCF-D061DCCA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n-US" sz="3000" dirty="0">
                <a:latin typeface="Garamond" panose="02020404030301010803" pitchFamily="18" charset="0"/>
              </a:rPr>
              <a:t>Top 10 countries percent share of military expenditure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EA58E5-73A4-45AF-A273-FAF1483EC848}"/>
              </a:ext>
            </a:extLst>
          </p:cNvPr>
          <p:cNvSpPr txBox="1">
            <a:spLocks/>
          </p:cNvSpPr>
          <p:nvPr/>
        </p:nvSpPr>
        <p:spPr>
          <a:xfrm>
            <a:off x="1217931" y="274638"/>
            <a:ext cx="9756141" cy="658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3000" dirty="0">
              <a:latin typeface="Garamond" panose="020204040303010108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6AFE6A-C868-40BF-87A8-BD361719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23" y="1600200"/>
            <a:ext cx="5761247" cy="432926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3519E3-D6C2-4723-9968-F2FEEE601B66}"/>
              </a:ext>
            </a:extLst>
          </p:cNvPr>
          <p:cNvCxnSpPr>
            <a:cxnSpLocks/>
          </p:cNvCxnSpPr>
          <p:nvPr/>
        </p:nvCxnSpPr>
        <p:spPr>
          <a:xfrm>
            <a:off x="7070103" y="5495827"/>
            <a:ext cx="0" cy="19796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8D582-7667-4302-AEC6-61CD578B4572}"/>
              </a:ext>
            </a:extLst>
          </p:cNvPr>
          <p:cNvCxnSpPr>
            <a:cxnSpLocks/>
          </p:cNvCxnSpPr>
          <p:nvPr/>
        </p:nvCxnSpPr>
        <p:spPr>
          <a:xfrm>
            <a:off x="10171521" y="3393649"/>
            <a:ext cx="0" cy="23001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llout: Left-Right Arrow 13">
            <a:extLst>
              <a:ext uri="{FF2B5EF4-FFF2-40B4-BE49-F238E27FC236}">
                <a16:creationId xmlns:a16="http://schemas.microsoft.com/office/drawing/2014/main" id="{71235518-3187-44DA-8BED-DB28EC3452E9}"/>
              </a:ext>
            </a:extLst>
          </p:cNvPr>
          <p:cNvSpPr/>
          <p:nvPr/>
        </p:nvSpPr>
        <p:spPr>
          <a:xfrm>
            <a:off x="7070103" y="4685122"/>
            <a:ext cx="3101418" cy="576072"/>
          </a:xfrm>
          <a:prstGeom prst="leftRightArrowCallout">
            <a:avLst/>
          </a:prstGeom>
          <a:noFill/>
          <a:ln w="6350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75C20-AF74-43E6-9C8A-2A0C618C2AB0}"/>
              </a:ext>
            </a:extLst>
          </p:cNvPr>
          <p:cNvSpPr txBox="1"/>
          <p:nvPr/>
        </p:nvSpPr>
        <p:spPr>
          <a:xfrm>
            <a:off x="8142850" y="4752136"/>
            <a:ext cx="1121790" cy="4420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500" i="1" dirty="0">
                <a:solidFill>
                  <a:srgbClr val="FF0000"/>
                </a:solidFill>
                <a:latin typeface="Garamond" panose="02020404030301010803" pitchFamily="18" charset="0"/>
              </a:rPr>
              <a:t>71%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FC35C2-02D8-441D-80CD-620C268ABB5D}"/>
              </a:ext>
            </a:extLst>
          </p:cNvPr>
          <p:cNvCxnSpPr>
            <a:cxnSpLocks/>
          </p:cNvCxnSpPr>
          <p:nvPr/>
        </p:nvCxnSpPr>
        <p:spPr>
          <a:xfrm>
            <a:off x="7070103" y="4989443"/>
            <a:ext cx="0" cy="50793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92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3B34-A2CD-4FED-8A98-75441A53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n-US" sz="3000" dirty="0">
                <a:latin typeface="Garamond" panose="02020404030301010803" pitchFamily="18" charset="0"/>
              </a:rPr>
              <a:t>Top 10 countries with military expenditure as a percent of </a:t>
            </a:r>
            <a:r>
              <a:rPr lang="en-US" sz="3000" dirty="0" err="1">
                <a:latin typeface="Garamond" panose="02020404030301010803" pitchFamily="18" charset="0"/>
              </a:rPr>
              <a:t>gdp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EC04A-C4AA-4FA6-A642-E74575638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13" y="1515358"/>
            <a:ext cx="63722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00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9825-42AA-44D8-BB7F-BEDA5E4A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n-US" sz="3000" dirty="0">
                <a:latin typeface="Garamond" panose="02020404030301010803" pitchFamily="18" charset="0"/>
              </a:rPr>
              <a:t>Compare per capita </a:t>
            </a:r>
            <a:r>
              <a:rPr lang="en-US" sz="3000" dirty="0" err="1">
                <a:latin typeface="Garamond" panose="02020404030301010803" pitchFamily="18" charset="0"/>
              </a:rPr>
              <a:t>gdp</a:t>
            </a:r>
            <a:r>
              <a:rPr lang="en-US" sz="3000" dirty="0">
                <a:latin typeface="Garamond" panose="02020404030301010803" pitchFamily="18" charset="0"/>
              </a:rPr>
              <a:t> &amp; per capita military expenditure (Top 10 countries)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383E3-B20F-4095-B7EC-434C5AD5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87" y="1569464"/>
            <a:ext cx="8686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B4EB-2483-435F-858C-94B9690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31" y="236931"/>
            <a:ext cx="9756141" cy="1325562"/>
          </a:xfrm>
        </p:spPr>
        <p:txBody>
          <a:bodyPr anchor="t">
            <a:normAutofit/>
          </a:bodyPr>
          <a:lstStyle/>
          <a:p>
            <a:pPr algn="r"/>
            <a:r>
              <a:rPr lang="en-US" sz="3000" dirty="0">
                <a:latin typeface="Garamond" panose="02020404030301010803" pitchFamily="18" charset="0"/>
              </a:rPr>
              <a:t>Countries’ per capita military expenditure against per capita </a:t>
            </a:r>
            <a:r>
              <a:rPr lang="en-US" sz="3000" dirty="0" err="1">
                <a:latin typeface="Garamond" panose="02020404030301010803" pitchFamily="18" charset="0"/>
              </a:rPr>
              <a:t>gdp</a:t>
            </a:r>
            <a:endParaRPr lang="en-US" sz="3000" dirty="0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C9D171DB-66A7-4B49-A1E0-A69EA4E8D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684"/>
            <a:ext cx="5511800" cy="4298950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4D0C09E6-BECE-41BD-B47E-AF78FD2B5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20" y="2176734"/>
            <a:ext cx="5499100" cy="4260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82F082-8D7D-4E6C-AFF1-E31556113DA2}"/>
              </a:ext>
            </a:extLst>
          </p:cNvPr>
          <p:cNvSpPr/>
          <p:nvPr/>
        </p:nvSpPr>
        <p:spPr>
          <a:xfrm>
            <a:off x="3178403" y="4073952"/>
            <a:ext cx="480768" cy="20927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3DBD25-C308-4ACA-A78A-81CA0C985BCD}"/>
              </a:ext>
            </a:extLst>
          </p:cNvPr>
          <p:cNvSpPr/>
          <p:nvPr/>
        </p:nvSpPr>
        <p:spPr>
          <a:xfrm>
            <a:off x="8718484" y="4073952"/>
            <a:ext cx="480768" cy="20927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66F81-C85D-40B2-9F26-77F29C6354F1}"/>
              </a:ext>
            </a:extLst>
          </p:cNvPr>
          <p:cNvSpPr/>
          <p:nvPr/>
        </p:nvSpPr>
        <p:spPr>
          <a:xfrm>
            <a:off x="838201" y="3113142"/>
            <a:ext cx="3922336" cy="1414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D9B1AA-C200-4EE0-8F53-250DDD2F2948}"/>
              </a:ext>
            </a:extLst>
          </p:cNvPr>
          <p:cNvSpPr/>
          <p:nvPr/>
        </p:nvSpPr>
        <p:spPr>
          <a:xfrm>
            <a:off x="6441168" y="3126366"/>
            <a:ext cx="3922336" cy="1414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262DCC-07BF-477D-8C26-0ED1152CA5BA}"/>
              </a:ext>
            </a:extLst>
          </p:cNvPr>
          <p:cNvSpPr/>
          <p:nvPr/>
        </p:nvSpPr>
        <p:spPr>
          <a:xfrm>
            <a:off x="5047622" y="4073952"/>
            <a:ext cx="449632" cy="209275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9D4AC3-1014-45FF-A401-5FD356B141D6}"/>
              </a:ext>
            </a:extLst>
          </p:cNvPr>
          <p:cNvSpPr/>
          <p:nvPr/>
        </p:nvSpPr>
        <p:spPr>
          <a:xfrm>
            <a:off x="10639288" y="4073952"/>
            <a:ext cx="449632" cy="209275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E258B9-022C-4DE5-9596-71B88577D19F}"/>
              </a:ext>
            </a:extLst>
          </p:cNvPr>
          <p:cNvSpPr/>
          <p:nvPr/>
        </p:nvSpPr>
        <p:spPr>
          <a:xfrm>
            <a:off x="838199" y="3601996"/>
            <a:ext cx="3922338" cy="11216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B92E06-3673-42AA-9221-617362A2FEFF}"/>
              </a:ext>
            </a:extLst>
          </p:cNvPr>
          <p:cNvSpPr/>
          <p:nvPr/>
        </p:nvSpPr>
        <p:spPr>
          <a:xfrm>
            <a:off x="6444270" y="3598583"/>
            <a:ext cx="3922338" cy="11216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3156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3883-32DC-4644-AA5E-7C9026AE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n-US" sz="3000" dirty="0">
                <a:latin typeface="Garamond" panose="02020404030301010803" pitchFamily="18" charset="0"/>
              </a:rPr>
              <a:t>Compare fastest growing countries (on fixed value) 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7A49A-05B4-4F1C-AC6E-ADAD4DE9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58" y="1439944"/>
            <a:ext cx="9001914" cy="42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tf02804891</Template>
  <TotalTime>839</TotalTime>
  <Words>214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Garamond</vt:lpstr>
      <vt:lpstr>World Presentation 16x9</vt:lpstr>
      <vt:lpstr>DATS 6103 – Individual Project 1 – Akshay Kamath</vt:lpstr>
      <vt:lpstr>Data Sources </vt:lpstr>
      <vt:lpstr>PowerPoint Presentation</vt:lpstr>
      <vt:lpstr>Top 10 countries that spent the most on military  (2012-2016)</vt:lpstr>
      <vt:lpstr>Top 10 countries percent share of military expenditure </vt:lpstr>
      <vt:lpstr>Top 10 countries with military expenditure as a percent of gdp</vt:lpstr>
      <vt:lpstr>Compare per capita gdp &amp; per capita military expenditure (Top 10 countries) </vt:lpstr>
      <vt:lpstr>Countries’ per capita military expenditure against per capita gdp</vt:lpstr>
      <vt:lpstr>Compare fastest growing countries (on fixed value) </vt:lpstr>
      <vt:lpstr>Fastest growing countries (in terms of military expenditure)</vt:lpstr>
      <vt:lpstr>Countries with most cuts in military spending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DATS 6103 – Individual Project 1 – Akshay Kamath</dc:title>
  <dc:creator>akkif</dc:creator>
  <cp:lastModifiedBy>akkif</cp:lastModifiedBy>
  <cp:revision>82</cp:revision>
  <dcterms:created xsi:type="dcterms:W3CDTF">2017-10-16T01:48:51Z</dcterms:created>
  <dcterms:modified xsi:type="dcterms:W3CDTF">2017-10-17T07:05:07Z</dcterms:modified>
</cp:coreProperties>
</file>