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" Type="http://schemas.openxmlformats.org/officeDocument/2006/relationships/theme" Target="theme/theme1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" Type="http://schemas.openxmlformats.org/officeDocument/2006/relationships/tableStyles" Target="tableStyles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2000"/>
              </a:spcAft>
              <a:defRPr b="1" sz="2800">
                <a:solidFill>
                  <a:srgbClr val="FFFFFF"/>
                </a:solidFill>
              </a:defRPr>
            </a:pPr>
            <a:r>
              <a:t>Which phenomenon describes the splitting of a single particle into two particles, such as electron-positron pairs, in the presence of a strong electric field?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A. Annihilation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B. Photoelectric effect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C. Compton scattering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D. Pair production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2000"/>
              </a:spcAft>
              <a:defRPr b="1" sz="2800">
                <a:solidFill>
                  <a:srgbClr val="FFFFFF"/>
                </a:solidFill>
              </a:defRPr>
            </a:pPr>
            <a:r>
              <a:t>Answer: C. To allow different software systems to communicate with each other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Explanation: APIs enable different software systems to communicate and interact with each other.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2000"/>
              </a:spcAft>
              <a:defRPr b="1" sz="2800">
                <a:solidFill>
                  <a:srgbClr val="FFFFFF"/>
                </a:solidFill>
              </a:defRPr>
            </a:pPr>
            <a:r>
              <a:t>What is the term for the hypothetical region of spacetime with extremely strong gravitational effects from which nothing, not even light, can escape?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A. White hole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B. Event horizon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C. Singularity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D. Black hole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2000"/>
              </a:spcAft>
              <a:defRPr b="1" sz="2800">
                <a:solidFill>
                  <a:srgbClr val="FFFFFF"/>
                </a:solidFill>
              </a:defRPr>
            </a:pPr>
            <a:r>
              <a:t>Answer: D. Plotter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Explanation: A plotter is an output device used for printing vector graphics, whereas scanners, cameras, and digitizers are input devices.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2000"/>
              </a:spcAft>
              <a:defRPr b="1" sz="2800">
                <a:solidFill>
                  <a:srgbClr val="FFFFFF"/>
                </a:solidFill>
              </a:defRPr>
            </a:pPr>
            <a:r>
              <a:t>How many color dots make up one color pixel on a screen?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A. 265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B. 16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C. 8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D. 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2000"/>
              </a:spcAft>
              <a:defRPr b="1" sz="2800">
                <a:solidFill>
                  <a:srgbClr val="FFFFFF"/>
                </a:solidFill>
              </a:defRPr>
            </a:pPr>
            <a:r>
              <a:t>Answer: C. To provide more memory to applications than physically available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Explanation: Virtual memory allows an operating system to compensate for physical memory shortages by temporarily transferring data from RAM to disk storage.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2000"/>
              </a:spcAft>
              <a:defRPr b="1" sz="2800">
                <a:solidFill>
                  <a:srgbClr val="FFFFFF"/>
                </a:solidFill>
              </a:defRPr>
            </a:pPr>
            <a:r>
              <a:t>What was the name of the mission that successfully landed the first humans on the Moon in 1969?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A. Apollo 10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B. Apollo 13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C. Apollo 8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D. Apollo 11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2000"/>
              </a:spcAft>
              <a:defRPr b="1" sz="2800">
                <a:solidFill>
                  <a:srgbClr val="FFFFFF"/>
                </a:solidFill>
              </a:defRPr>
            </a:pPr>
            <a:r>
              <a:t>Answer: C. Marie Curie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Explanation: Marie Curie is renowned for her research on radioactivity and won two Nobel Prizes for her work in physics and chemistry.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2000"/>
              </a:spcAft>
              <a:defRPr b="1" sz="2800">
                <a:solidFill>
                  <a:srgbClr val="FFFFFF"/>
                </a:solidFill>
              </a:defRPr>
            </a:pPr>
            <a:r>
              <a:t>Who is credited with the discovery of X-rays in 1895?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A. Max Planck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B. Marie Curie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C. Ernest Rutherford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D. Wilhelm Conrad Röntgen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2000"/>
              </a:spcAft>
              <a:defRPr b="1" sz="2800">
                <a:solidFill>
                  <a:srgbClr val="FFFFFF"/>
                </a:solidFill>
              </a:defRPr>
            </a:pPr>
            <a:r>
              <a:t>Answer: C. Distillation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Explanation: Distillation separates liquid mixtures by heating them to turn the component with the lower boiling point into vapor, which is then condensed back into liquid form.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2000"/>
              </a:spcAft>
              <a:defRPr b="1" sz="2800">
                <a:solidFill>
                  <a:srgbClr val="FFFFFF"/>
                </a:solidFill>
              </a:defRPr>
            </a:pPr>
            <a:r>
              <a:t>What is the term for the first successful test of the atomic bomb, conducted by the United States in July 1945?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A. Manhattan Project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B. Operation Overlord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C. Trinity test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D. Hiroshima bombing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2000"/>
              </a:spcAft>
              <a:defRPr b="1" sz="2800">
                <a:solidFill>
                  <a:srgbClr val="FFFFFF"/>
                </a:solidFill>
              </a:defRPr>
            </a:pPr>
            <a:r>
              <a:t>Answer: D. JPG, GIF, BMP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Explanation: JPG, GIF, and BMP are all common graphical file formats used for images, whereas the other options include non-graphical file extensions.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2000"/>
              </a:spcAft>
              <a:defRPr b="1" sz="2800">
                <a:solidFill>
                  <a:srgbClr val="FFFFFF"/>
                </a:solidFill>
              </a:defRPr>
            </a:pPr>
            <a:r>
              <a:t>Answer: C. Michael Faraday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Explanation: Michael Faraday is credited with foundational discoveries in electromagnetism and electrochemistry.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2000"/>
              </a:spcAft>
              <a:defRPr b="1" sz="2800">
                <a:solidFill>
                  <a:srgbClr val="FFFFFF"/>
                </a:solidFill>
              </a:defRPr>
            </a:pPr>
            <a:r>
              <a:t>Who is the father of internet?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A. Charles Babbage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B. Vint Cerf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C. Dennis Ritchie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D. Martin Cooper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2000"/>
              </a:spcAft>
              <a:defRPr b="1" sz="2800">
                <a:solidFill>
                  <a:srgbClr val="FFFFFF"/>
                </a:solidFill>
              </a:defRPr>
            </a:pPr>
            <a:r>
              <a:t>Answer: A. James Watt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Explanation: James Watt is renowned for his improvements to the steam engine, which played a critical role in the Industrial Revolution.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2000"/>
              </a:spcAft>
              <a:defRPr b="1" sz="2800">
                <a:solidFill>
                  <a:srgbClr val="FFFFFF"/>
                </a:solidFill>
              </a:defRPr>
            </a:pPr>
            <a:r>
              <a:t>When was the first public demonstration of electric light by Thomas Edison?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A. 1876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B. 1879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C. 1882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D. 1885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2000"/>
              </a:spcAft>
              <a:defRPr b="1" sz="2800">
                <a:solidFill>
                  <a:srgbClr val="FFFFFF"/>
                </a:solidFill>
              </a:defRPr>
            </a:pPr>
            <a:r>
              <a:t>Answer: B. To compare numbers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Explanation: The logical unit within a CPU performs comparison and logical operations on data.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2000"/>
              </a:spcAft>
              <a:defRPr b="1" sz="2800">
                <a:solidFill>
                  <a:srgbClr val="FFFFFF"/>
                </a:solidFill>
              </a:defRPr>
            </a:pPr>
            <a:r>
              <a:t>What is the significance of the work of Leonardo da Vinci in mechanical engineering?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A. He invented the steam engine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B. He designed numerous mechanical devices and concepts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C. He developed the first hydraulic press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D. He created the first working airplane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2000"/>
              </a:spcAft>
              <a:defRPr b="1" sz="2800">
                <a:solidFill>
                  <a:srgbClr val="FFFFFF"/>
                </a:solidFill>
              </a:defRPr>
            </a:pPr>
            <a:r>
              <a:t>Answer: B. Tim Berners-Lee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Explanation: Tim Berners-Lee invented the World Wide Web in 1989 while working at CERN.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2000"/>
              </a:spcAft>
              <a:defRPr b="1" sz="2800">
                <a:solidFill>
                  <a:srgbClr val="FFFFFF"/>
                </a:solidFill>
              </a:defRPr>
            </a:pPr>
            <a:r>
              <a:t>Program designed to perform specific task is known as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A. System Software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B. Application Software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C. Utility program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D. Operating System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2000"/>
              </a:spcAft>
              <a:defRPr b="1" sz="2800">
                <a:solidFill>
                  <a:srgbClr val="FFFFFF"/>
                </a:solidFill>
              </a:defRPr>
            </a:pPr>
            <a:r>
              <a:t>Answer: C. Yuri Gagarin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Explanation: Yuri Gagarin, a Soviet astronaut, was the first human to journey into outer space on April 12, 1961.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2000"/>
              </a:spcAft>
              <a:defRPr b="1" sz="2800">
                <a:solidFill>
                  <a:srgbClr val="FFFFFF"/>
                </a:solidFill>
              </a:defRPr>
            </a:pPr>
            <a:r>
              <a:t>Bit stands for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A. Binary digits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B. Bit of system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C. A part of Byte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D. All of the above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2000"/>
              </a:spcAft>
              <a:defRPr b="1" sz="2800">
                <a:solidFill>
                  <a:srgbClr val="FFFFFF"/>
                </a:solidFill>
              </a:defRPr>
            </a:pPr>
            <a:r>
              <a:t>Which was the first general-purpose electronic digital computer?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A. ENIAC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B. UNIVAC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C. IBM 701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D. Mark I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2000"/>
              </a:spcAft>
              <a:defRPr b="1" sz="2800">
                <a:solidFill>
                  <a:srgbClr val="FFFFFF"/>
                </a:solidFill>
              </a:defRPr>
            </a:pPr>
            <a:r>
              <a:t>Answer: D. Blockchain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Explanation: Blockchain is a distributed computing system where data is distributed across multiple nodes for decentralization and security.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2000"/>
              </a:spcAft>
              <a:defRPr b="1" sz="2800">
                <a:solidFill>
                  <a:srgbClr val="FFFFFF"/>
                </a:solidFill>
              </a:defRPr>
            </a:pPr>
            <a:r>
              <a:t>Which phenomenon describes the splitting of a single particle into two particles, such as electron-positron pairs, in the presence of a strong electric field?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A. Annihilation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B. Photoelectric effect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C. Compton scattering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D. Pair production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2000"/>
              </a:spcAft>
              <a:defRPr b="1" sz="2800">
                <a:solidFill>
                  <a:srgbClr val="FFFFFF"/>
                </a:solidFill>
              </a:defRPr>
            </a:pPr>
            <a:r>
              <a:t>Answer: D. JPG, GIF, BMP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Explanation: JPG, GIF, and BMP are all common graphical file formats used for images, whereas the other options include non-graphical file extensions.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2000"/>
              </a:spcAft>
              <a:defRPr b="1" sz="2800">
                <a:solidFill>
                  <a:srgbClr val="FFFFFF"/>
                </a:solidFill>
              </a:defRPr>
            </a:pPr>
            <a:r>
              <a:t>Which was the first general-purpose electronic digital computer?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A. ENIAC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B. UNIVAC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C. IBM 701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D. Mark I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2000"/>
              </a:spcAft>
              <a:defRPr b="1" sz="2800">
                <a:solidFill>
                  <a:srgbClr val="FFFFFF"/>
                </a:solidFill>
              </a:defRPr>
            </a:pPr>
            <a:r>
              <a:t>Answer: C. Iron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Explanation: The Eiffel Tower was constructed using iron, which was the primary material used by Gustave Eiffel for this iconic structure.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2000"/>
              </a:spcAft>
              <a:defRPr b="1" sz="2800">
                <a:solidFill>
                  <a:srgbClr val="FFFFFF"/>
                </a:solidFill>
              </a:defRPr>
            </a:pPr>
            <a:r>
              <a:t>Who is considered the father of computer science?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A. Alan Turing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B. Charles Babbage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C. John von Neumann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D. Ada Lovelace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2000"/>
              </a:spcAft>
              <a:defRPr b="1" sz="2800">
                <a:solidFill>
                  <a:srgbClr val="FFFFFF"/>
                </a:solidFill>
              </a:defRPr>
            </a:pPr>
            <a:r>
              <a:t>Answer: B. Sequential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Explanation: Functional, Object-oriented, and Procedural are well-known programming paradigms, whereas 'Sequential' is not considered a distinct paradigm.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2000"/>
              </a:spcAft>
              <a:defRPr b="1" sz="2800">
                <a:solidFill>
                  <a:srgbClr val="FFFFFF"/>
                </a:solidFill>
              </a:defRPr>
            </a:pPr>
            <a:r>
              <a:t>Which of the following is responsible for mediating the electromagnetic force?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A. Graviton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B. Gluon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C. Photon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D. W boson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2000"/>
              </a:spcAft>
              <a:defRPr b="1" sz="2800">
                <a:solidFill>
                  <a:srgbClr val="FFFFFF"/>
                </a:solidFill>
              </a:defRPr>
            </a:pPr>
            <a:r>
              <a:t>Answer: D. Work function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Explanation: The work function is the minimum energy needed to remove an electron from the surface of a material.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2000"/>
              </a:spcAft>
              <a:defRPr b="1" sz="2800">
                <a:solidFill>
                  <a:srgbClr val="FFFFFF"/>
                </a:solidFill>
              </a:defRPr>
            </a:pPr>
            <a:r>
              <a:t>Which country is credited with the invention of paper?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A. India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B. Greece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C. China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D. Egypt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2000"/>
              </a:spcAft>
              <a:defRPr b="1" sz="2800">
                <a:solidFill>
                  <a:srgbClr val="FFFFFF"/>
                </a:solidFill>
              </a:defRPr>
            </a:pPr>
            <a:r>
              <a:t>Answer: C. Iron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Explanation: The Eiffel Tower was constructed using iron, which was the primary material used by Gustave Eiffel for this iconic structure.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2000"/>
              </a:spcAft>
              <a:defRPr b="1" sz="2800">
                <a:solidFill>
                  <a:srgbClr val="FFFFFF"/>
                </a:solidFill>
              </a:defRPr>
            </a:pPr>
            <a:r>
              <a:t>Answer: C. To allow different software systems to communicate with each other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Explanation: APIs enable different software systems to communicate and interact with each other.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2000"/>
              </a:spcAft>
              <a:defRPr b="1" sz="2800">
                <a:solidFill>
                  <a:srgbClr val="FFFFFF"/>
                </a:solidFill>
              </a:defRPr>
            </a:pPr>
            <a:r>
              <a:t>What is the term for the hypothetical region of spacetime with extremely strong gravitational effects from which nothing, not even light, can escape?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A. White hole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B. Event horizon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C. Singularity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D. Black hole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2000"/>
              </a:spcAft>
              <a:defRPr b="1" sz="2800">
                <a:solidFill>
                  <a:srgbClr val="FFFFFF"/>
                </a:solidFill>
              </a:defRPr>
            </a:pPr>
            <a:r>
              <a:t>Answer: D. Plotter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Explanation: A plotter is an output device used for printing vector graphics, whereas scanners, cameras, and digitizers are input devices.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2000"/>
              </a:spcAft>
              <a:defRPr b="1" sz="2800">
                <a:solidFill>
                  <a:srgbClr val="FFFFFF"/>
                </a:solidFill>
              </a:defRPr>
            </a:pPr>
            <a:r>
              <a:t>How many color dots make up one color pixel on a screen?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A. 265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B. 16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C. 8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D. 3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2000"/>
              </a:spcAft>
              <a:defRPr b="1" sz="2800">
                <a:solidFill>
                  <a:srgbClr val="FFFFFF"/>
                </a:solidFill>
              </a:defRPr>
            </a:pPr>
            <a:r>
              <a:t>Answer: C. To provide more memory to applications than physically available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Explanation: Virtual memory allows an operating system to compensate for physical memory shortages by temporarily transferring data from RAM to disk storage.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2000"/>
              </a:spcAft>
              <a:defRPr b="1" sz="2800">
                <a:solidFill>
                  <a:srgbClr val="FFFFFF"/>
                </a:solidFill>
              </a:defRPr>
            </a:pPr>
            <a:r>
              <a:t>What was the name of the mission that successfully landed the first humans on the Moon in 1969?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A. Apollo 10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B. Apollo 13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C. Apollo 8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D. Apollo 11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2000"/>
              </a:spcAft>
              <a:defRPr b="1" sz="2800">
                <a:solidFill>
                  <a:srgbClr val="FFFFFF"/>
                </a:solidFill>
              </a:defRPr>
            </a:pPr>
            <a:r>
              <a:t>Answer: C. Marie Curie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Explanation: Marie Curie is renowned for her research on radioactivity and won two Nobel Prizes for her work in physics and chemistry.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2000"/>
              </a:spcAft>
              <a:defRPr b="1" sz="2800">
                <a:solidFill>
                  <a:srgbClr val="FFFFFF"/>
                </a:solidFill>
              </a:defRPr>
            </a:pPr>
            <a:r>
              <a:t>Who is credited with the discovery of X-rays in 1895?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A. Max Planck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B. Marie Curie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C. Ernest Rutherford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D. Wilhelm Conrad Röntgen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2000"/>
              </a:spcAft>
              <a:defRPr b="1" sz="2800">
                <a:solidFill>
                  <a:srgbClr val="FFFFFF"/>
                </a:solidFill>
              </a:defRPr>
            </a:pPr>
            <a:r>
              <a:t>Answer: C. Distillation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Explanation: Distillation separates liquid mixtures by heating them to turn the component with the lower boiling point into vapor, which is then condensed back into liquid form.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2000"/>
              </a:spcAft>
              <a:defRPr b="1" sz="2800">
                <a:solidFill>
                  <a:srgbClr val="FFFFFF"/>
                </a:solidFill>
              </a:defRPr>
            </a:pPr>
            <a:r>
              <a:t>What is the term for the first successful test of the atomic bomb, conducted by the United States in July 1945?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A. Manhattan Project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B. Operation Overlord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C. Trinity test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D. Hiroshima bombing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2000"/>
              </a:spcAft>
              <a:defRPr b="1" sz="2800">
                <a:solidFill>
                  <a:srgbClr val="FFFFFF"/>
                </a:solidFill>
              </a:defRPr>
            </a:pPr>
            <a:r>
              <a:t>Who is considered the father of computer science?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A. Alan Turing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B. Charles Babbage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C. John von Neumann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D. Ada Lovelace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2000"/>
              </a:spcAft>
              <a:defRPr b="1" sz="2800">
                <a:solidFill>
                  <a:srgbClr val="FFFFFF"/>
                </a:solidFill>
              </a:defRPr>
            </a:pPr>
            <a:r>
              <a:t>Answer: C. Michael Faraday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Explanation: Michael Faraday is credited with foundational discoveries in electromagnetism and electrochemistry.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2000"/>
              </a:spcAft>
              <a:defRPr b="1" sz="2800">
                <a:solidFill>
                  <a:srgbClr val="FFFFFF"/>
                </a:solidFill>
              </a:defRPr>
            </a:pPr>
            <a:r>
              <a:t>Who is the father of internet?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A. Charles Babbage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B. Vint Cerf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C. Dennis Ritchie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D. Martin Cooper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2000"/>
              </a:spcAft>
              <a:defRPr b="1" sz="2800">
                <a:solidFill>
                  <a:srgbClr val="FFFFFF"/>
                </a:solidFill>
              </a:defRPr>
            </a:pPr>
            <a:r>
              <a:t>Answer: A. James Watt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Explanation: James Watt is renowned for his improvements to the steam engine, which played a critical role in the Industrial Revolution.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2000"/>
              </a:spcAft>
              <a:defRPr b="1" sz="2800">
                <a:solidFill>
                  <a:srgbClr val="FFFFFF"/>
                </a:solidFill>
              </a:defRPr>
            </a:pPr>
            <a:r>
              <a:t>When was the first public demonstration of electric light by Thomas Edison?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A. 1876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B. 1879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C. 1882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D. 1885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2000"/>
              </a:spcAft>
              <a:defRPr b="1" sz="2800">
                <a:solidFill>
                  <a:srgbClr val="FFFFFF"/>
                </a:solidFill>
              </a:defRPr>
            </a:pPr>
            <a:r>
              <a:t>Answer: B. To compare numbers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Explanation: The logical unit within a CPU performs comparison and logical operations on data.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2000"/>
              </a:spcAft>
              <a:defRPr b="1" sz="2800">
                <a:solidFill>
                  <a:srgbClr val="FFFFFF"/>
                </a:solidFill>
              </a:defRPr>
            </a:pPr>
            <a:r>
              <a:t>What is the significance of the work of Leonardo da Vinci in mechanical engineering?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A. He invented the steam engine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B. He designed numerous mechanical devices and concepts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C. He developed the first hydraulic press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D. He created the first working airplane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2000"/>
              </a:spcAft>
              <a:defRPr b="1" sz="2800">
                <a:solidFill>
                  <a:srgbClr val="FFFFFF"/>
                </a:solidFill>
              </a:defRPr>
            </a:pPr>
            <a:r>
              <a:t>Answer: B. Tim Berners-Lee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Explanation: Tim Berners-Lee invented the World Wide Web in 1989 while working at CERN.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2000"/>
              </a:spcAft>
              <a:defRPr b="1" sz="2800">
                <a:solidFill>
                  <a:srgbClr val="FFFFFF"/>
                </a:solidFill>
              </a:defRPr>
            </a:pPr>
            <a:r>
              <a:t>Program designed to perform specific task is known as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A. System Software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B. Application Software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C. Utility program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D. Operating System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2000"/>
              </a:spcAft>
              <a:defRPr b="1" sz="2800">
                <a:solidFill>
                  <a:srgbClr val="FFFFFF"/>
                </a:solidFill>
              </a:defRPr>
            </a:pPr>
            <a:r>
              <a:t>Answer: C. Yuri Gagarin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Explanation: Yuri Gagarin, a Soviet astronaut, was the first human to journey into outer space on April 12, 1961.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2000"/>
              </a:spcAft>
              <a:defRPr b="1" sz="2800">
                <a:solidFill>
                  <a:srgbClr val="FFFFFF"/>
                </a:solidFill>
              </a:defRPr>
            </a:pPr>
            <a:r>
              <a:t>Bit stands for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A. Binary digits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B. Bit of system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C. A part of Byte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D. All of the above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2000"/>
              </a:spcAft>
              <a:defRPr b="1" sz="2800">
                <a:solidFill>
                  <a:srgbClr val="FFFFFF"/>
                </a:solidFill>
              </a:defRPr>
            </a:pPr>
            <a:r>
              <a:t>Answer: B. Sequential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Explanation: Functional, Object-oriented, and Procedural are well-known programming paradigms, whereas 'Sequential' is not considered a distinct paradigm.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2000"/>
              </a:spcAft>
              <a:defRPr b="1" sz="2800">
                <a:solidFill>
                  <a:srgbClr val="FFFFFF"/>
                </a:solidFill>
              </a:defRPr>
            </a:pPr>
            <a:r>
              <a:t>Answer: D. Blockchain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Explanation: Blockchain is a distributed computing system where data is distributed across multiple nodes for decentralization and security.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2000"/>
              </a:spcAft>
              <a:defRPr b="1" sz="2800">
                <a:solidFill>
                  <a:srgbClr val="FFFFFF"/>
                </a:solidFill>
              </a:defRPr>
            </a:pPr>
            <a:r>
              <a:t>Which of the following is responsible for mediating the electromagnetic force?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A. Graviton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B. Gluon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C. Photon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D. W boson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2000"/>
              </a:spcAft>
              <a:defRPr b="1" sz="2800">
                <a:solidFill>
                  <a:srgbClr val="FFFFFF"/>
                </a:solidFill>
              </a:defRPr>
            </a:pPr>
            <a:r>
              <a:t>Answer: D. Work function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Explanation: The work function is the minimum energy needed to remove an electron from the surface of a material.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2000"/>
              </a:spcAft>
              <a:defRPr b="1" sz="2800">
                <a:solidFill>
                  <a:srgbClr val="FFFFFF"/>
                </a:solidFill>
              </a:defRPr>
            </a:pPr>
            <a:r>
              <a:t>Which country is credited with the invention of paper?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A. India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B. Greece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C. China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D. Egypt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