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70" r:id="rId12"/>
    <p:sldId id="271" r:id="rId13"/>
    <p:sldId id="272" r:id="rId14"/>
    <p:sldId id="264" r:id="rId15"/>
    <p:sldId id="267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4B/GNmfE6x4eIlBPqExgLmMpl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609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574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742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ba9956f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0ba9956f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ba9956f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0ba9956f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83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ba9956f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0ba9956f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37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5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15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15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1094125" y="389075"/>
            <a:ext cx="39903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-848712" y="4342678"/>
            <a:ext cx="1705500" cy="1705500"/>
          </a:xfrm>
          <a:prstGeom prst="blockArc">
            <a:avLst>
              <a:gd name="adj1" fmla="val 16164733"/>
              <a:gd name="adj2" fmla="val 69283"/>
              <a:gd name="adj3" fmla="val 23676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1117650" y="3062625"/>
            <a:ext cx="29184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2"/>
          </p:nvPr>
        </p:nvSpPr>
        <p:spPr>
          <a:xfrm>
            <a:off x="1117650" y="3440007"/>
            <a:ext cx="29184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3"/>
          </p:nvPr>
        </p:nvSpPr>
        <p:spPr>
          <a:xfrm>
            <a:off x="5107950" y="3062613"/>
            <a:ext cx="29184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4"/>
          </p:nvPr>
        </p:nvSpPr>
        <p:spPr>
          <a:xfrm>
            <a:off x="5107950" y="3439998"/>
            <a:ext cx="29184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/>
          <p:nvPr/>
        </p:nvSpPr>
        <p:spPr>
          <a:xfrm rot="8605101">
            <a:off x="6426768" y="-465210"/>
            <a:ext cx="1705462" cy="1705462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28"/>
          <p:cNvSpPr/>
          <p:nvPr/>
        </p:nvSpPr>
        <p:spPr>
          <a:xfrm rot="-899996">
            <a:off x="-1303250" y="3960928"/>
            <a:ext cx="2504850" cy="2504850"/>
          </a:xfrm>
          <a:prstGeom prst="blockArc">
            <a:avLst>
              <a:gd name="adj1" fmla="val 17160890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 rot="4458820">
            <a:off x="-1366688" y="4266321"/>
            <a:ext cx="2387832" cy="2387832"/>
          </a:xfrm>
          <a:prstGeom prst="blockArc">
            <a:avLst>
              <a:gd name="adj1" fmla="val 12020406"/>
              <a:gd name="adj2" fmla="val 16274686"/>
              <a:gd name="adj3" fmla="val 10157"/>
            </a:avLst>
          </a:pr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/>
          <p:nvPr/>
        </p:nvSpPr>
        <p:spPr>
          <a:xfrm rot="10800000">
            <a:off x="2493150" y="1026650"/>
            <a:ext cx="4157700" cy="266910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1"/>
          <p:cNvSpPr txBox="1">
            <a:spLocks noGrp="1"/>
          </p:cNvSpPr>
          <p:nvPr>
            <p:ph type="title" hasCustomPrompt="1"/>
          </p:nvPr>
        </p:nvSpPr>
        <p:spPr>
          <a:xfrm>
            <a:off x="2493150" y="987600"/>
            <a:ext cx="4157700" cy="26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" name="Google Shape;145;p31"/>
          <p:cNvSpPr txBox="1">
            <a:spLocks noGrp="1"/>
          </p:cNvSpPr>
          <p:nvPr>
            <p:ph type="title" idx="2"/>
          </p:nvPr>
        </p:nvSpPr>
        <p:spPr>
          <a:xfrm>
            <a:off x="2999550" y="3695750"/>
            <a:ext cx="31449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1"/>
          <p:cNvSpPr/>
          <p:nvPr/>
        </p:nvSpPr>
        <p:spPr>
          <a:xfrm rot="10800000">
            <a:off x="7185416" y="-1943003"/>
            <a:ext cx="3679200" cy="3679200"/>
          </a:xfrm>
          <a:prstGeom prst="blockArc">
            <a:avLst>
              <a:gd name="adj1" fmla="val 15904124"/>
              <a:gd name="adj2" fmla="val 21548879"/>
              <a:gd name="adj3" fmla="val 95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subTitle" idx="1"/>
          </p:nvPr>
        </p:nvSpPr>
        <p:spPr>
          <a:xfrm>
            <a:off x="1030775" y="3087275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2"/>
          </p:nvPr>
        </p:nvSpPr>
        <p:spPr>
          <a:xfrm>
            <a:off x="1030775" y="3404675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subTitle" idx="3"/>
          </p:nvPr>
        </p:nvSpPr>
        <p:spPr>
          <a:xfrm>
            <a:off x="3445500" y="3087275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ubTitle" idx="4"/>
          </p:nvPr>
        </p:nvSpPr>
        <p:spPr>
          <a:xfrm>
            <a:off x="3445500" y="3404675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subTitle" idx="5"/>
          </p:nvPr>
        </p:nvSpPr>
        <p:spPr>
          <a:xfrm>
            <a:off x="5860225" y="3087275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subTitle" idx="6"/>
          </p:nvPr>
        </p:nvSpPr>
        <p:spPr>
          <a:xfrm>
            <a:off x="5860225" y="3404675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3"/>
          <p:cNvSpPr/>
          <p:nvPr/>
        </p:nvSpPr>
        <p:spPr>
          <a:xfrm>
            <a:off x="-879187" y="4312178"/>
            <a:ext cx="1705500" cy="1705500"/>
          </a:xfrm>
          <a:prstGeom prst="blockArc">
            <a:avLst>
              <a:gd name="adj1" fmla="val 16164733"/>
              <a:gd name="adj2" fmla="val 104114"/>
              <a:gd name="adj3" fmla="val 1277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 numbers">
  <p:cSld name="CUSTOM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4"/>
          <p:cNvSpPr/>
          <p:nvPr/>
        </p:nvSpPr>
        <p:spPr>
          <a:xfrm rot="1339804">
            <a:off x="-518444" y="4635459"/>
            <a:ext cx="1008313" cy="1008313"/>
          </a:xfrm>
          <a:prstGeom prst="blockArc">
            <a:avLst>
              <a:gd name="adj1" fmla="val 14875850"/>
              <a:gd name="adj2" fmla="val 20435345"/>
              <a:gd name="adj3" fmla="val 28025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title" idx="2"/>
          </p:nvPr>
        </p:nvSpPr>
        <p:spPr>
          <a:xfrm>
            <a:off x="2405950" y="1258650"/>
            <a:ext cx="2018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3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34"/>
          <p:cNvSpPr txBox="1">
            <a:spLocks noGrp="1"/>
          </p:cNvSpPr>
          <p:nvPr>
            <p:ph type="subTitle" idx="1"/>
          </p:nvPr>
        </p:nvSpPr>
        <p:spPr>
          <a:xfrm>
            <a:off x="2405950" y="1531400"/>
            <a:ext cx="201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subTitle" idx="3"/>
          </p:nvPr>
        </p:nvSpPr>
        <p:spPr>
          <a:xfrm>
            <a:off x="2405950" y="1925000"/>
            <a:ext cx="2018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title" idx="4"/>
          </p:nvPr>
        </p:nvSpPr>
        <p:spPr>
          <a:xfrm>
            <a:off x="2373850" y="3098650"/>
            <a:ext cx="2018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ubTitle" idx="5"/>
          </p:nvPr>
        </p:nvSpPr>
        <p:spPr>
          <a:xfrm>
            <a:off x="2373850" y="3371400"/>
            <a:ext cx="201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subTitle" idx="6"/>
          </p:nvPr>
        </p:nvSpPr>
        <p:spPr>
          <a:xfrm>
            <a:off x="2373850" y="3765000"/>
            <a:ext cx="2018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title" idx="7"/>
          </p:nvPr>
        </p:nvSpPr>
        <p:spPr>
          <a:xfrm>
            <a:off x="6154650" y="1258650"/>
            <a:ext cx="2018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subTitle" idx="8"/>
          </p:nvPr>
        </p:nvSpPr>
        <p:spPr>
          <a:xfrm>
            <a:off x="6154650" y="1531400"/>
            <a:ext cx="201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9"/>
          </p:nvPr>
        </p:nvSpPr>
        <p:spPr>
          <a:xfrm>
            <a:off x="6154650" y="1925000"/>
            <a:ext cx="2018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title" idx="13"/>
          </p:nvPr>
        </p:nvSpPr>
        <p:spPr>
          <a:xfrm>
            <a:off x="6122550" y="3098650"/>
            <a:ext cx="20184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14"/>
          </p:nvPr>
        </p:nvSpPr>
        <p:spPr>
          <a:xfrm>
            <a:off x="6122550" y="3371400"/>
            <a:ext cx="2018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subTitle" idx="15"/>
          </p:nvPr>
        </p:nvSpPr>
        <p:spPr>
          <a:xfrm>
            <a:off x="6122550" y="3765000"/>
            <a:ext cx="2018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title" idx="16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6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name="adj1" fmla="val 17023199"/>
              <a:gd name="adj2" fmla="val 920811"/>
              <a:gd name="adj3" fmla="val 9035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6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6"/>
          <p:cNvSpPr txBox="1">
            <a:spLocks noGrp="1"/>
          </p:cNvSpPr>
          <p:nvPr>
            <p:ph type="title" idx="2"/>
          </p:nvPr>
        </p:nvSpPr>
        <p:spPr>
          <a:xfrm>
            <a:off x="1056100" y="1337300"/>
            <a:ext cx="2595000" cy="22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bg>
      <p:bgPr>
        <a:solidFill>
          <a:schemeClr val="accen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 rot="-6299986">
            <a:off x="7656229" y="3062123"/>
            <a:ext cx="3353359" cy="3679155"/>
          </a:xfrm>
          <a:prstGeom prst="blockArc">
            <a:avLst>
              <a:gd name="adj1" fmla="val 16550563"/>
              <a:gd name="adj2" fmla="val 608065"/>
              <a:gd name="adj3" fmla="val 823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5"/>
          <p:cNvSpPr/>
          <p:nvPr/>
        </p:nvSpPr>
        <p:spPr>
          <a:xfrm rot="8596392">
            <a:off x="-759489" y="-901893"/>
            <a:ext cx="1705685" cy="1705685"/>
          </a:xfrm>
          <a:prstGeom prst="blockArc">
            <a:avLst>
              <a:gd name="adj1" fmla="val 13159347"/>
              <a:gd name="adj2" fmla="val 19114359"/>
              <a:gd name="adj3" fmla="val 2148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5"/>
          <p:cNvSpPr/>
          <p:nvPr/>
        </p:nvSpPr>
        <p:spPr>
          <a:xfrm rot="10800000">
            <a:off x="516000" y="399750"/>
            <a:ext cx="8112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1094125" y="1417550"/>
            <a:ext cx="6678300" cy="19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ubTitle" idx="1"/>
          </p:nvPr>
        </p:nvSpPr>
        <p:spPr>
          <a:xfrm>
            <a:off x="1094125" y="3504250"/>
            <a:ext cx="66351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text columns ">
  <p:cSld name="CUSTOM_4">
    <p:bg>
      <p:bgPr>
        <a:noFill/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-28575" y="-82650"/>
            <a:ext cx="46005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6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/>
          </p:nvPr>
        </p:nvSpPr>
        <p:spPr>
          <a:xfrm>
            <a:off x="376750" y="2660066"/>
            <a:ext cx="39948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"/>
          </p:nvPr>
        </p:nvSpPr>
        <p:spPr>
          <a:xfrm>
            <a:off x="376750" y="3513925"/>
            <a:ext cx="4045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2"/>
          </p:nvPr>
        </p:nvSpPr>
        <p:spPr>
          <a:xfrm>
            <a:off x="4745525" y="2660066"/>
            <a:ext cx="39948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subTitle" idx="3"/>
          </p:nvPr>
        </p:nvSpPr>
        <p:spPr>
          <a:xfrm>
            <a:off x="4745525" y="3513925"/>
            <a:ext cx="40458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_1_1_3">
    <p:bg>
      <p:bgPr>
        <a:noFill/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7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702900" y="1152475"/>
            <a:ext cx="533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2">
    <p:bg>
      <p:bgPr>
        <a:noFill/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/>
          <p:nvPr/>
        </p:nvSpPr>
        <p:spPr>
          <a:xfrm rot="8596392">
            <a:off x="-890389" y="-973043"/>
            <a:ext cx="1705685" cy="1705685"/>
          </a:xfrm>
          <a:prstGeom prst="blockArc">
            <a:avLst>
              <a:gd name="adj1" fmla="val 11751713"/>
              <a:gd name="adj2" fmla="val 2721617"/>
              <a:gd name="adj3" fmla="val 2605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8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8"/>
          <p:cNvSpPr/>
          <p:nvPr/>
        </p:nvSpPr>
        <p:spPr>
          <a:xfrm>
            <a:off x="8229275" y="4204475"/>
            <a:ext cx="1880400" cy="18804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8"/>
          <p:cNvSpPr txBox="1">
            <a:spLocks noGrp="1"/>
          </p:cNvSpPr>
          <p:nvPr>
            <p:ph type="subTitle" idx="1"/>
          </p:nvPr>
        </p:nvSpPr>
        <p:spPr>
          <a:xfrm>
            <a:off x="5048375" y="1124375"/>
            <a:ext cx="30198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words">
  <p:cSld name="CUSTOM_4_1_1_1_1_1">
    <p:bg>
      <p:bgPr>
        <a:noFill/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4858175" y="3478275"/>
            <a:ext cx="3914100" cy="1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/>
          <p:nvPr/>
        </p:nvSpPr>
        <p:spPr>
          <a:xfrm>
            <a:off x="-76800" y="-76500"/>
            <a:ext cx="4638900" cy="52773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/>
          <p:nvPr/>
        </p:nvSpPr>
        <p:spPr>
          <a:xfrm rot="10800000">
            <a:off x="735300" y="724075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7"/>
          <p:cNvSpPr txBox="1"/>
          <p:nvPr/>
        </p:nvSpPr>
        <p:spPr>
          <a:xfrm>
            <a:off x="750000" y="717175"/>
            <a:ext cx="3226800" cy="3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17"/>
          <p:cNvSpPr txBox="1">
            <a:spLocks noGrp="1"/>
          </p:cNvSpPr>
          <p:nvPr>
            <p:ph type="subTitle" idx="1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ubTitle" idx="2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ubTitle" idx="3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ubTitle" idx="4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5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ubTitle" idx="6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5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1030775" y="34124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ubTitle" idx="2"/>
          </p:nvPr>
        </p:nvSpPr>
        <p:spPr>
          <a:xfrm>
            <a:off x="1030775" y="37298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ubTitle" idx="3"/>
          </p:nvPr>
        </p:nvSpPr>
        <p:spPr>
          <a:xfrm>
            <a:off x="3445500" y="34124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ubTitle" idx="4"/>
          </p:nvPr>
        </p:nvSpPr>
        <p:spPr>
          <a:xfrm>
            <a:off x="3445500" y="37298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ubTitle" idx="5"/>
          </p:nvPr>
        </p:nvSpPr>
        <p:spPr>
          <a:xfrm>
            <a:off x="5860225" y="34124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ubTitle" idx="6"/>
          </p:nvPr>
        </p:nvSpPr>
        <p:spPr>
          <a:xfrm>
            <a:off x="5860225" y="37298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ubTitle" idx="7"/>
          </p:nvPr>
        </p:nvSpPr>
        <p:spPr>
          <a:xfrm>
            <a:off x="1030775" y="18646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ubTitle" idx="8"/>
          </p:nvPr>
        </p:nvSpPr>
        <p:spPr>
          <a:xfrm>
            <a:off x="1030775" y="21820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ubTitle" idx="9"/>
          </p:nvPr>
        </p:nvSpPr>
        <p:spPr>
          <a:xfrm>
            <a:off x="3445500" y="18646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ubTitle" idx="13"/>
          </p:nvPr>
        </p:nvSpPr>
        <p:spPr>
          <a:xfrm>
            <a:off x="3445500" y="21820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ubTitle" idx="14"/>
          </p:nvPr>
        </p:nvSpPr>
        <p:spPr>
          <a:xfrm>
            <a:off x="5860225" y="18646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ubTitle" idx="15"/>
          </p:nvPr>
        </p:nvSpPr>
        <p:spPr>
          <a:xfrm>
            <a:off x="5860225" y="21820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/>
          <p:nvPr/>
        </p:nvSpPr>
        <p:spPr>
          <a:xfrm rot="5400000">
            <a:off x="-1048428" y="-1119626"/>
            <a:ext cx="2390400" cy="2390400"/>
          </a:xfrm>
          <a:prstGeom prst="blockArc">
            <a:avLst>
              <a:gd name="adj1" fmla="val 15904124"/>
              <a:gd name="adj2" fmla="val 472041"/>
              <a:gd name="adj3" fmla="val 76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9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9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9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9"/>
          <p:cNvSpPr txBox="1">
            <a:spLocks noGrp="1"/>
          </p:cNvSpPr>
          <p:nvPr>
            <p:ph type="subTitle" idx="1"/>
          </p:nvPr>
        </p:nvSpPr>
        <p:spPr>
          <a:xfrm>
            <a:off x="1652425" y="1371625"/>
            <a:ext cx="27552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ubTitle" idx="2"/>
          </p:nvPr>
        </p:nvSpPr>
        <p:spPr>
          <a:xfrm>
            <a:off x="1652425" y="1730768"/>
            <a:ext cx="2755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ubTitle" idx="3"/>
          </p:nvPr>
        </p:nvSpPr>
        <p:spPr>
          <a:xfrm>
            <a:off x="1652425" y="3024381"/>
            <a:ext cx="27552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ubTitle" idx="4"/>
          </p:nvPr>
        </p:nvSpPr>
        <p:spPr>
          <a:xfrm>
            <a:off x="1652425" y="3383524"/>
            <a:ext cx="2755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ubTitle" idx="5"/>
          </p:nvPr>
        </p:nvSpPr>
        <p:spPr>
          <a:xfrm>
            <a:off x="5573675" y="1371625"/>
            <a:ext cx="27552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ubTitle" idx="6"/>
          </p:nvPr>
        </p:nvSpPr>
        <p:spPr>
          <a:xfrm>
            <a:off x="5573675" y="1730768"/>
            <a:ext cx="2755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subTitle" idx="7"/>
          </p:nvPr>
        </p:nvSpPr>
        <p:spPr>
          <a:xfrm>
            <a:off x="5573675" y="3024380"/>
            <a:ext cx="27552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ubTitle" idx="8"/>
          </p:nvPr>
        </p:nvSpPr>
        <p:spPr>
          <a:xfrm>
            <a:off x="5573675" y="3383522"/>
            <a:ext cx="2755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_1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0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20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 rot="-5400000">
            <a:off x="8177603" y="-1151798"/>
            <a:ext cx="1948500" cy="1948500"/>
          </a:xfrm>
          <a:prstGeom prst="blockArc">
            <a:avLst>
              <a:gd name="adj1" fmla="val 10796618"/>
              <a:gd name="adj2" fmla="val 15882085"/>
              <a:gd name="adj3" fmla="val 7819"/>
            </a:avLst>
          </a:prstGeom>
          <a:solidFill>
            <a:srgbClr val="C2C2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/>
          <p:nvPr/>
        </p:nvSpPr>
        <p:spPr>
          <a:xfrm rot="-900003">
            <a:off x="-1427327" y="3995525"/>
            <a:ext cx="2387761" cy="2387761"/>
          </a:xfrm>
          <a:prstGeom prst="blockArc">
            <a:avLst>
              <a:gd name="adj1" fmla="val 17683086"/>
              <a:gd name="adj2" fmla="val 837016"/>
              <a:gd name="adj3" fmla="val 920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938675" y="1236950"/>
            <a:ext cx="3613800" cy="1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1028700" y="2030575"/>
            <a:ext cx="3613800" cy="24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accen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3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3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3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23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ubTitle" idx="1"/>
          </p:nvPr>
        </p:nvSpPr>
        <p:spPr>
          <a:xfrm>
            <a:off x="963450" y="1133350"/>
            <a:ext cx="72171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"/>
          <p:cNvSpPr txBox="1">
            <a:spLocks noGrp="1"/>
          </p:cNvSpPr>
          <p:nvPr>
            <p:ph type="subTitle" idx="1"/>
          </p:nvPr>
        </p:nvSpPr>
        <p:spPr>
          <a:xfrm>
            <a:off x="1442581" y="3665113"/>
            <a:ext cx="4095262" cy="85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Ahmad Khainur Nadhif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1803010024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Teknik Informatika</a:t>
            </a:r>
            <a:endParaRPr/>
          </a:p>
        </p:txBody>
      </p:sp>
      <p:sp>
        <p:nvSpPr>
          <p:cNvPr id="218" name="Google Shape;218;p1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sz="2400" dirty="0"/>
              <a:t>RANCANG BANGUN SISTEM INFORMASI ASISTENSI BERBASIS WEBSITE MENGGUNAKAN TEKNOLOGI MERN STACK </a:t>
            </a:r>
            <a:br>
              <a:rPr lang="en-ID" sz="2400" dirty="0"/>
            </a:br>
            <a:r>
              <a:rPr lang="en-ID" sz="2400" dirty="0"/>
              <a:t>(</a:t>
            </a:r>
            <a:r>
              <a:rPr lang="en-ID" sz="2400" dirty="0" err="1"/>
              <a:t>Studi</a:t>
            </a:r>
            <a:r>
              <a:rPr lang="en-ID" sz="2400" dirty="0"/>
              <a:t> </a:t>
            </a:r>
            <a:r>
              <a:rPr lang="en-ID" sz="2400" dirty="0" err="1"/>
              <a:t>Kasus</a:t>
            </a:r>
            <a:r>
              <a:rPr lang="en-ID" sz="2400" dirty="0"/>
              <a:t>: Forum </a:t>
            </a:r>
            <a:r>
              <a:rPr lang="en-ID" sz="2400" dirty="0" err="1"/>
              <a:t>Asisten</a:t>
            </a:r>
            <a:r>
              <a:rPr lang="en-ID" sz="2400" dirty="0"/>
              <a:t> STMIK AMIKOM SURAKARTA) </a:t>
            </a:r>
            <a:endParaRPr sz="23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6" name="Google Shape;276;p8"/>
          <p:cNvSpPr txBox="1">
            <a:spLocks noGrp="1"/>
          </p:cNvSpPr>
          <p:nvPr>
            <p:ph type="title"/>
          </p:nvPr>
        </p:nvSpPr>
        <p:spPr>
          <a:xfrm>
            <a:off x="4519225" y="1665050"/>
            <a:ext cx="3830025" cy="18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</a:pPr>
            <a:r>
              <a:rPr lang="en" dirty="0"/>
              <a:t>Metode Penelitian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solidFill>
                  <a:schemeClr val="lt1"/>
                </a:solidFill>
              </a:rPr>
              <a:t>Jenis, Sifat dan Pendekatan</a:t>
            </a:r>
            <a:endParaRPr dirty="0"/>
          </a:p>
        </p:txBody>
      </p:sp>
      <p:sp>
        <p:nvSpPr>
          <p:cNvPr id="5" name="Google Shape;232;p3">
            <a:extLst>
              <a:ext uri="{FF2B5EF4-FFF2-40B4-BE49-F238E27FC236}">
                <a16:creationId xmlns:a16="http://schemas.microsoft.com/office/drawing/2014/main" id="{C8FF1D14-9386-4202-B725-80E04F2CFF97}"/>
              </a:ext>
            </a:extLst>
          </p:cNvPr>
          <p:cNvSpPr txBox="1">
            <a:spLocks/>
          </p:cNvSpPr>
          <p:nvPr/>
        </p:nvSpPr>
        <p:spPr>
          <a:xfrm>
            <a:off x="841023" y="1375974"/>
            <a:ext cx="7625465" cy="311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b="1" dirty="0">
                <a:solidFill>
                  <a:schemeClr val="accent1"/>
                </a:solidFill>
                <a:latin typeface="Montserrat" panose="00000500000000000000" pitchFamily="2" charset="0"/>
              </a:rPr>
              <a:t>	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Sifat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penelitian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yang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digunakan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peneliti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adalah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penelitian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pengembangan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atau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biasa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disebut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research and development.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Mengembangkan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suatu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produk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baru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yaitu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website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ForAs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yang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akan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membantu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terkait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permasalahan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yang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ada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pada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penelitian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ini</a:t>
            </a:r>
            <a:r>
              <a:rPr lang="en-ID" sz="2000" b="1" dirty="0">
                <a:solidFill>
                  <a:schemeClr val="accent1"/>
                </a:solidFill>
                <a:latin typeface="Montserrat" panose="00000500000000000000" pitchFamily="2" charset="0"/>
              </a:rPr>
              <a:t>.</a:t>
            </a:r>
            <a:endParaRPr lang="en-ID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solidFill>
                  <a:schemeClr val="lt1"/>
                </a:solidFill>
              </a:rPr>
              <a:t>Teknik Pengumpulan Data</a:t>
            </a:r>
            <a:endParaRPr dirty="0"/>
          </a:p>
        </p:txBody>
      </p:sp>
      <p:sp>
        <p:nvSpPr>
          <p:cNvPr id="5" name="Google Shape;232;p3">
            <a:extLst>
              <a:ext uri="{FF2B5EF4-FFF2-40B4-BE49-F238E27FC236}">
                <a16:creationId xmlns:a16="http://schemas.microsoft.com/office/drawing/2014/main" id="{C8FF1D14-9386-4202-B725-80E04F2CFF97}"/>
              </a:ext>
            </a:extLst>
          </p:cNvPr>
          <p:cNvSpPr txBox="1">
            <a:spLocks/>
          </p:cNvSpPr>
          <p:nvPr/>
        </p:nvSpPr>
        <p:spPr>
          <a:xfrm>
            <a:off x="841023" y="1375974"/>
            <a:ext cx="7625465" cy="311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Observasi</a:t>
            </a:r>
            <a:endParaRPr lang="en-ID" sz="2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24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Wawancara</a:t>
            </a:r>
            <a:endParaRPr lang="en-ID" sz="2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24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Studi</a:t>
            </a:r>
            <a:r>
              <a:rPr lang="en-ID" sz="2400" b="1" dirty="0">
                <a:solidFill>
                  <a:schemeClr val="accent1"/>
                </a:solidFill>
                <a:latin typeface="Montserrat" panose="00000500000000000000" pitchFamily="2" charset="0"/>
              </a:rPr>
              <a:t> Pustaka</a:t>
            </a:r>
            <a:endParaRPr lang="en-US" sz="2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1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solidFill>
                  <a:schemeClr val="lt1"/>
                </a:solidFill>
              </a:rPr>
              <a:t>Teknik Analisis Data</a:t>
            </a:r>
            <a:endParaRPr dirty="0"/>
          </a:p>
        </p:txBody>
      </p:sp>
      <p:sp>
        <p:nvSpPr>
          <p:cNvPr id="5" name="Google Shape;232;p3">
            <a:extLst>
              <a:ext uri="{FF2B5EF4-FFF2-40B4-BE49-F238E27FC236}">
                <a16:creationId xmlns:a16="http://schemas.microsoft.com/office/drawing/2014/main" id="{C8FF1D14-9386-4202-B725-80E04F2CFF97}"/>
              </a:ext>
            </a:extLst>
          </p:cNvPr>
          <p:cNvSpPr txBox="1">
            <a:spLocks/>
          </p:cNvSpPr>
          <p:nvPr/>
        </p:nvSpPr>
        <p:spPr>
          <a:xfrm>
            <a:off x="841023" y="1375974"/>
            <a:ext cx="7625465" cy="311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Teknik </a:t>
            </a:r>
            <a:r>
              <a:rPr lang="en-ID" sz="18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analisis</a:t>
            </a: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 data yang </a:t>
            </a:r>
            <a:r>
              <a:rPr lang="en-ID" sz="18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digunakan</a:t>
            </a: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 pada </a:t>
            </a:r>
            <a:r>
              <a:rPr lang="en-ID" sz="18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penelitian</a:t>
            </a: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ini</a:t>
            </a: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adalah</a:t>
            </a: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 SWOT, </a:t>
            </a:r>
            <a:r>
              <a:rPr lang="en-ID" sz="18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dimana</a:t>
            </a: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 SWOT </a:t>
            </a:r>
            <a:r>
              <a:rPr lang="en-ID" sz="18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ini</a:t>
            </a: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merupakan</a:t>
            </a: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analisis</a:t>
            </a: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berdasarkan</a:t>
            </a: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kekuatan</a:t>
            </a: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, </a:t>
            </a:r>
            <a:r>
              <a:rPr lang="en-ID" sz="18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kelemahan</a:t>
            </a: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, </a:t>
            </a:r>
            <a:r>
              <a:rPr lang="en-ID" sz="18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kesempatan</a:t>
            </a: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 dan </a:t>
            </a:r>
            <a:r>
              <a:rPr lang="en-ID" sz="18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kendala</a:t>
            </a: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.</a:t>
            </a:r>
            <a:endParaRPr lang="en-US" sz="18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Strength</a:t>
            </a:r>
            <a:endParaRPr lang="en-ID" sz="18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Weakness</a:t>
            </a: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Opportunities</a:t>
            </a:r>
            <a:endParaRPr lang="en-US" sz="18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marL="342900" indent="-342900">
              <a:spcAft>
                <a:spcPts val="160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Threats</a:t>
            </a:r>
            <a:endParaRPr lang="en-ID" sz="18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Alur Penelitian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B2834-19B0-4844-90BE-DB0CE570D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594" y="1994072"/>
            <a:ext cx="5242812" cy="2988344"/>
          </a:xfrm>
          <a:prstGeom prst="rect">
            <a:avLst/>
          </a:prstGeom>
        </p:spPr>
      </p:pic>
      <p:sp>
        <p:nvSpPr>
          <p:cNvPr id="6" name="Google Shape;232;p3">
            <a:extLst>
              <a:ext uri="{FF2B5EF4-FFF2-40B4-BE49-F238E27FC236}">
                <a16:creationId xmlns:a16="http://schemas.microsoft.com/office/drawing/2014/main" id="{31289665-61D9-4B5F-A329-37370D289F70}"/>
              </a:ext>
            </a:extLst>
          </p:cNvPr>
          <p:cNvSpPr txBox="1">
            <a:spLocks/>
          </p:cNvSpPr>
          <p:nvPr/>
        </p:nvSpPr>
        <p:spPr>
          <a:xfrm>
            <a:off x="759267" y="1180992"/>
            <a:ext cx="7625465" cy="61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Penelitian</a:t>
            </a:r>
            <a:r>
              <a:rPr lang="en-ID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ini</a:t>
            </a:r>
            <a:r>
              <a:rPr lang="en-ID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menggunakan</a:t>
            </a:r>
            <a:r>
              <a:rPr lang="en-ID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alur</a:t>
            </a:r>
            <a:r>
              <a:rPr lang="en-ID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penelitian</a:t>
            </a:r>
            <a:r>
              <a:rPr lang="en-ID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dengan</a:t>
            </a:r>
            <a:r>
              <a:rPr lang="en-ID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Metode</a:t>
            </a:r>
            <a:r>
              <a:rPr lang="en-ID" b="1" dirty="0">
                <a:solidFill>
                  <a:schemeClr val="accent1"/>
                </a:solidFill>
                <a:latin typeface="Montserrat" panose="00000500000000000000" pitchFamily="2" charset="0"/>
              </a:rPr>
              <a:t> Web Development Life Cycle </a:t>
            </a:r>
            <a:r>
              <a:rPr lang="en-ID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atau</a:t>
            </a:r>
            <a:r>
              <a:rPr lang="en-ID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biasa</a:t>
            </a:r>
            <a:r>
              <a:rPr lang="en-ID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dikenal</a:t>
            </a:r>
            <a:r>
              <a:rPr lang="en-ID" b="1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n-ID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dengan</a:t>
            </a:r>
            <a:r>
              <a:rPr lang="en-ID" b="1" dirty="0">
                <a:solidFill>
                  <a:schemeClr val="accent1"/>
                </a:solidFill>
                <a:latin typeface="Montserrat" panose="00000500000000000000" pitchFamily="2" charset="0"/>
              </a:rPr>
              <a:t> WDLC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89350" y="1606675"/>
            <a:ext cx="68301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Terimakasih</a:t>
            </a:r>
            <a:endParaRPr dirty="0"/>
          </a:p>
        </p:txBody>
      </p:sp>
      <p:sp>
        <p:nvSpPr>
          <p:cNvPr id="300" name="Google Shape;300;p13"/>
          <p:cNvSpPr/>
          <p:nvPr/>
        </p:nvSpPr>
        <p:spPr>
          <a:xfrm>
            <a:off x="990600" y="2962275"/>
            <a:ext cx="6019800" cy="1390650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4" name="Google Shape;224;p2"/>
          <p:cNvSpPr txBox="1">
            <a:spLocks noGrp="1"/>
          </p:cNvSpPr>
          <p:nvPr>
            <p:ph type="title"/>
          </p:nvPr>
        </p:nvSpPr>
        <p:spPr>
          <a:xfrm>
            <a:off x="4490650" y="1665050"/>
            <a:ext cx="3830025" cy="18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</a:pPr>
            <a:r>
              <a:rPr lang="en" sz="2800" dirty="0"/>
              <a:t>Rumusan Masalah</a:t>
            </a:r>
            <a:br>
              <a:rPr lang="en" sz="2800" dirty="0"/>
            </a:br>
            <a:r>
              <a:rPr lang="en" sz="2800" dirty="0"/>
              <a:t>Batasan  Masalah</a:t>
            </a:r>
            <a:br>
              <a:rPr lang="en" sz="2800" dirty="0"/>
            </a:br>
            <a:r>
              <a:rPr lang="en" sz="2800" dirty="0"/>
              <a:t>Tujuan Penelitian</a:t>
            </a:r>
            <a:br>
              <a:rPr lang="en" sz="2800" dirty="0"/>
            </a:br>
            <a:r>
              <a:rPr lang="en" sz="2800" dirty="0"/>
              <a:t>Manfaat Penelitian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>
            <a:spLocks noGrp="1"/>
          </p:cNvSpPr>
          <p:nvPr>
            <p:ph type="subTitle" idx="1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Penjadwalan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ubTitle" idx="2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Sistem penjadwalan yang sering berubah</a:t>
            </a:r>
            <a:endParaRPr dirty="0"/>
          </a:p>
        </p:txBody>
      </p:sp>
      <p:sp>
        <p:nvSpPr>
          <p:cNvPr id="231" name="Google Shape;231;p3"/>
          <p:cNvSpPr txBox="1">
            <a:spLocks noGrp="1"/>
          </p:cNvSpPr>
          <p:nvPr>
            <p:ph type="subTitle" idx="3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Presensi</a:t>
            </a:r>
            <a:endParaRPr/>
          </a:p>
        </p:txBody>
      </p:sp>
      <p:sp>
        <p:nvSpPr>
          <p:cNvPr id="232" name="Google Shape;232;p3"/>
          <p:cNvSpPr txBox="1">
            <a:spLocks noGrp="1"/>
          </p:cNvSpPr>
          <p:nvPr>
            <p:ph type="subTitle" idx="4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Kehadiran dosen dan asisten menggunakan tanda tangan pada kertas presensi</a:t>
            </a:r>
            <a:endParaRPr dirty="0"/>
          </a:p>
        </p:txBody>
      </p:sp>
      <p:sp>
        <p:nvSpPr>
          <p:cNvPr id="233" name="Google Shape;233;p3"/>
          <p:cNvSpPr txBox="1">
            <a:spLocks noGrp="1"/>
          </p:cNvSpPr>
          <p:nvPr>
            <p:ph type="subTitle" idx="5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Rekapitulasi Presensi</a:t>
            </a:r>
            <a:endParaRPr sz="1400" dirty="0"/>
          </a:p>
        </p:txBody>
      </p:sp>
      <p:sp>
        <p:nvSpPr>
          <p:cNvPr id="234" name="Google Shape;234;p3"/>
          <p:cNvSpPr txBox="1">
            <a:spLocks noGrp="1"/>
          </p:cNvSpPr>
          <p:nvPr>
            <p:ph type="subTitle" idx="6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Proses perekapan presensi yang harus mengumpulkan kertas presensi dari seluruh asisten</a:t>
            </a:r>
            <a:endParaRPr dirty="0"/>
          </a:p>
        </p:txBody>
      </p:sp>
      <p:sp>
        <p:nvSpPr>
          <p:cNvPr id="235" name="Google Shape;235;p3"/>
          <p:cNvSpPr txBox="1">
            <a:spLocks noGrp="1"/>
          </p:cNvSpPr>
          <p:nvPr>
            <p:ph type="title"/>
          </p:nvPr>
        </p:nvSpPr>
        <p:spPr>
          <a:xfrm>
            <a:off x="861325" y="1545200"/>
            <a:ext cx="2929500" cy="218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Latar Belakang </a:t>
            </a:r>
            <a:r>
              <a:rPr lang="en" sz="2800" dirty="0"/>
              <a:t>Masalah</a:t>
            </a:r>
            <a:endParaRPr sz="2800" dirty="0"/>
          </a:p>
        </p:txBody>
      </p:sp>
      <p:sp>
        <p:nvSpPr>
          <p:cNvPr id="236" name="Google Shape;236;p3"/>
          <p:cNvSpPr txBox="1">
            <a:spLocks noGrp="1"/>
          </p:cNvSpPr>
          <p:nvPr>
            <p:ph type="title" idx="4294967295"/>
          </p:nvPr>
        </p:nvSpPr>
        <p:spPr>
          <a:xfrm>
            <a:off x="4887550" y="724100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237" name="Google Shape;237;p3"/>
          <p:cNvSpPr txBox="1">
            <a:spLocks noGrp="1"/>
          </p:cNvSpPr>
          <p:nvPr>
            <p:ph type="title" idx="4294967295"/>
          </p:nvPr>
        </p:nvSpPr>
        <p:spPr>
          <a:xfrm>
            <a:off x="4887550" y="2129138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238" name="Google Shape;238;p3"/>
          <p:cNvSpPr txBox="1">
            <a:spLocks noGrp="1"/>
          </p:cNvSpPr>
          <p:nvPr>
            <p:ph type="title" idx="4294967295"/>
          </p:nvPr>
        </p:nvSpPr>
        <p:spPr>
          <a:xfrm>
            <a:off x="4887550" y="3534188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239" name="Google Shape;239;p3"/>
          <p:cNvSpPr/>
          <p:nvPr/>
        </p:nvSpPr>
        <p:spPr>
          <a:xfrm>
            <a:off x="4887550" y="2129127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"/>
          <p:cNvSpPr/>
          <p:nvPr/>
        </p:nvSpPr>
        <p:spPr>
          <a:xfrm>
            <a:off x="4887550" y="717173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4887550" y="3534176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"/>
          <p:cNvSpPr txBox="1">
            <a:spLocks noGrp="1"/>
          </p:cNvSpPr>
          <p:nvPr>
            <p:ph type="title" idx="4294967295"/>
          </p:nvPr>
        </p:nvSpPr>
        <p:spPr>
          <a:xfrm>
            <a:off x="4887550" y="834450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243" name="Google Shape;243;p3"/>
          <p:cNvSpPr txBox="1">
            <a:spLocks noGrp="1"/>
          </p:cNvSpPr>
          <p:nvPr>
            <p:ph type="title" idx="4294967295"/>
          </p:nvPr>
        </p:nvSpPr>
        <p:spPr>
          <a:xfrm>
            <a:off x="4887550" y="2239538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244" name="Google Shape;244;p3"/>
          <p:cNvSpPr txBox="1">
            <a:spLocks noGrp="1"/>
          </p:cNvSpPr>
          <p:nvPr>
            <p:ph type="title" idx="4294967295"/>
          </p:nvPr>
        </p:nvSpPr>
        <p:spPr>
          <a:xfrm>
            <a:off x="4887550" y="3644646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3.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uild="p"/>
      <p:bldP spid="230" grpId="0" build="p"/>
      <p:bldP spid="231" grpId="0" build="p"/>
      <p:bldP spid="232" grpId="0" build="p"/>
      <p:bldP spid="233" grpId="0" build="p"/>
      <p:bldP spid="234" grpId="0" build="p"/>
      <p:bldP spid="239" grpId="0" animBg="1"/>
      <p:bldP spid="240" grpId="0" animBg="1"/>
      <p:bldP spid="241" grpId="0" animBg="1"/>
      <p:bldP spid="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250" name="Google Shape;250;p4"/>
          <p:cNvSpPr txBox="1">
            <a:spLocks noGrp="1"/>
          </p:cNvSpPr>
          <p:nvPr>
            <p:ph type="subTitle" idx="7"/>
          </p:nvPr>
        </p:nvSpPr>
        <p:spPr>
          <a:xfrm>
            <a:off x="563075" y="1493400"/>
            <a:ext cx="8123700" cy="3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sv-SE" sz="2400" dirty="0"/>
              <a:t>Bagaimana membangun sistem yang dapat mengatasi pelaporan honor asisten berdasarkan rekapitulasi presensi asisten? </a:t>
            </a: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endParaRPr lang="sv-SE" sz="2400" dirty="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sv-SE" sz="2400" dirty="0"/>
              <a:t>Bagaimana membangun sistem yang dapat memberikan informasi penjadwalan terkait asistensi? 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ba9956f4e_0_10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Batasan Masalah</a:t>
            </a:r>
            <a:endParaRPr dirty="0"/>
          </a:p>
        </p:txBody>
      </p:sp>
      <p:sp>
        <p:nvSpPr>
          <p:cNvPr id="256" name="Google Shape;256;g10ba9956f4e_0_10"/>
          <p:cNvSpPr txBox="1">
            <a:spLocks noGrp="1"/>
          </p:cNvSpPr>
          <p:nvPr>
            <p:ph type="subTitle" idx="7"/>
          </p:nvPr>
        </p:nvSpPr>
        <p:spPr>
          <a:xfrm>
            <a:off x="563075" y="1493400"/>
            <a:ext cx="8123700" cy="3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it-IT" sz="2400" dirty="0"/>
              <a:t>Sistem informasi meliputi pelaporan data presensi hingga pelaporan honor asistensi. </a:t>
            </a: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endParaRPr lang="it-IT" sz="2400" dirty="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meliputi</a:t>
            </a:r>
            <a:r>
              <a:rPr lang="en-ID" sz="2400" dirty="0"/>
              <a:t> </a:t>
            </a:r>
            <a:r>
              <a:rPr lang="en-ID" sz="2400" dirty="0" err="1"/>
              <a:t>penjadwalan</a:t>
            </a:r>
            <a:r>
              <a:rPr lang="en-ID" sz="2400" dirty="0"/>
              <a:t> </a:t>
            </a:r>
            <a:r>
              <a:rPr lang="en-ID" sz="2400" dirty="0" err="1"/>
              <a:t>terkait</a:t>
            </a:r>
            <a:r>
              <a:rPr lang="en-ID" sz="2400" dirty="0"/>
              <a:t> </a:t>
            </a:r>
            <a:r>
              <a:rPr lang="en-ID" sz="2400" dirty="0" err="1"/>
              <a:t>jadwal</a:t>
            </a:r>
            <a:r>
              <a:rPr lang="en-ID" sz="2400" dirty="0"/>
              <a:t> </a:t>
            </a:r>
            <a:r>
              <a:rPr lang="en-ID" sz="2400" dirty="0" err="1"/>
              <a:t>asistensi</a:t>
            </a:r>
            <a:r>
              <a:rPr lang="en-ID" sz="2400" dirty="0"/>
              <a:t> yang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dilihat</a:t>
            </a:r>
            <a:r>
              <a:rPr lang="en-ID" sz="2400" dirty="0"/>
              <a:t> </a:t>
            </a:r>
            <a:r>
              <a:rPr lang="en-ID" sz="2400" dirty="0" err="1"/>
              <a:t>siapa</a:t>
            </a:r>
            <a:r>
              <a:rPr lang="en-ID" sz="2400" dirty="0"/>
              <a:t> </a:t>
            </a:r>
            <a:r>
              <a:rPr lang="en-ID" sz="2400" dirty="0" err="1"/>
              <a:t>saja</a:t>
            </a:r>
            <a:r>
              <a:rPr lang="en-ID" sz="2400" dirty="0"/>
              <a:t> yang </a:t>
            </a:r>
            <a:r>
              <a:rPr lang="en-ID" sz="2400" dirty="0" err="1"/>
              <a:t>membutuhkan</a:t>
            </a:r>
            <a:r>
              <a:rPr lang="en-ID" sz="2400" dirty="0"/>
              <a:t>, dan </a:t>
            </a:r>
            <a:r>
              <a:rPr lang="en-ID" sz="2400" dirty="0" err="1"/>
              <a:t>diatur</a:t>
            </a:r>
            <a:r>
              <a:rPr lang="en-ID" sz="2400" dirty="0"/>
              <a:t> oleh admin. 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ba9956f4e_0_10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Tujuan Penelitian</a:t>
            </a:r>
            <a:endParaRPr dirty="0"/>
          </a:p>
        </p:txBody>
      </p:sp>
      <p:sp>
        <p:nvSpPr>
          <p:cNvPr id="256" name="Google Shape;256;g10ba9956f4e_0_10"/>
          <p:cNvSpPr txBox="1">
            <a:spLocks noGrp="1"/>
          </p:cNvSpPr>
          <p:nvPr>
            <p:ph type="subTitle" idx="7"/>
          </p:nvPr>
        </p:nvSpPr>
        <p:spPr>
          <a:xfrm>
            <a:off x="563075" y="1493400"/>
            <a:ext cx="8123700" cy="3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membangun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mengatasi</a:t>
            </a:r>
            <a:r>
              <a:rPr lang="en-ID" sz="2400" dirty="0"/>
              <a:t> </a:t>
            </a:r>
            <a:r>
              <a:rPr lang="en-ID" sz="2400" dirty="0" err="1"/>
              <a:t>pelaporan</a:t>
            </a:r>
            <a:r>
              <a:rPr lang="en-ID" sz="2400" dirty="0"/>
              <a:t> </a:t>
            </a:r>
            <a:r>
              <a:rPr lang="en-ID" sz="2400" dirty="0" err="1"/>
              <a:t>honor</a:t>
            </a:r>
            <a:r>
              <a:rPr lang="en-ID" sz="2400" dirty="0"/>
              <a:t> </a:t>
            </a:r>
            <a:r>
              <a:rPr lang="en-ID" sz="2400" dirty="0" err="1"/>
              <a:t>asisten</a:t>
            </a:r>
            <a:r>
              <a:rPr lang="en-ID" sz="2400" dirty="0"/>
              <a:t> </a:t>
            </a: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rekapitulasi</a:t>
            </a:r>
            <a:r>
              <a:rPr lang="en-ID" sz="2400" dirty="0"/>
              <a:t> </a:t>
            </a:r>
            <a:r>
              <a:rPr lang="en-ID" sz="2400" dirty="0" err="1"/>
              <a:t>presensi</a:t>
            </a:r>
            <a:r>
              <a:rPr lang="en-ID" sz="2400" dirty="0"/>
              <a:t> </a:t>
            </a:r>
            <a:r>
              <a:rPr lang="en-ID" sz="2400" dirty="0" err="1"/>
              <a:t>asisten</a:t>
            </a:r>
            <a:r>
              <a:rPr lang="en-ID" sz="2400" dirty="0"/>
              <a:t>.</a:t>
            </a: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endParaRPr lang="en-ID" sz="2400" dirty="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sv-SE" sz="2400" dirty="0"/>
              <a:t>Mampu membangun sistem yang dapat memberikan informasi penjadwalan terkait asistensi.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7666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ba9956f4e_0_10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Manfaat Penelitian</a:t>
            </a:r>
            <a:endParaRPr dirty="0"/>
          </a:p>
        </p:txBody>
      </p:sp>
      <p:sp>
        <p:nvSpPr>
          <p:cNvPr id="256" name="Google Shape;256;g10ba9956f4e_0_10"/>
          <p:cNvSpPr txBox="1">
            <a:spLocks noGrp="1"/>
          </p:cNvSpPr>
          <p:nvPr>
            <p:ph type="subTitle" idx="7"/>
          </p:nvPr>
        </p:nvSpPr>
        <p:spPr>
          <a:xfrm>
            <a:off x="563075" y="1493400"/>
            <a:ext cx="8123700" cy="3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ID" sz="2000" dirty="0" err="1"/>
              <a:t>Diharapkan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membantu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para </a:t>
            </a:r>
            <a:r>
              <a:rPr lang="en-ID" sz="2000" dirty="0" err="1"/>
              <a:t>anggota</a:t>
            </a:r>
            <a:r>
              <a:rPr lang="en-ID" sz="2000" dirty="0"/>
              <a:t> forum </a:t>
            </a:r>
            <a:r>
              <a:rPr lang="en-ID" sz="2000" dirty="0" err="1"/>
              <a:t>asisten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hal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penjadwalan</a:t>
            </a:r>
            <a:r>
              <a:rPr lang="en-ID" sz="2000" dirty="0"/>
              <a:t>, </a:t>
            </a:r>
            <a:r>
              <a:rPr lang="en-ID" sz="2000" dirty="0" err="1"/>
              <a:t>hingga</a:t>
            </a:r>
            <a:r>
              <a:rPr lang="en-ID" sz="2000" dirty="0"/>
              <a:t> </a:t>
            </a:r>
            <a:r>
              <a:rPr lang="en-ID" sz="2000" dirty="0" err="1"/>
              <a:t>pelaporan</a:t>
            </a:r>
            <a:r>
              <a:rPr lang="en-ID" sz="2000" dirty="0"/>
              <a:t> data </a:t>
            </a:r>
            <a:r>
              <a:rPr lang="en-ID" sz="2000" dirty="0" err="1"/>
              <a:t>presensi</a:t>
            </a:r>
            <a:r>
              <a:rPr lang="en-ID" sz="2000" dirty="0"/>
              <a:t> </a:t>
            </a:r>
            <a:r>
              <a:rPr lang="en-ID" sz="2000" dirty="0" err="1"/>
              <a:t>hingga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mengetahui</a:t>
            </a:r>
            <a:r>
              <a:rPr lang="en-ID" sz="2000" dirty="0"/>
              <a:t> </a:t>
            </a:r>
            <a:r>
              <a:rPr lang="en-ID" sz="2000" dirty="0" err="1"/>
              <a:t>pendapatan</a:t>
            </a:r>
            <a:r>
              <a:rPr lang="en-ID" sz="2000" dirty="0"/>
              <a:t> </a:t>
            </a:r>
            <a:r>
              <a:rPr lang="en-ID" sz="2000" dirty="0" err="1"/>
              <a:t>honor</a:t>
            </a:r>
            <a:r>
              <a:rPr lang="en-ID" sz="2000" dirty="0"/>
              <a:t> </a:t>
            </a:r>
            <a:r>
              <a:rPr lang="en-ID" sz="2000" dirty="0" err="1"/>
              <a:t>asisten</a:t>
            </a:r>
            <a:endParaRPr lang="en-ID" sz="2000" dirty="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endParaRPr lang="en-ID" sz="1800" dirty="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ID" sz="2000" dirty="0" err="1"/>
              <a:t>Diharapkan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membantu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para </a:t>
            </a:r>
            <a:r>
              <a:rPr lang="en-ID" sz="2000" dirty="0" err="1"/>
              <a:t>dosen</a:t>
            </a:r>
            <a:r>
              <a:rPr lang="en-ID" sz="2000" dirty="0"/>
              <a:t> yang </a:t>
            </a:r>
            <a:r>
              <a:rPr lang="en-ID" sz="2000" dirty="0" err="1"/>
              <a:t>ingin</a:t>
            </a:r>
            <a:r>
              <a:rPr lang="en-ID" sz="2000" dirty="0"/>
              <a:t> </a:t>
            </a:r>
            <a:r>
              <a:rPr lang="en-ID" sz="2000" dirty="0" err="1"/>
              <a:t>mengetahui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terkait</a:t>
            </a:r>
            <a:r>
              <a:rPr lang="en-ID" sz="2000" dirty="0"/>
              <a:t> forum </a:t>
            </a:r>
            <a:r>
              <a:rPr lang="en-ID" sz="2000" dirty="0" err="1"/>
              <a:t>asisten</a:t>
            </a:r>
            <a:r>
              <a:rPr lang="en-ID" sz="2000" dirty="0"/>
              <a:t> STMIK </a:t>
            </a:r>
            <a:r>
              <a:rPr lang="en-ID" sz="2000" dirty="0" err="1"/>
              <a:t>Amikom</a:t>
            </a:r>
            <a:r>
              <a:rPr lang="en-ID" sz="2000" dirty="0"/>
              <a:t> Surakarta </a:t>
            </a:r>
            <a:r>
              <a:rPr lang="en-ID" sz="2000" dirty="0" err="1"/>
              <a:t>serta</a:t>
            </a:r>
            <a:r>
              <a:rPr lang="en-ID" sz="2000" dirty="0"/>
              <a:t> </a:t>
            </a:r>
            <a:r>
              <a:rPr lang="en-ID" sz="2000" dirty="0" err="1"/>
              <a:t>penjadwalan</a:t>
            </a:r>
            <a:r>
              <a:rPr lang="en-ID" sz="2000" dirty="0"/>
              <a:t> </a:t>
            </a:r>
            <a:r>
              <a:rPr lang="en-ID" sz="2000" dirty="0" err="1"/>
              <a:t>asistensi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96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title"/>
          </p:nvPr>
        </p:nvSpPr>
        <p:spPr>
          <a:xfrm>
            <a:off x="4462075" y="1293575"/>
            <a:ext cx="3830025" cy="18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</a:pPr>
            <a:r>
              <a:rPr lang="en" dirty="0"/>
              <a:t>Landasan Teori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solidFill>
                  <a:schemeClr val="lt1"/>
                </a:solidFill>
              </a:rPr>
              <a:t>Landasan Teori</a:t>
            </a:r>
            <a:endParaRPr dirty="0"/>
          </a:p>
        </p:txBody>
      </p:sp>
      <p:sp>
        <p:nvSpPr>
          <p:cNvPr id="268" name="Google Shape;268;p7"/>
          <p:cNvSpPr txBox="1"/>
          <p:nvPr/>
        </p:nvSpPr>
        <p:spPr>
          <a:xfrm>
            <a:off x="398876" y="1290474"/>
            <a:ext cx="3299066" cy="2642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2000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1. Sistem Informasi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2000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2. MERN Stack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2000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3. MongoDB</a:t>
            </a:r>
          </a:p>
        </p:txBody>
      </p:sp>
      <p:sp>
        <p:nvSpPr>
          <p:cNvPr id="6" name="Google Shape;268;p7">
            <a:extLst>
              <a:ext uri="{FF2B5EF4-FFF2-40B4-BE49-F238E27FC236}">
                <a16:creationId xmlns:a16="http://schemas.microsoft.com/office/drawing/2014/main" id="{52CA4638-9F3D-4F81-A403-C67BB2A24001}"/>
              </a:ext>
            </a:extLst>
          </p:cNvPr>
          <p:cNvSpPr txBox="1"/>
          <p:nvPr/>
        </p:nvSpPr>
        <p:spPr>
          <a:xfrm>
            <a:off x="4524882" y="1290474"/>
            <a:ext cx="3299066" cy="2642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2000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4. Express JS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2000" i="0" u="none" strike="noStrike" cap="none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5. React JS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sz="2000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6. Node JS</a:t>
            </a:r>
            <a:endParaRPr sz="2000" i="0" u="none" strike="noStrike" cap="none" dirty="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347</Words>
  <Application>Microsoft Office PowerPoint</Application>
  <PresentationFormat>On-screen Show (16:9)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Montserrat</vt:lpstr>
      <vt:lpstr>Livine Meeting by Slidesgo</vt:lpstr>
      <vt:lpstr>RANCANG BANGUN SISTEM INFORMASI ASISTENSI BERBASIS WEBSITE MENGGUNAKAN TEKNOLOGI MERN STACK  (Studi Kasus: Forum Asisten STMIK AMIKOM SURAKARTA) </vt:lpstr>
      <vt:lpstr>01</vt:lpstr>
      <vt:lpstr>Latar Belakang Masalah</vt:lpstr>
      <vt:lpstr>Rumusan Masalah</vt:lpstr>
      <vt:lpstr>Batasan Masalah</vt:lpstr>
      <vt:lpstr>Tujuan Penelitian</vt:lpstr>
      <vt:lpstr>Manfaat Penelitian</vt:lpstr>
      <vt:lpstr>02</vt:lpstr>
      <vt:lpstr>Landasan Teori</vt:lpstr>
      <vt:lpstr>03</vt:lpstr>
      <vt:lpstr>Jenis, Sifat dan Pendekatan</vt:lpstr>
      <vt:lpstr>Teknik Pengumpulan Data</vt:lpstr>
      <vt:lpstr>Teknik Analisis Data</vt:lpstr>
      <vt:lpstr>Alur Penelitian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SISTEM INFORMASI ASISTENSI BERBASIS WEBSITE MENGGUNAKAN TEKNOLOGI MERN STACK  (Studi Kasus: Forum Asisten STMIK AMIKOM SURAKARTA) </dc:title>
  <cp:lastModifiedBy>A.K Nadhif</cp:lastModifiedBy>
  <cp:revision>23</cp:revision>
  <dcterms:modified xsi:type="dcterms:W3CDTF">2022-06-28T13:52:16Z</dcterms:modified>
</cp:coreProperties>
</file>