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3" r:id="rId11"/>
    <p:sldId id="271" r:id="rId12"/>
    <p:sldId id="272" r:id="rId13"/>
    <p:sldId id="264" r:id="rId14"/>
    <p:sldId id="273" r:id="rId15"/>
    <p:sldId id="274" r:id="rId16"/>
    <p:sldId id="275" r:id="rId17"/>
    <p:sldId id="276" r:id="rId18"/>
    <p:sldId id="277" r:id="rId19"/>
    <p:sldId id="278" r:id="rId20"/>
    <p:sldId id="267" r:id="rId2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4B/GNmfE6x4eIlBPqExgLmMpl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574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742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482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749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848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779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274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92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ba9956f4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0ba9956f4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ba9956f4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0ba9956f4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83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ba9956f4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0ba9956f4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371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5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5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5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5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1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15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15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1094125" y="389075"/>
            <a:ext cx="39903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5"/>
          <p:cNvSpPr/>
          <p:nvPr/>
        </p:nvSpPr>
        <p:spPr>
          <a:xfrm>
            <a:off x="-848712" y="4342678"/>
            <a:ext cx="1705500" cy="1705500"/>
          </a:xfrm>
          <a:prstGeom prst="blockArc">
            <a:avLst>
              <a:gd name="adj1" fmla="val 16164733"/>
              <a:gd name="adj2" fmla="val 69283"/>
              <a:gd name="adj3" fmla="val 23676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1"/>
          </p:nvPr>
        </p:nvSpPr>
        <p:spPr>
          <a:xfrm>
            <a:off x="1117650" y="3062625"/>
            <a:ext cx="29184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2"/>
          </p:nvPr>
        </p:nvSpPr>
        <p:spPr>
          <a:xfrm>
            <a:off x="1117650" y="3440007"/>
            <a:ext cx="2918400" cy="1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subTitle" idx="3"/>
          </p:nvPr>
        </p:nvSpPr>
        <p:spPr>
          <a:xfrm>
            <a:off x="5107950" y="3062613"/>
            <a:ext cx="29184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subTitle" idx="4"/>
          </p:nvPr>
        </p:nvSpPr>
        <p:spPr>
          <a:xfrm>
            <a:off x="5107950" y="3439998"/>
            <a:ext cx="2918400" cy="1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6"/>
          <p:cNvSpPr/>
          <p:nvPr/>
        </p:nvSpPr>
        <p:spPr>
          <a:xfrm>
            <a:off x="8301363" y="4271528"/>
            <a:ext cx="1705500" cy="1705500"/>
          </a:xfrm>
          <a:prstGeom prst="blockArc">
            <a:avLst>
              <a:gd name="adj1" fmla="val 10676778"/>
              <a:gd name="adj2" fmla="val 16322302"/>
              <a:gd name="adj3" fmla="val 11982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6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/>
          <p:nvPr/>
        </p:nvSpPr>
        <p:spPr>
          <a:xfrm rot="5400000">
            <a:off x="-1062873" y="-1049951"/>
            <a:ext cx="1957800" cy="1957800"/>
          </a:xfrm>
          <a:prstGeom prst="blockArc">
            <a:avLst>
              <a:gd name="adj1" fmla="val 16339879"/>
              <a:gd name="adj2" fmla="val 21412310"/>
              <a:gd name="adj3" fmla="val 1204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 txBox="1">
            <a:spLocks noGrp="1"/>
          </p:cNvSpPr>
          <p:nvPr>
            <p:ph type="subTitle" idx="1"/>
          </p:nvPr>
        </p:nvSpPr>
        <p:spPr>
          <a:xfrm>
            <a:off x="1086359" y="2562701"/>
            <a:ext cx="3552000" cy="15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7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7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8"/>
          <p:cNvSpPr/>
          <p:nvPr/>
        </p:nvSpPr>
        <p:spPr>
          <a:xfrm rot="8605101">
            <a:off x="6426768" y="-465210"/>
            <a:ext cx="1705462" cy="1705462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 txBox="1">
            <a:spLocks noGrp="1"/>
          </p:cNvSpPr>
          <p:nvPr>
            <p:ph type="title"/>
          </p:nvPr>
        </p:nvSpPr>
        <p:spPr>
          <a:xfrm>
            <a:off x="1167450" y="1168250"/>
            <a:ext cx="6809100" cy="26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7" name="Google Shape;127;p28"/>
          <p:cNvSpPr/>
          <p:nvPr/>
        </p:nvSpPr>
        <p:spPr>
          <a:xfrm rot="-899996">
            <a:off x="-1303250" y="3960928"/>
            <a:ext cx="2504850" cy="2504850"/>
          </a:xfrm>
          <a:prstGeom prst="blockArc">
            <a:avLst>
              <a:gd name="adj1" fmla="val 17160890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body" idx="1"/>
          </p:nvPr>
        </p:nvSpPr>
        <p:spPr>
          <a:xfrm>
            <a:off x="933325" y="4230575"/>
            <a:ext cx="53772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/>
          <p:nvPr/>
        </p:nvSpPr>
        <p:spPr>
          <a:xfrm rot="4458820">
            <a:off x="-1366688" y="4266321"/>
            <a:ext cx="2387832" cy="2387832"/>
          </a:xfrm>
          <a:prstGeom prst="blockArc">
            <a:avLst>
              <a:gd name="adj1" fmla="val 12020406"/>
              <a:gd name="adj2" fmla="val 16274686"/>
              <a:gd name="adj3" fmla="val 10157"/>
            </a:avLst>
          </a:prstGeom>
          <a:solidFill>
            <a:srgbClr val="C2C2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1"/>
          <p:cNvSpPr/>
          <p:nvPr/>
        </p:nvSpPr>
        <p:spPr>
          <a:xfrm rot="10800000">
            <a:off x="2493150" y="1026650"/>
            <a:ext cx="4157700" cy="2669100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1"/>
          <p:cNvSpPr txBox="1">
            <a:spLocks noGrp="1"/>
          </p:cNvSpPr>
          <p:nvPr>
            <p:ph type="title" hasCustomPrompt="1"/>
          </p:nvPr>
        </p:nvSpPr>
        <p:spPr>
          <a:xfrm>
            <a:off x="2493150" y="987600"/>
            <a:ext cx="4157700" cy="26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5" name="Google Shape;145;p31"/>
          <p:cNvSpPr txBox="1">
            <a:spLocks noGrp="1"/>
          </p:cNvSpPr>
          <p:nvPr>
            <p:ph type="title" idx="2"/>
          </p:nvPr>
        </p:nvSpPr>
        <p:spPr>
          <a:xfrm>
            <a:off x="2999550" y="3695750"/>
            <a:ext cx="31449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1"/>
          <p:cNvSpPr/>
          <p:nvPr/>
        </p:nvSpPr>
        <p:spPr>
          <a:xfrm rot="10800000">
            <a:off x="7185416" y="-1943003"/>
            <a:ext cx="3679200" cy="3679200"/>
          </a:xfrm>
          <a:prstGeom prst="blockArc">
            <a:avLst>
              <a:gd name="adj1" fmla="val 15904124"/>
              <a:gd name="adj2" fmla="val 21548879"/>
              <a:gd name="adj3" fmla="val 959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3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33"/>
          <p:cNvSpPr txBox="1">
            <a:spLocks noGrp="1"/>
          </p:cNvSpPr>
          <p:nvPr>
            <p:ph type="subTitle" idx="1"/>
          </p:nvPr>
        </p:nvSpPr>
        <p:spPr>
          <a:xfrm>
            <a:off x="1030775" y="3087275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2"/>
          </p:nvPr>
        </p:nvSpPr>
        <p:spPr>
          <a:xfrm>
            <a:off x="1030775" y="3404675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subTitle" idx="3"/>
          </p:nvPr>
        </p:nvSpPr>
        <p:spPr>
          <a:xfrm>
            <a:off x="3445500" y="3087275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3"/>
          <p:cNvSpPr txBox="1">
            <a:spLocks noGrp="1"/>
          </p:cNvSpPr>
          <p:nvPr>
            <p:ph type="subTitle" idx="4"/>
          </p:nvPr>
        </p:nvSpPr>
        <p:spPr>
          <a:xfrm>
            <a:off x="3445500" y="3404675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subTitle" idx="5"/>
          </p:nvPr>
        </p:nvSpPr>
        <p:spPr>
          <a:xfrm>
            <a:off x="5860225" y="3087275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subTitle" idx="6"/>
          </p:nvPr>
        </p:nvSpPr>
        <p:spPr>
          <a:xfrm>
            <a:off x="5860225" y="3404675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3"/>
          <p:cNvSpPr/>
          <p:nvPr/>
        </p:nvSpPr>
        <p:spPr>
          <a:xfrm>
            <a:off x="-879187" y="4312178"/>
            <a:ext cx="1705500" cy="1705500"/>
          </a:xfrm>
          <a:prstGeom prst="blockArc">
            <a:avLst>
              <a:gd name="adj1" fmla="val 16164733"/>
              <a:gd name="adj2" fmla="val 104114"/>
              <a:gd name="adj3" fmla="val 1277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3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s numbers">
  <p:cSld name="CUSTOM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4"/>
          <p:cNvSpPr/>
          <p:nvPr/>
        </p:nvSpPr>
        <p:spPr>
          <a:xfrm rot="1339804">
            <a:off x="-518444" y="4635459"/>
            <a:ext cx="1008313" cy="1008313"/>
          </a:xfrm>
          <a:prstGeom prst="blockArc">
            <a:avLst>
              <a:gd name="adj1" fmla="val 14875850"/>
              <a:gd name="adj2" fmla="val 20435345"/>
              <a:gd name="adj3" fmla="val 28025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4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title" idx="2"/>
          </p:nvPr>
        </p:nvSpPr>
        <p:spPr>
          <a:xfrm>
            <a:off x="2405950" y="1258650"/>
            <a:ext cx="2018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5" name="Google Shape;165;p34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34"/>
          <p:cNvSpPr txBox="1">
            <a:spLocks noGrp="1"/>
          </p:cNvSpPr>
          <p:nvPr>
            <p:ph type="subTitle" idx="1"/>
          </p:nvPr>
        </p:nvSpPr>
        <p:spPr>
          <a:xfrm>
            <a:off x="2405950" y="1531400"/>
            <a:ext cx="2018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67" name="Google Shape;167;p34"/>
          <p:cNvSpPr txBox="1">
            <a:spLocks noGrp="1"/>
          </p:cNvSpPr>
          <p:nvPr>
            <p:ph type="subTitle" idx="3"/>
          </p:nvPr>
        </p:nvSpPr>
        <p:spPr>
          <a:xfrm>
            <a:off x="2405950" y="1925000"/>
            <a:ext cx="20184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4"/>
          <p:cNvSpPr txBox="1">
            <a:spLocks noGrp="1"/>
          </p:cNvSpPr>
          <p:nvPr>
            <p:ph type="title" idx="4"/>
          </p:nvPr>
        </p:nvSpPr>
        <p:spPr>
          <a:xfrm>
            <a:off x="2373850" y="3098650"/>
            <a:ext cx="2018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ubTitle" idx="5"/>
          </p:nvPr>
        </p:nvSpPr>
        <p:spPr>
          <a:xfrm>
            <a:off x="2373850" y="3371400"/>
            <a:ext cx="2018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subTitle" idx="6"/>
          </p:nvPr>
        </p:nvSpPr>
        <p:spPr>
          <a:xfrm>
            <a:off x="2373850" y="3765000"/>
            <a:ext cx="20184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title" idx="7"/>
          </p:nvPr>
        </p:nvSpPr>
        <p:spPr>
          <a:xfrm>
            <a:off x="6154650" y="1258650"/>
            <a:ext cx="2018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subTitle" idx="8"/>
          </p:nvPr>
        </p:nvSpPr>
        <p:spPr>
          <a:xfrm>
            <a:off x="6154650" y="1531400"/>
            <a:ext cx="2018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subTitle" idx="9"/>
          </p:nvPr>
        </p:nvSpPr>
        <p:spPr>
          <a:xfrm>
            <a:off x="6154650" y="1925000"/>
            <a:ext cx="20184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title" idx="13"/>
          </p:nvPr>
        </p:nvSpPr>
        <p:spPr>
          <a:xfrm>
            <a:off x="6122550" y="3098650"/>
            <a:ext cx="2018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type="subTitle" idx="14"/>
          </p:nvPr>
        </p:nvSpPr>
        <p:spPr>
          <a:xfrm>
            <a:off x="6122550" y="3371400"/>
            <a:ext cx="2018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subTitle" idx="15"/>
          </p:nvPr>
        </p:nvSpPr>
        <p:spPr>
          <a:xfrm>
            <a:off x="6122550" y="3765000"/>
            <a:ext cx="20184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4"/>
          <p:cNvSpPr txBox="1">
            <a:spLocks noGrp="1"/>
          </p:cNvSpPr>
          <p:nvPr>
            <p:ph type="title" idx="16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/>
          <p:nvPr/>
        </p:nvSpPr>
        <p:spPr>
          <a:xfrm>
            <a:off x="-1709009" y="2992597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6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6"/>
          <p:cNvSpPr/>
          <p:nvPr/>
        </p:nvSpPr>
        <p:spPr>
          <a:xfrm rot="9899997">
            <a:off x="7214620" y="-688760"/>
            <a:ext cx="2387761" cy="2387761"/>
          </a:xfrm>
          <a:prstGeom prst="blockArc">
            <a:avLst>
              <a:gd name="adj1" fmla="val 17023199"/>
              <a:gd name="adj2" fmla="val 920811"/>
              <a:gd name="adj3" fmla="val 9035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6"/>
          <p:cNvSpPr txBox="1"/>
          <p:nvPr/>
        </p:nvSpPr>
        <p:spPr>
          <a:xfrm>
            <a:off x="4576375" y="2150850"/>
            <a:ext cx="336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4576375" y="1388825"/>
            <a:ext cx="33633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4576375" y="2710825"/>
            <a:ext cx="33633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6"/>
          <p:cNvSpPr/>
          <p:nvPr/>
        </p:nvSpPr>
        <p:spPr>
          <a:xfrm rot="10800000">
            <a:off x="1056100" y="1337250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6"/>
          <p:cNvSpPr txBox="1">
            <a:spLocks noGrp="1"/>
          </p:cNvSpPr>
          <p:nvPr>
            <p:ph type="title" idx="2"/>
          </p:nvPr>
        </p:nvSpPr>
        <p:spPr>
          <a:xfrm>
            <a:off x="1056100" y="1337300"/>
            <a:ext cx="2595000" cy="22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_1">
    <p:bg>
      <p:bgPr>
        <a:solidFill>
          <a:schemeClr val="accen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 rot="-6299986">
            <a:off x="7656229" y="3062123"/>
            <a:ext cx="3353359" cy="3679155"/>
          </a:xfrm>
          <a:prstGeom prst="blockArc">
            <a:avLst>
              <a:gd name="adj1" fmla="val 16550563"/>
              <a:gd name="adj2" fmla="val 608065"/>
              <a:gd name="adj3" fmla="val 823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5"/>
          <p:cNvSpPr/>
          <p:nvPr/>
        </p:nvSpPr>
        <p:spPr>
          <a:xfrm rot="8596392">
            <a:off x="-759489" y="-901893"/>
            <a:ext cx="1705685" cy="1705685"/>
          </a:xfrm>
          <a:prstGeom prst="blockArc">
            <a:avLst>
              <a:gd name="adj1" fmla="val 13159347"/>
              <a:gd name="adj2" fmla="val 19114359"/>
              <a:gd name="adj3" fmla="val 2148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5"/>
          <p:cNvSpPr/>
          <p:nvPr/>
        </p:nvSpPr>
        <p:spPr>
          <a:xfrm rot="10800000">
            <a:off x="516000" y="399750"/>
            <a:ext cx="8112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5"/>
          <p:cNvSpPr txBox="1"/>
          <p:nvPr/>
        </p:nvSpPr>
        <p:spPr>
          <a:xfrm>
            <a:off x="1094125" y="1417550"/>
            <a:ext cx="6818100" cy="21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35"/>
          <p:cNvSpPr txBox="1"/>
          <p:nvPr/>
        </p:nvSpPr>
        <p:spPr>
          <a:xfrm>
            <a:off x="5261025" y="3460725"/>
            <a:ext cx="26511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1094125" y="1417550"/>
            <a:ext cx="6678300" cy="19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subTitle" idx="1"/>
          </p:nvPr>
        </p:nvSpPr>
        <p:spPr>
          <a:xfrm>
            <a:off x="1094125" y="3504250"/>
            <a:ext cx="66351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text columns ">
  <p:cSld name="CUSTOM_4">
    <p:bg>
      <p:bgPr>
        <a:noFill/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-28575" y="-82650"/>
            <a:ext cx="4600500" cy="53088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6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6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6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6"/>
          <p:cNvSpPr txBox="1">
            <a:spLocks noGrp="1"/>
          </p:cNvSpPr>
          <p:nvPr>
            <p:ph type="title"/>
          </p:nvPr>
        </p:nvSpPr>
        <p:spPr>
          <a:xfrm>
            <a:off x="376750" y="2660066"/>
            <a:ext cx="39948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subTitle" idx="1"/>
          </p:nvPr>
        </p:nvSpPr>
        <p:spPr>
          <a:xfrm>
            <a:off x="376750" y="3513925"/>
            <a:ext cx="4045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2"/>
          </p:nvPr>
        </p:nvSpPr>
        <p:spPr>
          <a:xfrm>
            <a:off x="4745525" y="2660066"/>
            <a:ext cx="39948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subTitle" idx="3"/>
          </p:nvPr>
        </p:nvSpPr>
        <p:spPr>
          <a:xfrm>
            <a:off x="4745525" y="3513925"/>
            <a:ext cx="4045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_1_1_3">
    <p:bg>
      <p:bgPr>
        <a:noFill/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7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7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7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body" idx="1"/>
          </p:nvPr>
        </p:nvSpPr>
        <p:spPr>
          <a:xfrm>
            <a:off x="702900" y="1152475"/>
            <a:ext cx="5339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_2">
    <p:bg>
      <p:bgPr>
        <a:noFill/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/>
          <p:nvPr/>
        </p:nvSpPr>
        <p:spPr>
          <a:xfrm rot="8596392">
            <a:off x="-890389" y="-973043"/>
            <a:ext cx="1705685" cy="1705685"/>
          </a:xfrm>
          <a:prstGeom prst="blockArc">
            <a:avLst>
              <a:gd name="adj1" fmla="val 11751713"/>
              <a:gd name="adj2" fmla="val 2721617"/>
              <a:gd name="adj3" fmla="val 2605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8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8"/>
          <p:cNvSpPr/>
          <p:nvPr/>
        </p:nvSpPr>
        <p:spPr>
          <a:xfrm>
            <a:off x="8229275" y="4204475"/>
            <a:ext cx="1880400" cy="18804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8"/>
          <p:cNvSpPr txBox="1">
            <a:spLocks noGrp="1"/>
          </p:cNvSpPr>
          <p:nvPr>
            <p:ph type="subTitle" idx="1"/>
          </p:nvPr>
        </p:nvSpPr>
        <p:spPr>
          <a:xfrm>
            <a:off x="5048375" y="1124375"/>
            <a:ext cx="30198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">
    <p:bg>
      <p:bgPr>
        <a:solidFill>
          <a:schemeClr val="accent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words">
  <p:cSld name="CUSTOM_4_1_1_1_1_1">
    <p:bg>
      <p:bgPr>
        <a:noFill/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>
            <a:spLocks noGrp="1"/>
          </p:cNvSpPr>
          <p:nvPr>
            <p:ph type="title"/>
          </p:nvPr>
        </p:nvSpPr>
        <p:spPr>
          <a:xfrm>
            <a:off x="4858175" y="3478275"/>
            <a:ext cx="3914100" cy="14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/>
          <p:nvPr/>
        </p:nvSpPr>
        <p:spPr>
          <a:xfrm>
            <a:off x="-76800" y="-76500"/>
            <a:ext cx="4638900" cy="52773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7"/>
          <p:cNvSpPr/>
          <p:nvPr/>
        </p:nvSpPr>
        <p:spPr>
          <a:xfrm rot="10800000">
            <a:off x="735300" y="724075"/>
            <a:ext cx="3241500" cy="394590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7"/>
          <p:cNvSpPr txBox="1"/>
          <p:nvPr/>
        </p:nvSpPr>
        <p:spPr>
          <a:xfrm>
            <a:off x="750000" y="717175"/>
            <a:ext cx="3226800" cy="3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17"/>
          <p:cNvSpPr txBox="1">
            <a:spLocks noGrp="1"/>
          </p:cNvSpPr>
          <p:nvPr>
            <p:ph type="subTitle" idx="1"/>
          </p:nvPr>
        </p:nvSpPr>
        <p:spPr>
          <a:xfrm>
            <a:off x="5909000" y="599974"/>
            <a:ext cx="24480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ubTitle" idx="2"/>
          </p:nvPr>
        </p:nvSpPr>
        <p:spPr>
          <a:xfrm>
            <a:off x="5909000" y="1035316"/>
            <a:ext cx="2448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ubTitle" idx="3"/>
          </p:nvPr>
        </p:nvSpPr>
        <p:spPr>
          <a:xfrm>
            <a:off x="5909000" y="2028524"/>
            <a:ext cx="24480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ubTitle" idx="4"/>
          </p:nvPr>
        </p:nvSpPr>
        <p:spPr>
          <a:xfrm>
            <a:off x="5909000" y="2445016"/>
            <a:ext cx="2448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ubTitle" idx="5"/>
          </p:nvPr>
        </p:nvSpPr>
        <p:spPr>
          <a:xfrm>
            <a:off x="5909000" y="3457074"/>
            <a:ext cx="24480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ubTitle" idx="6"/>
          </p:nvPr>
        </p:nvSpPr>
        <p:spPr>
          <a:xfrm>
            <a:off x="5909000" y="3854716"/>
            <a:ext cx="2448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831900" y="717175"/>
            <a:ext cx="3144900" cy="3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5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" name="Google Shape;40;p18"/>
          <p:cNvSpPr txBox="1">
            <a:spLocks noGrp="1"/>
          </p:cNvSpPr>
          <p:nvPr>
            <p:ph type="subTitle" idx="1"/>
          </p:nvPr>
        </p:nvSpPr>
        <p:spPr>
          <a:xfrm>
            <a:off x="1030775" y="3412400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ubTitle" idx="2"/>
          </p:nvPr>
        </p:nvSpPr>
        <p:spPr>
          <a:xfrm>
            <a:off x="1030775" y="3729800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ubTitle" idx="3"/>
          </p:nvPr>
        </p:nvSpPr>
        <p:spPr>
          <a:xfrm>
            <a:off x="3445500" y="3412400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ubTitle" idx="4"/>
          </p:nvPr>
        </p:nvSpPr>
        <p:spPr>
          <a:xfrm>
            <a:off x="3445500" y="3729800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ubTitle" idx="5"/>
          </p:nvPr>
        </p:nvSpPr>
        <p:spPr>
          <a:xfrm>
            <a:off x="5860225" y="3412400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ubTitle" idx="6"/>
          </p:nvPr>
        </p:nvSpPr>
        <p:spPr>
          <a:xfrm>
            <a:off x="5860225" y="3729800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ubTitle" idx="7"/>
          </p:nvPr>
        </p:nvSpPr>
        <p:spPr>
          <a:xfrm>
            <a:off x="1030775" y="1864600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ubTitle" idx="8"/>
          </p:nvPr>
        </p:nvSpPr>
        <p:spPr>
          <a:xfrm>
            <a:off x="1030775" y="2182000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ubTitle" idx="9"/>
          </p:nvPr>
        </p:nvSpPr>
        <p:spPr>
          <a:xfrm>
            <a:off x="3445500" y="1864600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ubTitle" idx="13"/>
          </p:nvPr>
        </p:nvSpPr>
        <p:spPr>
          <a:xfrm>
            <a:off x="3445500" y="2182000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ubTitle" idx="14"/>
          </p:nvPr>
        </p:nvSpPr>
        <p:spPr>
          <a:xfrm>
            <a:off x="5860225" y="1864600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ubTitle" idx="15"/>
          </p:nvPr>
        </p:nvSpPr>
        <p:spPr>
          <a:xfrm>
            <a:off x="5860225" y="2182000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/>
          <p:nvPr/>
        </p:nvSpPr>
        <p:spPr>
          <a:xfrm>
            <a:off x="8301363" y="4271528"/>
            <a:ext cx="1705500" cy="1705500"/>
          </a:xfrm>
          <a:prstGeom prst="blockArc">
            <a:avLst>
              <a:gd name="adj1" fmla="val 10676778"/>
              <a:gd name="adj2" fmla="val 16322302"/>
              <a:gd name="adj3" fmla="val 11982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/>
          <p:nvPr/>
        </p:nvSpPr>
        <p:spPr>
          <a:xfrm rot="5400000">
            <a:off x="-1048428" y="-1119626"/>
            <a:ext cx="2390400" cy="2390400"/>
          </a:xfrm>
          <a:prstGeom prst="blockArc">
            <a:avLst>
              <a:gd name="adj1" fmla="val 15904124"/>
              <a:gd name="adj2" fmla="val 472041"/>
              <a:gd name="adj3" fmla="val 76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9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9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9"/>
          <p:cNvSpPr/>
          <p:nvPr/>
        </p:nvSpPr>
        <p:spPr>
          <a:xfrm rot="-2700000">
            <a:off x="8681313" y="4641162"/>
            <a:ext cx="1008476" cy="1008476"/>
          </a:xfrm>
          <a:prstGeom prst="blockArc">
            <a:avLst>
              <a:gd name="adj1" fmla="val 13339976"/>
              <a:gd name="adj2" fmla="val 19973339"/>
              <a:gd name="adj3" fmla="val 27944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9"/>
          <p:cNvSpPr txBox="1">
            <a:spLocks noGrp="1"/>
          </p:cNvSpPr>
          <p:nvPr>
            <p:ph type="subTitle" idx="1"/>
          </p:nvPr>
        </p:nvSpPr>
        <p:spPr>
          <a:xfrm>
            <a:off x="1652425" y="1371625"/>
            <a:ext cx="27552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ubTitle" idx="2"/>
          </p:nvPr>
        </p:nvSpPr>
        <p:spPr>
          <a:xfrm>
            <a:off x="1652425" y="1730768"/>
            <a:ext cx="2755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subTitle" idx="3"/>
          </p:nvPr>
        </p:nvSpPr>
        <p:spPr>
          <a:xfrm>
            <a:off x="1652425" y="3024381"/>
            <a:ext cx="27552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ubTitle" idx="4"/>
          </p:nvPr>
        </p:nvSpPr>
        <p:spPr>
          <a:xfrm>
            <a:off x="1652425" y="3383524"/>
            <a:ext cx="2755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ubTitle" idx="5"/>
          </p:nvPr>
        </p:nvSpPr>
        <p:spPr>
          <a:xfrm>
            <a:off x="5573675" y="1371625"/>
            <a:ext cx="27552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ubTitle" idx="6"/>
          </p:nvPr>
        </p:nvSpPr>
        <p:spPr>
          <a:xfrm>
            <a:off x="5573675" y="1730768"/>
            <a:ext cx="2755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subTitle" idx="7"/>
          </p:nvPr>
        </p:nvSpPr>
        <p:spPr>
          <a:xfrm>
            <a:off x="5573675" y="3024380"/>
            <a:ext cx="27552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subTitle" idx="8"/>
          </p:nvPr>
        </p:nvSpPr>
        <p:spPr>
          <a:xfrm>
            <a:off x="5573675" y="3383522"/>
            <a:ext cx="2755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_1_1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0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20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_1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/>
          <p:nvPr/>
        </p:nvSpPr>
        <p:spPr>
          <a:xfrm rot="-5400000">
            <a:off x="8177603" y="-1151798"/>
            <a:ext cx="1948500" cy="1948500"/>
          </a:xfrm>
          <a:prstGeom prst="blockArc">
            <a:avLst>
              <a:gd name="adj1" fmla="val 10796618"/>
              <a:gd name="adj2" fmla="val 15882085"/>
              <a:gd name="adj3" fmla="val 7819"/>
            </a:avLst>
          </a:prstGeom>
          <a:solidFill>
            <a:srgbClr val="C2C2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1"/>
          <p:cNvSpPr/>
          <p:nvPr/>
        </p:nvSpPr>
        <p:spPr>
          <a:xfrm rot="-900003">
            <a:off x="-1427327" y="3995525"/>
            <a:ext cx="2387761" cy="2387761"/>
          </a:xfrm>
          <a:prstGeom prst="blockArc">
            <a:avLst>
              <a:gd name="adj1" fmla="val 17683086"/>
              <a:gd name="adj2" fmla="val 837016"/>
              <a:gd name="adj3" fmla="val 920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938675" y="1236950"/>
            <a:ext cx="3613800" cy="12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ubTitle" idx="1"/>
          </p:nvPr>
        </p:nvSpPr>
        <p:spPr>
          <a:xfrm>
            <a:off x="1028700" y="2030575"/>
            <a:ext cx="3613800" cy="24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solidFill>
          <a:schemeClr val="accen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3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name="adj" fmla="val 8720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3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3"/>
          <p:cNvSpPr txBox="1"/>
          <p:nvPr/>
        </p:nvSpPr>
        <p:spPr>
          <a:xfrm>
            <a:off x="1087725" y="3566925"/>
            <a:ext cx="4959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 i="0" u="none" strike="noStrike" cap="none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00" b="1" i="0" u="none" strike="noStrike" cap="none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 i="0" u="none" strike="noStrike" cap="none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3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23"/>
          <p:cNvSpPr/>
          <p:nvPr/>
        </p:nvSpPr>
        <p:spPr>
          <a:xfrm rot="-3224087" flipH="1">
            <a:off x="7590735" y="764028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4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4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24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ubTitle" idx="1"/>
          </p:nvPr>
        </p:nvSpPr>
        <p:spPr>
          <a:xfrm>
            <a:off x="963450" y="1133350"/>
            <a:ext cx="72171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"/>
          <p:cNvSpPr txBox="1">
            <a:spLocks noGrp="1"/>
          </p:cNvSpPr>
          <p:nvPr>
            <p:ph type="subTitle" idx="1"/>
          </p:nvPr>
        </p:nvSpPr>
        <p:spPr>
          <a:xfrm>
            <a:off x="1442581" y="3665113"/>
            <a:ext cx="4095262" cy="85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Ahmad Khainur Nadhif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1803010024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Teknik Informatika</a:t>
            </a:r>
            <a:endParaRPr/>
          </a:p>
        </p:txBody>
      </p:sp>
      <p:sp>
        <p:nvSpPr>
          <p:cNvPr id="218" name="Google Shape;218;p1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 sz="2400" dirty="0"/>
              <a:t>RANCANG BANGUN SISTEM INFORMASI ASISTENSI BERBASIS WEBSITE MENGGUNAKAN TEKNOLOGI MERN STACK </a:t>
            </a:r>
            <a:br>
              <a:rPr lang="en-ID" sz="2400" dirty="0"/>
            </a:br>
            <a:r>
              <a:rPr lang="en-ID" sz="2400" dirty="0"/>
              <a:t>(</a:t>
            </a:r>
            <a:r>
              <a:rPr lang="en-ID" sz="2400" dirty="0" err="1"/>
              <a:t>Studi</a:t>
            </a:r>
            <a:r>
              <a:rPr lang="en-ID" sz="2400" dirty="0"/>
              <a:t> </a:t>
            </a:r>
            <a:r>
              <a:rPr lang="en-ID" sz="2400" dirty="0" err="1"/>
              <a:t>Kasus</a:t>
            </a:r>
            <a:r>
              <a:rPr lang="en-ID" sz="2400" dirty="0"/>
              <a:t>: Forum </a:t>
            </a:r>
            <a:r>
              <a:rPr lang="en-ID" sz="2400" dirty="0" err="1"/>
              <a:t>Asisten</a:t>
            </a:r>
            <a:r>
              <a:rPr lang="en-ID" sz="2400" dirty="0"/>
              <a:t> STMIK AMIKOM SURAKARTA) </a:t>
            </a:r>
            <a:endParaRPr sz="23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6" name="Google Shape;276;p8"/>
          <p:cNvSpPr txBox="1">
            <a:spLocks noGrp="1"/>
          </p:cNvSpPr>
          <p:nvPr>
            <p:ph type="title"/>
          </p:nvPr>
        </p:nvSpPr>
        <p:spPr>
          <a:xfrm>
            <a:off x="4519225" y="1665050"/>
            <a:ext cx="3830025" cy="180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</a:pPr>
            <a:r>
              <a:rPr lang="en" dirty="0"/>
              <a:t>Metode Penelitian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>
                <a:solidFill>
                  <a:schemeClr val="lt1"/>
                </a:solidFill>
              </a:rPr>
              <a:t>Teknik Pengumpulan Data</a:t>
            </a:r>
            <a:endParaRPr dirty="0"/>
          </a:p>
        </p:txBody>
      </p:sp>
      <p:sp>
        <p:nvSpPr>
          <p:cNvPr id="5" name="Google Shape;232;p3">
            <a:extLst>
              <a:ext uri="{FF2B5EF4-FFF2-40B4-BE49-F238E27FC236}">
                <a16:creationId xmlns:a16="http://schemas.microsoft.com/office/drawing/2014/main" id="{C8FF1D14-9386-4202-B725-80E04F2CFF97}"/>
              </a:ext>
            </a:extLst>
          </p:cNvPr>
          <p:cNvSpPr txBox="1">
            <a:spLocks/>
          </p:cNvSpPr>
          <p:nvPr/>
        </p:nvSpPr>
        <p:spPr>
          <a:xfrm>
            <a:off x="841023" y="1375974"/>
            <a:ext cx="7625465" cy="3115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24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Observasi</a:t>
            </a:r>
            <a:endParaRPr lang="en-ID" sz="24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24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Wawancara</a:t>
            </a:r>
            <a:endParaRPr lang="en-ID" sz="24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24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Studi</a:t>
            </a:r>
            <a:r>
              <a:rPr lang="en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 Pustaka</a:t>
            </a:r>
            <a:endParaRPr lang="en-US" sz="24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1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>
                <a:solidFill>
                  <a:schemeClr val="lt1"/>
                </a:solidFill>
              </a:rPr>
              <a:t>Teknik Analisis Data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D88490-7D71-46AF-8492-2DB0B981A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655847"/>
              </p:ext>
            </p:extLst>
          </p:nvPr>
        </p:nvGraphicFramePr>
        <p:xfrm>
          <a:off x="410136" y="913331"/>
          <a:ext cx="8128746" cy="39490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427">
                  <a:extLst>
                    <a:ext uri="{9D8B030D-6E8A-4147-A177-3AD203B41FA5}">
                      <a16:colId xmlns:a16="http://schemas.microsoft.com/office/drawing/2014/main" val="2827501665"/>
                    </a:ext>
                  </a:extLst>
                </a:gridCol>
                <a:gridCol w="6662319">
                  <a:extLst>
                    <a:ext uri="{9D8B030D-6E8A-4147-A177-3AD203B41FA5}">
                      <a16:colId xmlns:a16="http://schemas.microsoft.com/office/drawing/2014/main" val="612132511"/>
                    </a:ext>
                  </a:extLst>
                </a:gridCol>
              </a:tblGrid>
              <a:tr h="269487">
                <a:tc gridSpan="2">
                  <a:txBody>
                    <a:bodyPr/>
                    <a:lstStyle/>
                    <a:p>
                      <a:pPr indent="457200" algn="ctr">
                        <a:lnSpc>
                          <a:spcPct val="100000"/>
                        </a:lnSpc>
                      </a:pPr>
                      <a:r>
                        <a:rPr lang="id-ID" sz="1200" dirty="0">
                          <a:effectLst/>
                          <a:latin typeface="Montserrat" panose="00000500000000000000" pitchFamily="2" charset="0"/>
                        </a:rPr>
                        <a:t>Analisis Data SWOT</a:t>
                      </a:r>
                      <a:endParaRPr lang="id-ID" sz="12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160" marR="3716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851648"/>
                  </a:ext>
                </a:extLst>
              </a:tr>
              <a:tr h="1746067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</a:pPr>
                      <a:r>
                        <a:rPr lang="id-ID" sz="1100" dirty="0" err="1">
                          <a:effectLst/>
                          <a:latin typeface="Montserrat" panose="00000500000000000000" pitchFamily="2" charset="0"/>
                        </a:rPr>
                        <a:t>Strength</a:t>
                      </a:r>
                      <a:endParaRPr lang="id-ID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160" marR="3716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Tidak lagi menggunakan kertas sebagai media pencatatan, melainkan menggunakan </a:t>
                      </a:r>
                      <a:r>
                        <a:rPr lang="id-ID" sz="1100" dirty="0" err="1">
                          <a:effectLst/>
                          <a:latin typeface="Montserrat" panose="00000500000000000000" pitchFamily="2" charset="0"/>
                        </a:rPr>
                        <a:t>website</a:t>
                      </a: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 yang secara otomatis dicatat dalam </a:t>
                      </a:r>
                      <a:r>
                        <a:rPr lang="id-ID" sz="1100" dirty="0" err="1">
                          <a:effectLst/>
                          <a:latin typeface="Montserrat" panose="00000500000000000000" pitchFamily="2" charset="0"/>
                        </a:rPr>
                        <a:t>database</a:t>
                      </a: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.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Perhitungan pada rekapitulasi presensi yang dihitung dari masing-masing kertas presensi asistensi menjadi sulit dikarenakan harus mengumpulkan kertas-kertas dari masing-masing asistensi, oleh karena itu dengan adanya </a:t>
                      </a:r>
                      <a:r>
                        <a:rPr lang="id-ID" sz="1100" dirty="0" err="1">
                          <a:effectLst/>
                          <a:latin typeface="Montserrat" panose="00000500000000000000" pitchFamily="2" charset="0"/>
                        </a:rPr>
                        <a:t>website</a:t>
                      </a: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 ini hal tersebut bisa diantisipasi dan </a:t>
                      </a:r>
                      <a:r>
                        <a:rPr lang="id-ID" sz="1100" dirty="0" err="1">
                          <a:effectLst/>
                          <a:latin typeface="Montserrat" panose="00000500000000000000" pitchFamily="2" charset="0"/>
                        </a:rPr>
                        <a:t>website</a:t>
                      </a: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 ini akan secara otomatis menghitung pendapatan masing-masing asistensi.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Penjadwalan yang dapat disinkron kan dengan mudah, dan juga mudah diatur.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Presensi asistensi yang mudah, dan mempersempit kerusakan pada data presensi asistensi.</a:t>
                      </a:r>
                      <a:endParaRPr lang="id-ID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160" marR="37160" marT="0" marB="0" anchor="ctr"/>
                </a:tc>
                <a:extLst>
                  <a:ext uri="{0D108BD9-81ED-4DB2-BD59-A6C34878D82A}">
                    <a16:rowId xmlns:a16="http://schemas.microsoft.com/office/drawing/2014/main" val="1381489481"/>
                  </a:ext>
                </a:extLst>
              </a:tr>
              <a:tr h="457027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</a:pPr>
                      <a:r>
                        <a:rPr lang="id-ID" sz="1100">
                          <a:effectLst/>
                          <a:latin typeface="Montserrat" panose="00000500000000000000" pitchFamily="2" charset="0"/>
                        </a:rPr>
                        <a:t>Weakness</a:t>
                      </a:r>
                      <a:endParaRPr lang="id-ID" sz="11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160" marR="3716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Proses </a:t>
                      </a:r>
                      <a:r>
                        <a:rPr lang="id-ID" sz="1100" dirty="0" err="1">
                          <a:effectLst/>
                          <a:latin typeface="Montserrat" panose="00000500000000000000" pitchFamily="2" charset="0"/>
                        </a:rPr>
                        <a:t>maintenance</a:t>
                      </a: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 yang sulit, dikarenakan SDM yang diperlukan harus paham akan teknologi MERN </a:t>
                      </a:r>
                      <a:r>
                        <a:rPr lang="id-ID" sz="1100" dirty="0" err="1">
                          <a:effectLst/>
                          <a:latin typeface="Montserrat" panose="00000500000000000000" pitchFamily="2" charset="0"/>
                        </a:rPr>
                        <a:t>Stack</a:t>
                      </a: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. </a:t>
                      </a:r>
                    </a:p>
                  </a:txBody>
                  <a:tcPr marL="37160" marR="37160" marT="0" marB="0" anchor="ctr"/>
                </a:tc>
                <a:extLst>
                  <a:ext uri="{0D108BD9-81ED-4DB2-BD59-A6C34878D82A}">
                    <a16:rowId xmlns:a16="http://schemas.microsoft.com/office/drawing/2014/main" val="1689644933"/>
                  </a:ext>
                </a:extLst>
              </a:tr>
              <a:tr h="778084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</a:pPr>
                      <a:r>
                        <a:rPr lang="id-ID" sz="1100">
                          <a:effectLst/>
                          <a:latin typeface="Montserrat" panose="00000500000000000000" pitchFamily="2" charset="0"/>
                        </a:rPr>
                        <a:t>Oppurtunity</a:t>
                      </a:r>
                      <a:endParaRPr lang="id-ID" sz="11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160" marR="3716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Kondisi asisten yang lebih sering menggunakan </a:t>
                      </a:r>
                      <a:r>
                        <a:rPr lang="id-ID" sz="1100" dirty="0" err="1">
                          <a:effectLst/>
                          <a:latin typeface="Montserrat" panose="00000500000000000000" pitchFamily="2" charset="0"/>
                        </a:rPr>
                        <a:t>smartphone</a:t>
                      </a: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 akan menambah efektivitas </a:t>
                      </a:r>
                      <a:r>
                        <a:rPr lang="id-ID" sz="1100" dirty="0" err="1">
                          <a:effectLst/>
                          <a:latin typeface="Montserrat" panose="00000500000000000000" pitchFamily="2" charset="0"/>
                        </a:rPr>
                        <a:t>website</a:t>
                      </a: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 ini, dikarenakan para asisten tidak merasa keberatan jika menggunakan </a:t>
                      </a:r>
                      <a:r>
                        <a:rPr lang="id-ID" sz="1100" dirty="0" err="1">
                          <a:effectLst/>
                          <a:latin typeface="Montserrat" panose="00000500000000000000" pitchFamily="2" charset="0"/>
                        </a:rPr>
                        <a:t>smartphone</a:t>
                      </a: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 masing-masing.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Data-data yang disimpan akan jauh lebih aman daripada harus dibiarkan pada kertas.</a:t>
                      </a:r>
                      <a:endParaRPr lang="id-ID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160" marR="37160" marT="0" marB="0" anchor="ctr"/>
                </a:tc>
                <a:extLst>
                  <a:ext uri="{0D108BD9-81ED-4DB2-BD59-A6C34878D82A}">
                    <a16:rowId xmlns:a16="http://schemas.microsoft.com/office/drawing/2014/main" val="2147989211"/>
                  </a:ext>
                </a:extLst>
              </a:tr>
              <a:tr h="698427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</a:pPr>
                      <a:r>
                        <a:rPr lang="id-ID" sz="1100">
                          <a:effectLst/>
                          <a:latin typeface="Montserrat" panose="00000500000000000000" pitchFamily="2" charset="0"/>
                        </a:rPr>
                        <a:t>Threats</a:t>
                      </a:r>
                      <a:endParaRPr lang="id-ID" sz="110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160" marR="3716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Sistem validasi pada presensi asistensi merupakan ancaman jika ada pihak-pihak yang curang, untuk menanggulangi itu maka ada admin yang harus mengecek ulang data presensi asistensi.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Kurangnya SDM yang paham akan teknologi pembuatan </a:t>
                      </a:r>
                      <a:r>
                        <a:rPr lang="id-ID" sz="1100" dirty="0" err="1">
                          <a:effectLst/>
                          <a:latin typeface="Montserrat" panose="00000500000000000000" pitchFamily="2" charset="0"/>
                        </a:rPr>
                        <a:t>website</a:t>
                      </a:r>
                      <a:r>
                        <a:rPr lang="id-ID" sz="1100" dirty="0">
                          <a:effectLst/>
                          <a:latin typeface="Montserrat" panose="00000500000000000000" pitchFamily="2" charset="0"/>
                        </a:rPr>
                        <a:t> ini.</a:t>
                      </a:r>
                      <a:endParaRPr lang="id-ID" sz="1100" dirty="0"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160" marR="37160" marT="0" marB="0" anchor="ctr"/>
                </a:tc>
                <a:extLst>
                  <a:ext uri="{0D108BD9-81ED-4DB2-BD59-A6C34878D82A}">
                    <a16:rowId xmlns:a16="http://schemas.microsoft.com/office/drawing/2014/main" val="1797850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26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Alur Penelitian</a:t>
            </a:r>
            <a:endParaRPr/>
          </a:p>
        </p:txBody>
      </p:sp>
      <p:sp>
        <p:nvSpPr>
          <p:cNvPr id="6" name="Google Shape;232;p3">
            <a:extLst>
              <a:ext uri="{FF2B5EF4-FFF2-40B4-BE49-F238E27FC236}">
                <a16:creationId xmlns:a16="http://schemas.microsoft.com/office/drawing/2014/main" id="{31289665-61D9-4B5F-A329-37370D289F70}"/>
              </a:ext>
            </a:extLst>
          </p:cNvPr>
          <p:cNvSpPr txBox="1">
            <a:spLocks/>
          </p:cNvSpPr>
          <p:nvPr/>
        </p:nvSpPr>
        <p:spPr>
          <a:xfrm>
            <a:off x="759267" y="1180992"/>
            <a:ext cx="7625465" cy="355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AutoNum type="arabicPeriod"/>
            </a:pP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Perencanaan Kebutuhan</a:t>
            </a: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AutoNum type="arabicPeriod"/>
            </a:pP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Desain Sistem</a:t>
            </a: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AutoNum type="arabicPeriod"/>
            </a:pP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Pengembangan</a:t>
            </a: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AutoNum type="arabicPeriod"/>
            </a:pP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Implementasi</a:t>
            </a:r>
            <a:endParaRPr lang="en-ID" sz="24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d-ID" dirty="0"/>
              <a:t>Perencanaan Kebutuhan</a:t>
            </a:r>
            <a:endParaRPr dirty="0"/>
          </a:p>
        </p:txBody>
      </p:sp>
      <p:sp>
        <p:nvSpPr>
          <p:cNvPr id="6" name="Google Shape;232;p3">
            <a:extLst>
              <a:ext uri="{FF2B5EF4-FFF2-40B4-BE49-F238E27FC236}">
                <a16:creationId xmlns:a16="http://schemas.microsoft.com/office/drawing/2014/main" id="{31289665-61D9-4B5F-A329-37370D289F70}"/>
              </a:ext>
            </a:extLst>
          </p:cNvPr>
          <p:cNvSpPr txBox="1">
            <a:spLocks/>
          </p:cNvSpPr>
          <p:nvPr/>
        </p:nvSpPr>
        <p:spPr>
          <a:xfrm>
            <a:off x="759267" y="1180992"/>
            <a:ext cx="7625465" cy="355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AutoNum type="arabicPeriod"/>
            </a:pP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Permasalahan</a:t>
            </a: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AutoNum type="arabicPeriod"/>
            </a:pP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Analisis Permasalahan</a:t>
            </a: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AutoNum type="arabicPeriod"/>
            </a:pP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Analisis Kebutuhan Fungsional</a:t>
            </a: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AutoNum type="arabicPeriod"/>
            </a:pP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Analisis Kebutuhan non Fungsional</a:t>
            </a:r>
            <a:endParaRPr lang="en-ID" sz="24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37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d-ID" dirty="0"/>
              <a:t>Desain Sistem</a:t>
            </a:r>
            <a:endParaRPr dirty="0"/>
          </a:p>
        </p:txBody>
      </p:sp>
      <p:sp>
        <p:nvSpPr>
          <p:cNvPr id="6" name="Google Shape;232;p3">
            <a:extLst>
              <a:ext uri="{FF2B5EF4-FFF2-40B4-BE49-F238E27FC236}">
                <a16:creationId xmlns:a16="http://schemas.microsoft.com/office/drawing/2014/main" id="{31289665-61D9-4B5F-A329-37370D289F70}"/>
              </a:ext>
            </a:extLst>
          </p:cNvPr>
          <p:cNvSpPr txBox="1">
            <a:spLocks/>
          </p:cNvSpPr>
          <p:nvPr/>
        </p:nvSpPr>
        <p:spPr>
          <a:xfrm>
            <a:off x="759267" y="1180992"/>
            <a:ext cx="7625465" cy="355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AutoNum type="arabicPeriod"/>
            </a:pP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Perancangan </a:t>
            </a:r>
            <a:r>
              <a:rPr lang="id-ID" sz="24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Usecase</a:t>
            </a: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 Diagram</a:t>
            </a: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AutoNum type="arabicPeriod"/>
            </a:pP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Perancangan </a:t>
            </a:r>
            <a:r>
              <a:rPr lang="id-ID" sz="24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Activity</a:t>
            </a: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 Diagram</a:t>
            </a: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AutoNum type="arabicPeriod"/>
            </a:pP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Perancangan </a:t>
            </a:r>
            <a:r>
              <a:rPr lang="id-ID" sz="24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Squence</a:t>
            </a: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 Diagram</a:t>
            </a: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AutoNum type="arabicPeriod"/>
            </a:pP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Perancangan Basis Data</a:t>
            </a:r>
            <a:endParaRPr lang="en-ID" sz="24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d-ID" dirty="0"/>
              <a:t>Pengembangan</a:t>
            </a:r>
            <a:endParaRPr dirty="0"/>
          </a:p>
        </p:txBody>
      </p:sp>
      <p:sp>
        <p:nvSpPr>
          <p:cNvPr id="6" name="Google Shape;232;p3">
            <a:extLst>
              <a:ext uri="{FF2B5EF4-FFF2-40B4-BE49-F238E27FC236}">
                <a16:creationId xmlns:a16="http://schemas.microsoft.com/office/drawing/2014/main" id="{31289665-61D9-4B5F-A329-37370D289F70}"/>
              </a:ext>
            </a:extLst>
          </p:cNvPr>
          <p:cNvSpPr txBox="1">
            <a:spLocks/>
          </p:cNvSpPr>
          <p:nvPr/>
        </p:nvSpPr>
        <p:spPr>
          <a:xfrm>
            <a:off x="759267" y="1180992"/>
            <a:ext cx="7625465" cy="355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AutoNum type="arabicPeriod"/>
            </a:pP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Perancangan Struktur Menu</a:t>
            </a: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AutoNum type="arabicPeriod"/>
            </a:pP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Perancangan </a:t>
            </a:r>
            <a:r>
              <a:rPr lang="id-ID" sz="24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Interface</a:t>
            </a:r>
            <a:endParaRPr lang="id-ID" sz="24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AutoNum type="arabicPeriod"/>
            </a:pP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Perancangan Arsitektur Jaringan</a:t>
            </a:r>
          </a:p>
        </p:txBody>
      </p:sp>
    </p:spTree>
    <p:extLst>
      <p:ext uri="{BB962C8B-B14F-4D97-AF65-F5344CB8AC3E}">
        <p14:creationId xmlns:p14="http://schemas.microsoft.com/office/powerpoint/2010/main" val="316881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d-ID" dirty="0"/>
              <a:t>Implementasi</a:t>
            </a:r>
            <a:endParaRPr dirty="0"/>
          </a:p>
        </p:txBody>
      </p:sp>
      <p:sp>
        <p:nvSpPr>
          <p:cNvPr id="6" name="Google Shape;232;p3">
            <a:extLst>
              <a:ext uri="{FF2B5EF4-FFF2-40B4-BE49-F238E27FC236}">
                <a16:creationId xmlns:a16="http://schemas.microsoft.com/office/drawing/2014/main" id="{31289665-61D9-4B5F-A329-37370D289F70}"/>
              </a:ext>
            </a:extLst>
          </p:cNvPr>
          <p:cNvSpPr txBox="1">
            <a:spLocks/>
          </p:cNvSpPr>
          <p:nvPr/>
        </p:nvSpPr>
        <p:spPr>
          <a:xfrm>
            <a:off x="759267" y="1180992"/>
            <a:ext cx="7625465" cy="355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AutoNum type="arabicPeriod"/>
            </a:pP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Implementasi </a:t>
            </a:r>
            <a:r>
              <a:rPr lang="id-ID" sz="24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Database</a:t>
            </a:r>
            <a:endParaRPr lang="id-ID" sz="24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AutoNum type="arabicPeriod"/>
            </a:pP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Implementasi Server </a:t>
            </a:r>
            <a:r>
              <a:rPr lang="id-ID" sz="24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Side</a:t>
            </a: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 Menggunakan Express JS</a:t>
            </a: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AutoNum type="arabicPeriod"/>
            </a:pP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Implementasi </a:t>
            </a:r>
            <a:r>
              <a:rPr lang="id-ID" sz="24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React</a:t>
            </a: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 JS</a:t>
            </a: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AutoNum type="arabicPeriod"/>
            </a:pP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Penggunaan Program</a:t>
            </a: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AutoNum type="arabicPeriod"/>
            </a:pP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Pengujian</a:t>
            </a: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AutoNum type="arabicPeriod"/>
            </a:pP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Hasil Penelitian</a:t>
            </a:r>
            <a:endParaRPr lang="en-ID" sz="24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17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d-ID" dirty="0"/>
              <a:t>Kesimpulan</a:t>
            </a:r>
            <a:endParaRPr dirty="0"/>
          </a:p>
        </p:txBody>
      </p:sp>
      <p:sp>
        <p:nvSpPr>
          <p:cNvPr id="6" name="Google Shape;232;p3">
            <a:extLst>
              <a:ext uri="{FF2B5EF4-FFF2-40B4-BE49-F238E27FC236}">
                <a16:creationId xmlns:a16="http://schemas.microsoft.com/office/drawing/2014/main" id="{31289665-61D9-4B5F-A329-37370D289F70}"/>
              </a:ext>
            </a:extLst>
          </p:cNvPr>
          <p:cNvSpPr txBox="1">
            <a:spLocks/>
          </p:cNvSpPr>
          <p:nvPr/>
        </p:nvSpPr>
        <p:spPr>
          <a:xfrm>
            <a:off x="759267" y="1180992"/>
            <a:ext cx="7625465" cy="355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AutoNum type="arabicPeriod"/>
            </a:pP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Mengurangi penggunaan kertas pada proses presensi asisten</a:t>
            </a: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AutoNum type="arabicPeriod"/>
            </a:pP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Dapat merekap hasil presensi masing-masing asisten.</a:t>
            </a: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AutoNum type="arabicPeriod"/>
            </a:pPr>
            <a:r>
              <a:rPr lang="id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Membuat jadwal yang dapat sinkron pada masing-masing asisten.</a:t>
            </a:r>
            <a:endParaRPr lang="en-ID" sz="24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9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d-ID" dirty="0"/>
              <a:t>Link</a:t>
            </a:r>
            <a:endParaRPr dirty="0"/>
          </a:p>
        </p:txBody>
      </p:sp>
      <p:sp>
        <p:nvSpPr>
          <p:cNvPr id="6" name="Google Shape;232;p3">
            <a:extLst>
              <a:ext uri="{FF2B5EF4-FFF2-40B4-BE49-F238E27FC236}">
                <a16:creationId xmlns:a16="http://schemas.microsoft.com/office/drawing/2014/main" id="{31289665-61D9-4B5F-A329-37370D289F70}"/>
              </a:ext>
            </a:extLst>
          </p:cNvPr>
          <p:cNvSpPr txBox="1">
            <a:spLocks/>
          </p:cNvSpPr>
          <p:nvPr/>
        </p:nvSpPr>
        <p:spPr>
          <a:xfrm>
            <a:off x="759267" y="2306170"/>
            <a:ext cx="7625465" cy="1048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id-ID" sz="4400" b="1" dirty="0">
                <a:solidFill>
                  <a:schemeClr val="accent1"/>
                </a:solidFill>
                <a:latin typeface="Montserrat" panose="00000500000000000000" pitchFamily="2" charset="0"/>
              </a:rPr>
              <a:t>https://foras.netlify.app/</a:t>
            </a:r>
            <a:endParaRPr lang="en-ID" sz="44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4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4" name="Google Shape;224;p2"/>
          <p:cNvSpPr txBox="1">
            <a:spLocks noGrp="1"/>
          </p:cNvSpPr>
          <p:nvPr>
            <p:ph type="title"/>
          </p:nvPr>
        </p:nvSpPr>
        <p:spPr>
          <a:xfrm>
            <a:off x="4490650" y="1665050"/>
            <a:ext cx="3830025" cy="180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</a:pPr>
            <a:r>
              <a:rPr lang="en" sz="2800" dirty="0"/>
              <a:t>Rumusan Masalah</a:t>
            </a:r>
            <a:br>
              <a:rPr lang="en" sz="2800" dirty="0"/>
            </a:br>
            <a:r>
              <a:rPr lang="en" sz="2800" dirty="0"/>
              <a:t>Batasan  Masalah</a:t>
            </a:r>
            <a:br>
              <a:rPr lang="en" sz="2800" dirty="0"/>
            </a:br>
            <a:r>
              <a:rPr lang="en" sz="2800" dirty="0"/>
              <a:t>Tujuan Penelitian</a:t>
            </a:r>
            <a:br>
              <a:rPr lang="en" sz="2800" dirty="0"/>
            </a:br>
            <a:r>
              <a:rPr lang="en" sz="2800" dirty="0"/>
              <a:t>Manfaat Penelitian</a:t>
            </a:r>
            <a:endParaRPr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89350" y="1606675"/>
            <a:ext cx="68301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Terimakasih</a:t>
            </a:r>
            <a:endParaRPr dirty="0"/>
          </a:p>
        </p:txBody>
      </p:sp>
      <p:sp>
        <p:nvSpPr>
          <p:cNvPr id="300" name="Google Shape;300;p13"/>
          <p:cNvSpPr/>
          <p:nvPr/>
        </p:nvSpPr>
        <p:spPr>
          <a:xfrm>
            <a:off x="990600" y="2962275"/>
            <a:ext cx="6019800" cy="1390650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"/>
          <p:cNvSpPr txBox="1">
            <a:spLocks noGrp="1"/>
          </p:cNvSpPr>
          <p:nvPr>
            <p:ph type="subTitle" idx="1"/>
          </p:nvPr>
        </p:nvSpPr>
        <p:spPr>
          <a:xfrm>
            <a:off x="5909000" y="599974"/>
            <a:ext cx="24480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Penjadwalan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ubTitle" idx="2"/>
          </p:nvPr>
        </p:nvSpPr>
        <p:spPr>
          <a:xfrm>
            <a:off x="5909000" y="1035316"/>
            <a:ext cx="2448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Sistem penjadwalan yang sering berubah</a:t>
            </a:r>
            <a:endParaRPr dirty="0"/>
          </a:p>
        </p:txBody>
      </p:sp>
      <p:sp>
        <p:nvSpPr>
          <p:cNvPr id="231" name="Google Shape;231;p3"/>
          <p:cNvSpPr txBox="1">
            <a:spLocks noGrp="1"/>
          </p:cNvSpPr>
          <p:nvPr>
            <p:ph type="subTitle" idx="3"/>
          </p:nvPr>
        </p:nvSpPr>
        <p:spPr>
          <a:xfrm>
            <a:off x="5909000" y="2028524"/>
            <a:ext cx="24480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Presensi</a:t>
            </a:r>
            <a:endParaRPr/>
          </a:p>
        </p:txBody>
      </p:sp>
      <p:sp>
        <p:nvSpPr>
          <p:cNvPr id="232" name="Google Shape;232;p3"/>
          <p:cNvSpPr txBox="1">
            <a:spLocks noGrp="1"/>
          </p:cNvSpPr>
          <p:nvPr>
            <p:ph type="subTitle" idx="4"/>
          </p:nvPr>
        </p:nvSpPr>
        <p:spPr>
          <a:xfrm>
            <a:off x="5909000" y="2445016"/>
            <a:ext cx="2448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Kehadiran dosen dan asisten menggunakan tanda tangan pada kertas presensi</a:t>
            </a:r>
            <a:endParaRPr dirty="0"/>
          </a:p>
        </p:txBody>
      </p:sp>
      <p:sp>
        <p:nvSpPr>
          <p:cNvPr id="233" name="Google Shape;233;p3"/>
          <p:cNvSpPr txBox="1">
            <a:spLocks noGrp="1"/>
          </p:cNvSpPr>
          <p:nvPr>
            <p:ph type="subTitle" idx="5"/>
          </p:nvPr>
        </p:nvSpPr>
        <p:spPr>
          <a:xfrm>
            <a:off x="5909000" y="3457074"/>
            <a:ext cx="24480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Rekapitulasi Presensi</a:t>
            </a:r>
            <a:endParaRPr sz="1400" dirty="0"/>
          </a:p>
        </p:txBody>
      </p:sp>
      <p:sp>
        <p:nvSpPr>
          <p:cNvPr id="234" name="Google Shape;234;p3"/>
          <p:cNvSpPr txBox="1">
            <a:spLocks noGrp="1"/>
          </p:cNvSpPr>
          <p:nvPr>
            <p:ph type="subTitle" idx="6"/>
          </p:nvPr>
        </p:nvSpPr>
        <p:spPr>
          <a:xfrm>
            <a:off x="5909000" y="3854716"/>
            <a:ext cx="2448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Proses perekapan presensi yang harus mengumpulkan kertas presensi dari seluruh asisten</a:t>
            </a:r>
            <a:endParaRPr dirty="0"/>
          </a:p>
        </p:txBody>
      </p:sp>
      <p:sp>
        <p:nvSpPr>
          <p:cNvPr id="235" name="Google Shape;235;p3"/>
          <p:cNvSpPr txBox="1">
            <a:spLocks noGrp="1"/>
          </p:cNvSpPr>
          <p:nvPr>
            <p:ph type="title"/>
          </p:nvPr>
        </p:nvSpPr>
        <p:spPr>
          <a:xfrm>
            <a:off x="861325" y="1545200"/>
            <a:ext cx="2929500" cy="218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/>
              <a:t>Latar Belakang </a:t>
            </a:r>
            <a:r>
              <a:rPr lang="en" sz="2800" dirty="0"/>
              <a:t>Masalah</a:t>
            </a:r>
            <a:endParaRPr sz="2800" dirty="0"/>
          </a:p>
        </p:txBody>
      </p:sp>
      <p:sp>
        <p:nvSpPr>
          <p:cNvPr id="236" name="Google Shape;236;p3"/>
          <p:cNvSpPr txBox="1">
            <a:spLocks noGrp="1"/>
          </p:cNvSpPr>
          <p:nvPr>
            <p:ph type="title" idx="4294967295"/>
          </p:nvPr>
        </p:nvSpPr>
        <p:spPr>
          <a:xfrm>
            <a:off x="4887550" y="724100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237" name="Google Shape;237;p3"/>
          <p:cNvSpPr txBox="1">
            <a:spLocks noGrp="1"/>
          </p:cNvSpPr>
          <p:nvPr>
            <p:ph type="title" idx="4294967295"/>
          </p:nvPr>
        </p:nvSpPr>
        <p:spPr>
          <a:xfrm>
            <a:off x="4887550" y="2129138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238" name="Google Shape;238;p3"/>
          <p:cNvSpPr txBox="1">
            <a:spLocks noGrp="1"/>
          </p:cNvSpPr>
          <p:nvPr>
            <p:ph type="title" idx="4294967295"/>
          </p:nvPr>
        </p:nvSpPr>
        <p:spPr>
          <a:xfrm>
            <a:off x="4887550" y="3534188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239" name="Google Shape;239;p3"/>
          <p:cNvSpPr/>
          <p:nvPr/>
        </p:nvSpPr>
        <p:spPr>
          <a:xfrm>
            <a:off x="4887550" y="2129127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"/>
          <p:cNvSpPr/>
          <p:nvPr/>
        </p:nvSpPr>
        <p:spPr>
          <a:xfrm>
            <a:off x="4887550" y="717173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4887550" y="3534176"/>
            <a:ext cx="821100" cy="821100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"/>
          <p:cNvSpPr txBox="1">
            <a:spLocks noGrp="1"/>
          </p:cNvSpPr>
          <p:nvPr>
            <p:ph type="title" idx="4294967295"/>
          </p:nvPr>
        </p:nvSpPr>
        <p:spPr>
          <a:xfrm>
            <a:off x="4887550" y="834450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243" name="Google Shape;243;p3"/>
          <p:cNvSpPr txBox="1">
            <a:spLocks noGrp="1"/>
          </p:cNvSpPr>
          <p:nvPr>
            <p:ph type="title" idx="4294967295"/>
          </p:nvPr>
        </p:nvSpPr>
        <p:spPr>
          <a:xfrm>
            <a:off x="4887550" y="2239538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244" name="Google Shape;244;p3"/>
          <p:cNvSpPr txBox="1">
            <a:spLocks noGrp="1"/>
          </p:cNvSpPr>
          <p:nvPr>
            <p:ph type="title" idx="4294967295"/>
          </p:nvPr>
        </p:nvSpPr>
        <p:spPr>
          <a:xfrm>
            <a:off x="4887550" y="3644646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3.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build="p"/>
      <p:bldP spid="230" grpId="0" build="p"/>
      <p:bldP spid="231" grpId="0" build="p"/>
      <p:bldP spid="232" grpId="0" build="p"/>
      <p:bldP spid="233" grpId="0" build="p"/>
      <p:bldP spid="234" grpId="0" build="p"/>
      <p:bldP spid="239" grpId="0" animBg="1"/>
      <p:bldP spid="240" grpId="0" animBg="1"/>
      <p:bldP spid="241" grpId="0" animBg="1"/>
      <p:bldP spid="2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Rumusan Masalah</a:t>
            </a:r>
            <a:endParaRPr dirty="0"/>
          </a:p>
        </p:txBody>
      </p:sp>
      <p:sp>
        <p:nvSpPr>
          <p:cNvPr id="250" name="Google Shape;250;p4"/>
          <p:cNvSpPr txBox="1">
            <a:spLocks noGrp="1"/>
          </p:cNvSpPr>
          <p:nvPr>
            <p:ph type="subTitle" idx="7"/>
          </p:nvPr>
        </p:nvSpPr>
        <p:spPr>
          <a:xfrm>
            <a:off x="563075" y="1055594"/>
            <a:ext cx="8123700" cy="3634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9250" algn="l">
              <a:buSzPts val="1900"/>
              <a:buAutoNum type="arabicPeriod"/>
            </a:pPr>
            <a:r>
              <a:rPr lang="id-ID" sz="2400" dirty="0"/>
              <a:t>Bagaimana membangun sistem presensi asistensi yang dapat mengurangi kejadian seperti kehilangan kertas, kertas rusak, manipulasi presensi asistensi?</a:t>
            </a:r>
          </a:p>
          <a:p>
            <a:pPr lvl="0" indent="-349250" algn="l">
              <a:buSzPts val="1900"/>
              <a:buAutoNum type="arabicPeriod"/>
            </a:pPr>
            <a:r>
              <a:rPr lang="id-ID" sz="2400" dirty="0"/>
              <a:t>Bagaimana membangun sistem yang dapat mengatasi pelaporan honor asisten berdasarkan rekapitulasi presensi asisten?</a:t>
            </a:r>
          </a:p>
          <a:p>
            <a:pPr lvl="0" indent="-349250" algn="l">
              <a:buSzPts val="1900"/>
              <a:buAutoNum type="arabicPeriod"/>
            </a:pPr>
            <a:r>
              <a:rPr lang="id-ID" sz="2400" dirty="0"/>
              <a:t>Bagaimana membangun sistem yang dapat memberikan informasi penjadwalan terkait asistensi?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ba9956f4e_0_10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Batasan Masalah</a:t>
            </a:r>
            <a:endParaRPr dirty="0"/>
          </a:p>
        </p:txBody>
      </p:sp>
      <p:sp>
        <p:nvSpPr>
          <p:cNvPr id="256" name="Google Shape;256;g10ba9956f4e_0_10"/>
          <p:cNvSpPr txBox="1">
            <a:spLocks noGrp="1"/>
          </p:cNvSpPr>
          <p:nvPr>
            <p:ph type="subTitle" idx="7"/>
          </p:nvPr>
        </p:nvSpPr>
        <p:spPr>
          <a:xfrm>
            <a:off x="563075" y="1062318"/>
            <a:ext cx="8123700" cy="3627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9250" algn="l">
              <a:buSzPts val="1900"/>
              <a:buAutoNum type="arabicPeriod"/>
            </a:pPr>
            <a:r>
              <a:rPr lang="id-ID" sz="2400" dirty="0"/>
              <a:t>Sistem informasi meliputi presensi asistensi yang dapat mengurangi kejadian seperti kehilangan kertas dan manipulasi data.</a:t>
            </a:r>
          </a:p>
          <a:p>
            <a:pPr lvl="0" indent="-349250" algn="l">
              <a:buSzPts val="1900"/>
              <a:buAutoNum type="arabicPeriod"/>
            </a:pPr>
            <a:r>
              <a:rPr lang="id-ID" sz="2400" dirty="0"/>
              <a:t>Sistem informasi meliputi pelaporan data presensi asistensi hingga pelaporan honor asistensi.</a:t>
            </a:r>
          </a:p>
          <a:p>
            <a:pPr lvl="0" indent="-349250" algn="l">
              <a:buSzPts val="1900"/>
              <a:buAutoNum type="arabicPeriod"/>
            </a:pPr>
            <a:r>
              <a:rPr lang="id-ID" sz="2400" dirty="0"/>
              <a:t>Sistem informasi meliputi penjadwalan terkait jadwal asistensi yang bisa dilihat siapa saja yang membutuhkan, dan diatur oleh admin.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ba9956f4e_0_10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Tujuan Penelitian</a:t>
            </a:r>
            <a:endParaRPr dirty="0"/>
          </a:p>
        </p:txBody>
      </p:sp>
      <p:sp>
        <p:nvSpPr>
          <p:cNvPr id="256" name="Google Shape;256;g10ba9956f4e_0_10"/>
          <p:cNvSpPr txBox="1">
            <a:spLocks noGrp="1"/>
          </p:cNvSpPr>
          <p:nvPr>
            <p:ph type="subTitle" idx="7"/>
          </p:nvPr>
        </p:nvSpPr>
        <p:spPr>
          <a:xfrm>
            <a:off x="563075" y="1021976"/>
            <a:ext cx="8123700" cy="366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9250" algn="l">
              <a:buSzPts val="1900"/>
              <a:buAutoNum type="arabicPeriod"/>
            </a:pPr>
            <a:r>
              <a:rPr lang="id-ID" sz="2400" dirty="0"/>
              <a:t>Dapat membangun sistem yang dapat mengurangi kejadian seperti hilangnya kertas saat presensi asistensi dan manipulasi data terkait presensi asistensi.</a:t>
            </a:r>
          </a:p>
          <a:p>
            <a:pPr lvl="0" indent="-349250" algn="l">
              <a:buSzPts val="1900"/>
              <a:buAutoNum type="arabicPeriod"/>
            </a:pPr>
            <a:r>
              <a:rPr lang="id-ID" sz="2400" dirty="0"/>
              <a:t>Dapat membangun sistem yang dapat mengatasi pelaporan honor asisten berdasarkan rekapitulasi presensi asisten.</a:t>
            </a:r>
          </a:p>
          <a:p>
            <a:pPr lvl="0" indent="-349250" algn="l">
              <a:buSzPts val="1900"/>
              <a:buAutoNum type="arabicPeriod"/>
            </a:pPr>
            <a:r>
              <a:rPr lang="id-ID" sz="2400" dirty="0"/>
              <a:t>Mampu membangun sistem yang dapat memberikan informasi penjadwalan terkait asistensi. 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76665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ba9956f4e_0_10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Manfaat Penelitian</a:t>
            </a:r>
            <a:endParaRPr dirty="0"/>
          </a:p>
        </p:txBody>
      </p:sp>
      <p:sp>
        <p:nvSpPr>
          <p:cNvPr id="256" name="Google Shape;256;g10ba9956f4e_0_10"/>
          <p:cNvSpPr txBox="1">
            <a:spLocks noGrp="1"/>
          </p:cNvSpPr>
          <p:nvPr>
            <p:ph type="subTitle" idx="7"/>
          </p:nvPr>
        </p:nvSpPr>
        <p:spPr>
          <a:xfrm>
            <a:off x="563075" y="1493400"/>
            <a:ext cx="8123700" cy="3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9250" algn="l">
              <a:buSzPts val="1900"/>
              <a:buAutoNum type="arabicPeriod"/>
            </a:pPr>
            <a:r>
              <a:rPr lang="id-ID" sz="2000" dirty="0"/>
              <a:t>Diharapkan dapat membantu untuk para anggota forum asisten dalam hal sistem informasi dari penjadwalan, hingga pelaporan data presensi asistensi hingga dapat mengetahui pendapatan honor asisten.</a:t>
            </a:r>
          </a:p>
          <a:p>
            <a:pPr lvl="0" indent="-349250" algn="l">
              <a:buSzPts val="1900"/>
              <a:buAutoNum type="arabicPeriod"/>
            </a:pPr>
            <a:r>
              <a:rPr lang="id-ID" sz="2000" dirty="0"/>
              <a:t>Diharapkan dapat membantu untuk para dosen yang ingin mengetahui berbagai informasi terkait forum asisten STMIK </a:t>
            </a:r>
            <a:r>
              <a:rPr lang="id-ID" sz="2000" dirty="0" err="1"/>
              <a:t>Amikom</a:t>
            </a:r>
            <a:r>
              <a:rPr lang="id-ID" sz="2000" dirty="0"/>
              <a:t> Surakarta serta penjadwalan asistensi.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696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2" name="Google Shape;262;p6"/>
          <p:cNvSpPr txBox="1">
            <a:spLocks noGrp="1"/>
          </p:cNvSpPr>
          <p:nvPr>
            <p:ph type="title"/>
          </p:nvPr>
        </p:nvSpPr>
        <p:spPr>
          <a:xfrm>
            <a:off x="4462075" y="1293575"/>
            <a:ext cx="3830025" cy="180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</a:pPr>
            <a:r>
              <a:rPr lang="en" dirty="0"/>
              <a:t>Landasan Teori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>
                <a:solidFill>
                  <a:schemeClr val="lt1"/>
                </a:solidFill>
              </a:rPr>
              <a:t>Landasan Teori</a:t>
            </a:r>
            <a:endParaRPr dirty="0"/>
          </a:p>
        </p:txBody>
      </p:sp>
      <p:sp>
        <p:nvSpPr>
          <p:cNvPr id="268" name="Google Shape;268;p7"/>
          <p:cNvSpPr txBox="1"/>
          <p:nvPr/>
        </p:nvSpPr>
        <p:spPr>
          <a:xfrm>
            <a:off x="445941" y="1213375"/>
            <a:ext cx="3299066" cy="207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id-ID" sz="2000" dirty="0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Sistem Informasi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id-ID" sz="2000" dirty="0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Asistensi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id-ID" sz="2000" dirty="0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Penjadwalan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id-ID" sz="2000" dirty="0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Presensi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id-ID" sz="2000" dirty="0" err="1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Website</a:t>
            </a:r>
            <a:endParaRPr lang="en" sz="2000" dirty="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268;p7">
            <a:extLst>
              <a:ext uri="{FF2B5EF4-FFF2-40B4-BE49-F238E27FC236}">
                <a16:creationId xmlns:a16="http://schemas.microsoft.com/office/drawing/2014/main" id="{52CA4638-9F3D-4F81-A403-C67BB2A24001}"/>
              </a:ext>
            </a:extLst>
          </p:cNvPr>
          <p:cNvSpPr txBox="1"/>
          <p:nvPr/>
        </p:nvSpPr>
        <p:spPr>
          <a:xfrm>
            <a:off x="4861111" y="2248798"/>
            <a:ext cx="3299066" cy="174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id-ID" sz="2000" dirty="0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MERN </a:t>
            </a:r>
            <a:r>
              <a:rPr lang="id-ID" sz="2000" dirty="0" err="1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Stack</a:t>
            </a:r>
            <a:endParaRPr lang="id-ID" sz="2000" dirty="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id-ID" sz="2000" dirty="0" err="1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Mongo</a:t>
            </a:r>
            <a:r>
              <a:rPr lang="id-ID" sz="2000" dirty="0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 DB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id-ID" sz="2000" dirty="0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Express JS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id-ID" sz="2000" dirty="0" err="1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React</a:t>
            </a:r>
            <a:r>
              <a:rPr lang="id-ID" sz="2000" dirty="0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 JS</a:t>
            </a:r>
          </a:p>
          <a:p>
            <a:pPr marL="457200" lvl="1" indent="-457200">
              <a:buSzPts val="1400"/>
              <a:buFont typeface="Arial" panose="020B0604020202020204" pitchFamily="34" charset="0"/>
              <a:buChar char="•"/>
            </a:pPr>
            <a:r>
              <a:rPr lang="id-ID" sz="2000" dirty="0" err="1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Node</a:t>
            </a:r>
            <a:r>
              <a:rPr lang="id-ID" sz="2000" dirty="0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 JS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vine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595959"/>
      </a:accent4>
      <a:accent5>
        <a:srgbClr val="C2C2C2"/>
      </a:accent5>
      <a:accent6>
        <a:srgbClr val="F2F2F2"/>
      </a:accent6>
      <a:hlink>
        <a:srgbClr val="75C4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591</Words>
  <Application>Microsoft Office PowerPoint</Application>
  <PresentationFormat>On-screen Show (16:9)</PresentationFormat>
  <Paragraphs>101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Montserrat</vt:lpstr>
      <vt:lpstr>Livine Meeting by Slidesgo</vt:lpstr>
      <vt:lpstr>RANCANG BANGUN SISTEM INFORMASI ASISTENSI BERBASIS WEBSITE MENGGUNAKAN TEKNOLOGI MERN STACK  (Studi Kasus: Forum Asisten STMIK AMIKOM SURAKARTA) </vt:lpstr>
      <vt:lpstr>01</vt:lpstr>
      <vt:lpstr>Latar Belakang Masalah</vt:lpstr>
      <vt:lpstr>Rumusan Masalah</vt:lpstr>
      <vt:lpstr>Batasan Masalah</vt:lpstr>
      <vt:lpstr>Tujuan Penelitian</vt:lpstr>
      <vt:lpstr>Manfaat Penelitian</vt:lpstr>
      <vt:lpstr>02</vt:lpstr>
      <vt:lpstr>Landasan Teori</vt:lpstr>
      <vt:lpstr>03</vt:lpstr>
      <vt:lpstr>Teknik Pengumpulan Data</vt:lpstr>
      <vt:lpstr>Teknik Analisis Data</vt:lpstr>
      <vt:lpstr>Alur Penelitian</vt:lpstr>
      <vt:lpstr>Perencanaan Kebutuhan</vt:lpstr>
      <vt:lpstr>Desain Sistem</vt:lpstr>
      <vt:lpstr>Pengembangan</vt:lpstr>
      <vt:lpstr>Implementasi</vt:lpstr>
      <vt:lpstr>Kesimpulan</vt:lpstr>
      <vt:lpstr>Link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SISTEM INFORMASI ASISTENSI BERBASIS WEBSITE MENGGUNAKAN TEKNOLOGI MERN STACK  (Studi Kasus: Forum Asisten STMIK AMIKOM SURAKARTA) </dc:title>
  <cp:lastModifiedBy>A.K Nadhif</cp:lastModifiedBy>
  <cp:revision>34</cp:revision>
  <dcterms:modified xsi:type="dcterms:W3CDTF">2022-08-23T14:28:55Z</dcterms:modified>
</cp:coreProperties>
</file>