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sldIdLst>
    <p:sldId id="256" r:id="rId2"/>
    <p:sldId id="258" r:id="rId3"/>
    <p:sldId id="264" r:id="rId4"/>
    <p:sldId id="259" r:id="rId5"/>
    <p:sldId id="260" r:id="rId6"/>
    <p:sldId id="263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D896A9-D4C2-6DF6-7461-6795F9FB4B0E}" v="1716" dt="2021-12-05T20:53:06.819"/>
    <p1510:client id="{23D89771-6659-05A5-5C02-936D18225F2F}" v="848" dt="2021-12-05T20:05:34.970"/>
    <p1510:client id="{5C485418-54C9-9D4D-8AAE-C2E57080675C}" v="438" dt="2021-12-05T21:51:18.0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8" d="100"/>
          <a:sy n="108" d="100"/>
        </p:scale>
        <p:origin x="6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55E12-2E17-C84A-8389-5EBCB518B1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FB5B9C-F16D-1145-99AD-7C6D1D9CF7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F3D287-A970-A14E-A6E7-77F0F440A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1063B-C096-9046-B619-7763FF72C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89FC8-DF33-A04E-A0E7-DC2460C74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678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47423-7B92-D549-95B5-4C543B899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2F1313-3054-6947-B888-9A7CC010AA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529D86-728C-F840-A5A6-E962D735E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48F41A-8AC0-434C-8CA3-A5A11FD86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CF3CAF-93F1-4A45-B08C-81078EE46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896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F59258-BE73-0547-828E-3BF539E9E2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20C2C1-9164-F945-8C2F-E7590FACBF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CD9556-7486-CE4A-A328-1A4E0FB98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25AEA1-4557-104C-B29A-DA5099C91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D167B3-4E6F-A244-8BB1-C620DB049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882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47F63-3380-6443-9AFA-157456100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C0A7BE-4BFC-A947-8F1B-A42385F74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321323-E2E3-F346-A2D1-01BAED33F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1EC119-F08C-3245-89D0-E3C929D27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E0A00E-7CF7-E441-9697-3A64EF00B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277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ADE39-DF1A-1C40-A096-90447FCB1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5F8933-A850-F347-8E2C-4F3A83ED8E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1C94FB-C3F0-8E45-844F-7724044FA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C6F83B-A97E-1E40-834D-F7B45CE7C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085F08-0F8C-4745-BFF5-B2D7C9401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49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BE2D3-62FC-0C40-A9C2-8BEFF0E38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5C973-2644-8440-B15F-1F8AE92515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EAD3BE-3858-0842-B27F-6CD47173D2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11BE36-2B1D-C54E-A3DA-7875ACD4C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AA7022-7E81-3245-A22F-CDF1FDA0E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D8EE48-5703-814E-B2D3-AAEF21248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745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4D891-4B4C-2748-8BF1-FA0A89A7B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CA2750-DB88-0847-A30F-C83DB6F635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6E227C-614E-AC4B-BC90-B55CB8DDE5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1920D2-0F63-7643-9327-1EF62F9347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6FA522-0439-5448-A243-C58513A5E2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B26926-EFFE-F943-A19C-7F0A1DB09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3C5539-5B50-A64B-B639-6DB4E089C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DD8903-CC21-4246-A72D-FEF5F9F04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203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398F5-CDEB-4547-962E-F31ABC231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A274DD-2EF5-6348-987C-239971035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A1B7E7-44EF-D547-993F-7F73484D0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EC0EC8-BAD3-A94E-97F1-52EC47039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232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E0C987-51D1-674A-867C-F4DD512D5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F37C03-5C53-8945-B0BA-F366EBE9E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6F4000-9036-E848-AF87-F8CB840E0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574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2BBE5-0630-8749-9B9E-658BDFB53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9894F-D0D5-7948-A541-9FED152C51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D5FCB3-BFD2-1946-8225-178D2A5E42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62420D-EB0E-F848-A0EC-D4A1D12A9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307D85-4366-9842-9D18-B51DEFFDF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71055F-F87A-E64A-99BB-735A418BC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265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4DAD6-A261-DB4A-861C-139A65EE4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319DB4-660A-AD46-AE42-E88F02314F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8E888C-D47D-5E4C-9547-33598F7183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944633-552E-1D45-A10C-99A45BBFD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FF84F8-1BD5-6E48-B304-3A3410F17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29DF33-3028-FC42-AD73-E33A9D0C9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299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621605-B30C-A145-8EDE-E29909CF2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A12021-A98B-6342-87C5-1164DFB9E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F30F0-63FE-CA40-87E8-8E0ED8ED13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2B6D0A-565C-5A46-9170-DA4F61E018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9E99E-72B1-DF43-9A3D-4D40C45B3C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265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player.vimeo.com/video/652560508?h=9a5fbc601e&amp;app_id=122963" TargetMode="Externa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03CFC-7808-F747-AE29-4092DD09A0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22991" y="2298700"/>
            <a:ext cx="8347076" cy="1595952"/>
          </a:xfrm>
        </p:spPr>
        <p:txBody>
          <a:bodyPr>
            <a:normAutofit/>
          </a:bodyPr>
          <a:lstStyle/>
          <a:p>
            <a:pPr algn="ctr"/>
            <a:r>
              <a:rPr lang="en-US">
                <a:latin typeface="Bookman Old Style" panose="02050604050505020204" pitchFamily="18" charset="0"/>
              </a:rPr>
              <a:t>Robotics Project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47EC6F-E7C3-344F-9489-5AFFF03693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18758" y="3894653"/>
            <a:ext cx="8355542" cy="664647"/>
          </a:xfrm>
        </p:spPr>
        <p:txBody>
          <a:bodyPr>
            <a:normAutofit/>
          </a:bodyPr>
          <a:lstStyle/>
          <a:p>
            <a:pPr algn="ctr"/>
            <a:r>
              <a:rPr lang="en-US">
                <a:cs typeface="Calibri"/>
              </a:rPr>
              <a:t>By: Anjali , Jarek , James </a:t>
            </a:r>
          </a:p>
        </p:txBody>
      </p:sp>
    </p:spTree>
    <p:extLst>
      <p:ext uri="{BB962C8B-B14F-4D97-AF65-F5344CB8AC3E}">
        <p14:creationId xmlns:p14="http://schemas.microsoft.com/office/powerpoint/2010/main" val="2222154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22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2" y="453981"/>
            <a:ext cx="6675120" cy="1877811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3C8FB4-9A1B-3D49-BBE9-4522E13E3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731520"/>
            <a:ext cx="6089904" cy="14264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Roles</a:t>
            </a:r>
          </a:p>
        </p:txBody>
      </p:sp>
      <p:sp>
        <p:nvSpPr>
          <p:cNvPr id="65" name="Rectangle 24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77100" y="461737"/>
            <a:ext cx="2149361" cy="1870055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66" name="Rectangle 26">
            <a:extLst>
              <a:ext uri="{FF2B5EF4-FFF2-40B4-BE49-F238E27FC236}">
                <a16:creationId xmlns:a16="http://schemas.microsoft.com/office/drawing/2014/main" id="{E186B68C-84BC-4A6E-99D1-EE87483C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73768" y="453155"/>
            <a:ext cx="2149358" cy="1878638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67" name="Rectangle 28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0" y="2480956"/>
            <a:ext cx="11264206" cy="3918122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Content Placeholder 17">
            <a:extLst>
              <a:ext uri="{FF2B5EF4-FFF2-40B4-BE49-F238E27FC236}">
                <a16:creationId xmlns:a16="http://schemas.microsoft.com/office/drawing/2014/main" id="{60A86409-04C5-4BCE-B0B1-B270394787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456" y="2625203"/>
            <a:ext cx="2747357" cy="3283260"/>
          </a:xfrm>
        </p:spPr>
        <p:txBody>
          <a:bodyPr anchor="ctr">
            <a:normAutofit fontScale="70000" lnSpcReduction="20000"/>
          </a:bodyPr>
          <a:lstStyle/>
          <a:p>
            <a:pPr marL="0" indent="0">
              <a:buNone/>
            </a:pPr>
            <a:r>
              <a:rPr lang="en-US" sz="2700" b="1">
                <a:cs typeface="Calibri"/>
              </a:rPr>
              <a:t>Endurance</a:t>
            </a:r>
          </a:p>
          <a:p>
            <a:pPr marL="0" indent="0">
              <a:buNone/>
            </a:pPr>
            <a:r>
              <a:rPr lang="en-US" sz="2700">
                <a:cs typeface="Calibri"/>
              </a:rPr>
              <a:t>Anjali: Manager</a:t>
            </a:r>
          </a:p>
          <a:p>
            <a:pPr marL="457200" indent="-457200"/>
            <a:r>
              <a:rPr lang="en-US" sz="2700">
                <a:cs typeface="Calibri"/>
              </a:rPr>
              <a:t>SDD, GitHub, robot video, robot testing</a:t>
            </a:r>
          </a:p>
          <a:p>
            <a:pPr marL="0" indent="0">
              <a:buNone/>
            </a:pPr>
            <a:r>
              <a:rPr lang="en-US" sz="2700">
                <a:cs typeface="Calibri"/>
              </a:rPr>
              <a:t>James: Planning</a:t>
            </a:r>
          </a:p>
          <a:p>
            <a:pPr marL="457200" indent="-457200"/>
            <a:r>
              <a:rPr lang="en-US" sz="2700">
                <a:cs typeface="Calibri"/>
              </a:rPr>
              <a:t>algorithm, flowchart, robot testing</a:t>
            </a:r>
          </a:p>
          <a:p>
            <a:pPr marL="0" indent="0">
              <a:buNone/>
            </a:pPr>
            <a:r>
              <a:rPr lang="en-US" sz="2700">
                <a:cs typeface="Calibri"/>
              </a:rPr>
              <a:t>Jarek: Lead Programmer</a:t>
            </a:r>
          </a:p>
          <a:p>
            <a:pPr marL="457200" indent="-457200"/>
            <a:r>
              <a:rPr lang="en-US" sz="2700">
                <a:cs typeface="Calibri"/>
              </a:rPr>
              <a:t>block code, Gantt chart, robot testing</a:t>
            </a:r>
          </a:p>
          <a:p>
            <a:pPr marL="0" indent="0">
              <a:buNone/>
            </a:pPr>
            <a:endParaRPr lang="en-US" sz="2700">
              <a:cs typeface="Calibri"/>
            </a:endParaRPr>
          </a:p>
        </p:txBody>
      </p:sp>
      <p:sp>
        <p:nvSpPr>
          <p:cNvPr id="19" name="Content Placeholder 17">
            <a:extLst>
              <a:ext uri="{FF2B5EF4-FFF2-40B4-BE49-F238E27FC236}">
                <a16:creationId xmlns:a16="http://schemas.microsoft.com/office/drawing/2014/main" id="{5AE05A86-08A0-49C5-BCA7-494093B30D5F}"/>
              </a:ext>
            </a:extLst>
          </p:cNvPr>
          <p:cNvSpPr txBox="1">
            <a:spLocks/>
          </p:cNvSpPr>
          <p:nvPr/>
        </p:nvSpPr>
        <p:spPr>
          <a:xfrm>
            <a:off x="3865810" y="2719339"/>
            <a:ext cx="2747357" cy="32832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700" b="1">
                <a:cs typeface="Calibri"/>
              </a:rPr>
              <a:t>Accuracy</a:t>
            </a:r>
          </a:p>
          <a:p>
            <a:pPr marL="0" indent="0">
              <a:buNone/>
            </a:pPr>
            <a:r>
              <a:rPr lang="en-US" sz="2700">
                <a:cs typeface="Calibri"/>
              </a:rPr>
              <a:t>Anjali: Lead Programmer</a:t>
            </a:r>
          </a:p>
          <a:p>
            <a:pPr marL="457200" indent="-457200"/>
            <a:r>
              <a:rPr lang="en-US" sz="2700">
                <a:cs typeface="Calibri"/>
              </a:rPr>
              <a:t>SDD, block code, robot video, robot testing</a:t>
            </a:r>
          </a:p>
          <a:p>
            <a:pPr marL="0" indent="0">
              <a:buNone/>
            </a:pPr>
            <a:r>
              <a:rPr lang="en-US" sz="2700">
                <a:cs typeface="Calibri"/>
              </a:rPr>
              <a:t>James: Planning</a:t>
            </a:r>
          </a:p>
          <a:p>
            <a:pPr marL="457200" indent="-457200"/>
            <a:r>
              <a:rPr lang="en-US" sz="2700">
                <a:cs typeface="Calibri"/>
              </a:rPr>
              <a:t>algorithm, flowchart, robot testing</a:t>
            </a:r>
          </a:p>
          <a:p>
            <a:pPr marL="0" indent="0">
              <a:buNone/>
            </a:pPr>
            <a:r>
              <a:rPr lang="en-US" sz="2700">
                <a:cs typeface="Calibri"/>
              </a:rPr>
              <a:t>Jarek: Manager</a:t>
            </a:r>
          </a:p>
          <a:p>
            <a:pPr marL="457200" indent="-457200"/>
            <a:r>
              <a:rPr lang="en-US" sz="2700">
                <a:cs typeface="Calibri"/>
              </a:rPr>
              <a:t>GitHub, Gantt chart, robot testing</a:t>
            </a:r>
          </a:p>
          <a:p>
            <a:pPr marL="0" indent="0">
              <a:buNone/>
            </a:pPr>
            <a:endParaRPr lang="en-US" sz="2700">
              <a:cs typeface="Calibri"/>
            </a:endParaRPr>
          </a:p>
        </p:txBody>
      </p:sp>
      <p:sp>
        <p:nvSpPr>
          <p:cNvPr id="58" name="Content Placeholder 17">
            <a:extLst>
              <a:ext uri="{FF2B5EF4-FFF2-40B4-BE49-F238E27FC236}">
                <a16:creationId xmlns:a16="http://schemas.microsoft.com/office/drawing/2014/main" id="{4F3EB883-6994-4263-8693-F96D3566079D}"/>
              </a:ext>
            </a:extLst>
          </p:cNvPr>
          <p:cNvSpPr txBox="1">
            <a:spLocks/>
          </p:cNvSpPr>
          <p:nvPr/>
        </p:nvSpPr>
        <p:spPr>
          <a:xfrm>
            <a:off x="6940391" y="2812507"/>
            <a:ext cx="2747357" cy="32832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900" b="1">
                <a:cs typeface="Calibri"/>
              </a:rPr>
              <a:t>Agility</a:t>
            </a:r>
            <a:endParaRPr lang="en-US">
              <a:cs typeface="Calibri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900">
                <a:cs typeface="Calibri"/>
              </a:rPr>
              <a:t>Anjali: Manager</a:t>
            </a:r>
            <a:endParaRPr lang="en-US">
              <a:cs typeface="Calibri"/>
            </a:endParaRPr>
          </a:p>
          <a:p>
            <a:pPr marL="457200" indent="-457200"/>
            <a:r>
              <a:rPr lang="en-US" sz="1900">
                <a:cs typeface="Calibri"/>
              </a:rPr>
              <a:t>SDD, robot video, robot testing</a:t>
            </a:r>
          </a:p>
          <a:p>
            <a:pPr marL="0" indent="0">
              <a:buNone/>
            </a:pPr>
            <a:r>
              <a:rPr lang="en-US" sz="1900">
                <a:cs typeface="Calibri"/>
              </a:rPr>
              <a:t>James: Planning</a:t>
            </a:r>
          </a:p>
          <a:p>
            <a:pPr marL="457200" indent="-457200"/>
            <a:r>
              <a:rPr lang="en-US" sz="1900">
                <a:cs typeface="Calibri"/>
              </a:rPr>
              <a:t>algorithm, flowchart, robot testing</a:t>
            </a:r>
          </a:p>
          <a:p>
            <a:pPr marL="0" indent="0">
              <a:buNone/>
            </a:pPr>
            <a:r>
              <a:rPr lang="en-US" sz="1900">
                <a:cs typeface="Calibri"/>
              </a:rPr>
              <a:t>Jarek: Lead Programmer</a:t>
            </a:r>
          </a:p>
          <a:p>
            <a:pPr marL="457200" indent="-457200"/>
            <a:r>
              <a:rPr lang="en-US" sz="1900">
                <a:cs typeface="Calibri"/>
              </a:rPr>
              <a:t>block code, GitHub, Gantt chart, robot testing</a:t>
            </a:r>
          </a:p>
        </p:txBody>
      </p:sp>
      <p:sp>
        <p:nvSpPr>
          <p:cNvPr id="10" name="Content Placeholder 17">
            <a:extLst>
              <a:ext uri="{FF2B5EF4-FFF2-40B4-BE49-F238E27FC236}">
                <a16:creationId xmlns:a16="http://schemas.microsoft.com/office/drawing/2014/main" id="{2F8F9CF5-6B0D-49B9-948C-6D4F183E21E2}"/>
              </a:ext>
            </a:extLst>
          </p:cNvPr>
          <p:cNvSpPr txBox="1">
            <a:spLocks/>
          </p:cNvSpPr>
          <p:nvPr/>
        </p:nvSpPr>
        <p:spPr>
          <a:xfrm>
            <a:off x="9780573" y="2800960"/>
            <a:ext cx="1812176" cy="3294805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700" b="1">
                <a:solidFill>
                  <a:schemeClr val="bg2"/>
                </a:solidFill>
                <a:cs typeface="Calibri"/>
              </a:rPr>
              <a:t>Workflow</a:t>
            </a:r>
          </a:p>
          <a:p>
            <a:pPr marL="457200" indent="-457200"/>
            <a:r>
              <a:rPr lang="en-US" sz="2700">
                <a:solidFill>
                  <a:schemeClr val="bg2"/>
                </a:solidFill>
                <a:cs typeface="Calibri"/>
              </a:rPr>
              <a:t>Had one person do most of block code each time</a:t>
            </a:r>
          </a:p>
          <a:p>
            <a:pPr marL="457200" indent="-457200"/>
            <a:r>
              <a:rPr lang="en-US" sz="2700">
                <a:solidFill>
                  <a:schemeClr val="bg2"/>
                </a:solidFill>
                <a:cs typeface="Calibri"/>
              </a:rPr>
              <a:t>All participated in testing and suggesting edits in block code</a:t>
            </a:r>
          </a:p>
          <a:p>
            <a:pPr marL="457200" indent="-457200"/>
            <a:r>
              <a:rPr lang="en-US" sz="2700">
                <a:solidFill>
                  <a:schemeClr val="bg2"/>
                </a:solidFill>
                <a:cs typeface="Calibri"/>
              </a:rPr>
              <a:t>Helped each other with roles in general but had a main person responsible for each role</a:t>
            </a:r>
          </a:p>
          <a:p>
            <a:pPr marL="0" indent="0">
              <a:buNone/>
            </a:pPr>
            <a:endParaRPr lang="en-US" sz="27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878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6EBF06A5-4173-45DE-87B1-0791E098A3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 descr="Wristwatch face">
            <a:extLst>
              <a:ext uri="{FF2B5EF4-FFF2-40B4-BE49-F238E27FC236}">
                <a16:creationId xmlns:a16="http://schemas.microsoft.com/office/drawing/2014/main" id="{B1C86108-5E38-461E-A58A-C983F5412A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21" r="20819" b="11"/>
          <a:stretch/>
        </p:blipFill>
        <p:spPr>
          <a:xfrm>
            <a:off x="6728728" y="1690688"/>
            <a:ext cx="5463273" cy="5167312"/>
          </a:xfrm>
          <a:custGeom>
            <a:avLst/>
            <a:gdLst/>
            <a:ahLst/>
            <a:cxnLst/>
            <a:rect l="l" t="t" r="r" b="b"/>
            <a:pathLst>
              <a:path w="5463273" h="5167312">
                <a:moveTo>
                  <a:pt x="2391664" y="0"/>
                </a:moveTo>
                <a:lnTo>
                  <a:pt x="2729598" y="0"/>
                </a:lnTo>
                <a:lnTo>
                  <a:pt x="3668014" y="0"/>
                </a:lnTo>
                <a:lnTo>
                  <a:pt x="5463273" y="0"/>
                </a:lnTo>
                <a:lnTo>
                  <a:pt x="5463273" y="5167310"/>
                </a:lnTo>
                <a:lnTo>
                  <a:pt x="3668014" y="5167310"/>
                </a:lnTo>
                <a:lnTo>
                  <a:pt x="3668014" y="5167312"/>
                </a:lnTo>
                <a:lnTo>
                  <a:pt x="0" y="5167312"/>
                </a:lnTo>
                <a:lnTo>
                  <a:pt x="2393879" y="952"/>
                </a:lnTo>
                <a:lnTo>
                  <a:pt x="2391664" y="952"/>
                </a:lnTo>
                <a:close/>
              </a:path>
            </a:pathLst>
          </a:custGeom>
        </p:spPr>
      </p:pic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581DAA37-DAFB-47C9-9EE7-11C030BEC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0688"/>
            <a:ext cx="8958061" cy="5167312"/>
          </a:xfrm>
          <a:custGeom>
            <a:avLst/>
            <a:gdLst>
              <a:gd name="connsiteX0" fmla="*/ 0 w 8958061"/>
              <a:gd name="connsiteY0" fmla="*/ 0 h 5167312"/>
              <a:gd name="connsiteX1" fmla="*/ 7885684 w 8958061"/>
              <a:gd name="connsiteY1" fmla="*/ 0 h 5167312"/>
              <a:gd name="connsiteX2" fmla="*/ 7884964 w 8958061"/>
              <a:gd name="connsiteY2" fmla="*/ 952 h 5167312"/>
              <a:gd name="connsiteX3" fmla="*/ 8958061 w 8958061"/>
              <a:gd name="connsiteY3" fmla="*/ 952 h 5167312"/>
              <a:gd name="connsiteX4" fmla="*/ 6564182 w 8958061"/>
              <a:gd name="connsiteY4" fmla="*/ 5167312 h 5167312"/>
              <a:gd name="connsiteX5" fmla="*/ 3026607 w 8958061"/>
              <a:gd name="connsiteY5" fmla="*/ 5167312 h 5167312"/>
              <a:gd name="connsiteX6" fmla="*/ 3026607 w 8958061"/>
              <a:gd name="connsiteY6" fmla="*/ 5166360 h 5167312"/>
              <a:gd name="connsiteX7" fmla="*/ 0 w 8958061"/>
              <a:gd name="connsiteY7" fmla="*/ 5166360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958061" h="5167312">
                <a:moveTo>
                  <a:pt x="0" y="0"/>
                </a:moveTo>
                <a:lnTo>
                  <a:pt x="7885684" y="0"/>
                </a:lnTo>
                <a:lnTo>
                  <a:pt x="7884964" y="952"/>
                </a:lnTo>
                <a:lnTo>
                  <a:pt x="8958061" y="952"/>
                </a:lnTo>
                <a:lnTo>
                  <a:pt x="6564182" y="5167312"/>
                </a:lnTo>
                <a:lnTo>
                  <a:pt x="3026607" y="5167312"/>
                </a:lnTo>
                <a:lnTo>
                  <a:pt x="3026607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C26B92-805F-4FB2-8987-1CFD2B2BE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59"/>
            <a:ext cx="7769352" cy="1325880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1"/>
                </a:solidFill>
                <a:cs typeface="Calibri Light"/>
              </a:rPr>
              <a:t>Challenges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F4CBD955-7E14-485C-919F-EC1D1B9BC2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5410" y="2"/>
            <a:ext cx="2986590" cy="1511301"/>
          </a:xfrm>
          <a:custGeom>
            <a:avLst/>
            <a:gdLst>
              <a:gd name="connsiteX0" fmla="*/ 697617 w 2986590"/>
              <a:gd name="connsiteY0" fmla="*/ 0 h 1511301"/>
              <a:gd name="connsiteX1" fmla="*/ 1096710 w 2986590"/>
              <a:gd name="connsiteY1" fmla="*/ 0 h 1511301"/>
              <a:gd name="connsiteX2" fmla="*/ 1191330 w 2986590"/>
              <a:gd name="connsiteY2" fmla="*/ 0 h 1511301"/>
              <a:gd name="connsiteX3" fmla="*/ 2986590 w 2986590"/>
              <a:gd name="connsiteY3" fmla="*/ 0 h 1511301"/>
              <a:gd name="connsiteX4" fmla="*/ 2986590 w 2986590"/>
              <a:gd name="connsiteY4" fmla="*/ 1511301 h 1511301"/>
              <a:gd name="connsiteX5" fmla="*/ 1191330 w 2986590"/>
              <a:gd name="connsiteY5" fmla="*/ 1511301 h 1511301"/>
              <a:gd name="connsiteX6" fmla="*/ 399093 w 2986590"/>
              <a:gd name="connsiteY6" fmla="*/ 1511301 h 1511301"/>
              <a:gd name="connsiteX7" fmla="*/ 0 w 2986590"/>
              <a:gd name="connsiteY7" fmla="*/ 1511301 h 1511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86590" h="1511301">
                <a:moveTo>
                  <a:pt x="697617" y="0"/>
                </a:moveTo>
                <a:lnTo>
                  <a:pt x="1096710" y="0"/>
                </a:lnTo>
                <a:lnTo>
                  <a:pt x="1191330" y="0"/>
                </a:lnTo>
                <a:lnTo>
                  <a:pt x="2986590" y="0"/>
                </a:lnTo>
                <a:lnTo>
                  <a:pt x="2986590" y="1511301"/>
                </a:lnTo>
                <a:lnTo>
                  <a:pt x="1191330" y="1511301"/>
                </a:lnTo>
                <a:lnTo>
                  <a:pt x="399093" y="1511301"/>
                </a:lnTo>
                <a:lnTo>
                  <a:pt x="0" y="1511301"/>
                </a:lnTo>
                <a:close/>
              </a:path>
            </a:pathLst>
          </a:custGeom>
          <a:solidFill>
            <a:schemeClr val="accent6">
              <a:lumMod val="100000"/>
              <a:lumOff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EC23D-F0D6-495E-A768-36C02CE03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09800"/>
            <a:ext cx="5879013" cy="152082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>
                <a:solidFill>
                  <a:srgbClr val="FFFFFF"/>
                </a:solidFill>
                <a:cs typeface="Calibri"/>
              </a:rPr>
              <a:t>Time</a:t>
            </a:r>
          </a:p>
          <a:p>
            <a:pPr lvl="1"/>
            <a:r>
              <a:rPr lang="en-US" sz="2000">
                <a:solidFill>
                  <a:srgbClr val="FFFFFF"/>
                </a:solidFill>
                <a:cs typeface="Calibri"/>
              </a:rPr>
              <a:t>Individual time constraints</a:t>
            </a:r>
          </a:p>
          <a:p>
            <a:pPr lvl="1"/>
            <a:r>
              <a:rPr lang="en-US" sz="2000">
                <a:solidFill>
                  <a:srgbClr val="FFFFFF"/>
                </a:solidFill>
                <a:cs typeface="Calibri"/>
              </a:rPr>
              <a:t>HH208 not always open</a:t>
            </a:r>
          </a:p>
          <a:p>
            <a:pPr lvl="2"/>
            <a:r>
              <a:rPr lang="en-US" sz="1600">
                <a:solidFill>
                  <a:srgbClr val="FFFFFF"/>
                </a:solidFill>
                <a:cs typeface="Calibri"/>
              </a:rPr>
              <a:t>sometimes crowded while open</a:t>
            </a:r>
          </a:p>
          <a:p>
            <a:pPr lvl="2"/>
            <a:endParaRPr lang="en-US">
              <a:solidFill>
                <a:srgbClr val="FFFFFF"/>
              </a:solidFill>
              <a:cs typeface="Calibri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ED1E354-26F4-4060-9C70-60FC09CDBAFB}"/>
              </a:ext>
            </a:extLst>
          </p:cNvPr>
          <p:cNvSpPr txBox="1">
            <a:spLocks/>
          </p:cNvSpPr>
          <p:nvPr/>
        </p:nvSpPr>
        <p:spPr>
          <a:xfrm>
            <a:off x="841248" y="3733800"/>
            <a:ext cx="5879013" cy="152082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>
                <a:solidFill>
                  <a:srgbClr val="FFFFFF"/>
                </a:solidFill>
                <a:cs typeface="Calibri"/>
              </a:rPr>
              <a:t>Accuracy</a:t>
            </a:r>
          </a:p>
          <a:p>
            <a:pPr lvl="1"/>
            <a:r>
              <a:rPr lang="en-US" sz="2000">
                <a:solidFill>
                  <a:srgbClr val="FFFFFF"/>
                </a:solidFill>
                <a:cs typeface="Calibri"/>
              </a:rPr>
              <a:t>Getting robot correctly oriented before testing</a:t>
            </a:r>
          </a:p>
          <a:p>
            <a:pPr lvl="2"/>
            <a:r>
              <a:rPr lang="en-US" sz="1600">
                <a:solidFill>
                  <a:srgbClr val="FFFFFF"/>
                </a:solidFill>
                <a:cs typeface="Calibri"/>
              </a:rPr>
              <a:t>Problems with this = more time spent redoing tests</a:t>
            </a:r>
          </a:p>
          <a:p>
            <a:pPr lvl="1"/>
            <a:r>
              <a:rPr lang="en-US" sz="2000">
                <a:solidFill>
                  <a:srgbClr val="FFFFFF"/>
                </a:solidFill>
                <a:cs typeface="Calibri"/>
              </a:rPr>
              <a:t>Determining angles and movement duration</a:t>
            </a:r>
          </a:p>
          <a:p>
            <a:pPr lvl="2"/>
            <a:r>
              <a:rPr lang="en-US" sz="1600">
                <a:solidFill>
                  <a:srgbClr val="FFFFFF"/>
                </a:solidFill>
                <a:cs typeface="Calibri"/>
              </a:rPr>
              <a:t>Getting robot to stay on / at least close to blue lines</a:t>
            </a:r>
          </a:p>
          <a:p>
            <a:pPr lvl="2"/>
            <a:r>
              <a:rPr lang="en-US" sz="1600">
                <a:solidFill>
                  <a:srgbClr val="FFFFFF"/>
                </a:solidFill>
                <a:cs typeface="Calibri"/>
              </a:rPr>
              <a:t>(especially with Accuracy sprint)</a:t>
            </a:r>
          </a:p>
        </p:txBody>
      </p:sp>
    </p:spTree>
    <p:extLst>
      <p:ext uri="{BB962C8B-B14F-4D97-AF65-F5344CB8AC3E}">
        <p14:creationId xmlns:p14="http://schemas.microsoft.com/office/powerpoint/2010/main" val="38411722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BBFC47-A3F6-3F4B-9938-DE050042F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What we learned</a:t>
            </a:r>
            <a:r>
              <a:rPr lang="en-US">
                <a:solidFill>
                  <a:schemeClr val="bg1"/>
                </a:solidFill>
              </a:rPr>
              <a:t> about software engineering</a:t>
            </a:r>
            <a:endParaRPr lang="en-US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3953E5-3405-E040-88FF-356E4B90E39A}"/>
              </a:ext>
            </a:extLst>
          </p:cNvPr>
          <p:cNvSpPr txBox="1"/>
          <p:nvPr/>
        </p:nvSpPr>
        <p:spPr>
          <a:xfrm>
            <a:off x="5358384" y="640081"/>
            <a:ext cx="6024654" cy="5257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Takes lots of collaboration to get work done in time</a:t>
            </a:r>
            <a:endParaRPr lang="en-US"/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>
                <a:cs typeface="Calibri"/>
              </a:rPr>
              <a:t>Work done more quickly when all of us could meet up / communicate in real time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Communication</a:t>
            </a:r>
            <a:r>
              <a:rPr lang="en-US" sz="2400">
                <a:cs typeface="Calibri"/>
              </a:rPr>
              <a:t> is important</a:t>
            </a:r>
            <a:endParaRPr lang="en-US"/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>
                <a:cs typeface="Calibri" panose="020F0502020204030204"/>
              </a:rPr>
              <a:t>Texting about meet up times, asking questions (each other and professor), sending each other material for GitHub and SDD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>
                <a:cs typeface="Calibri" panose="020F0502020204030204"/>
              </a:rPr>
              <a:t>Have to sometimes accept imperfect results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>
                <a:cs typeface="Calibri" panose="020F0502020204030204"/>
              </a:rPr>
              <a:t>Could not always stay exactly on lines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>
                <a:cs typeface="Calibri" panose="020F0502020204030204"/>
              </a:rPr>
              <a:t>Sometimes imperfect results still got the job done</a:t>
            </a:r>
          </a:p>
        </p:txBody>
      </p:sp>
    </p:spTree>
    <p:extLst>
      <p:ext uri="{BB962C8B-B14F-4D97-AF65-F5344CB8AC3E}">
        <p14:creationId xmlns:p14="http://schemas.microsoft.com/office/powerpoint/2010/main" val="1344235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707B8-AD66-C949-B52F-7F1D23DE7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6056" y="388851"/>
            <a:ext cx="9128342" cy="1288238"/>
          </a:xfrm>
        </p:spPr>
        <p:txBody>
          <a:bodyPr anchor="ctr">
            <a:normAutofit/>
          </a:bodyPr>
          <a:lstStyle/>
          <a:p>
            <a:pPr algn="ctr"/>
            <a:r>
              <a:rPr lang="en-US" sz="4100"/>
              <a:t>What we would have done differently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2B699-0008-7A4F-9302-DA98BA820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4115" y="1956816"/>
            <a:ext cx="8992317" cy="4024884"/>
          </a:xfrm>
        </p:spPr>
        <p:txBody>
          <a:bodyPr anchor="t">
            <a:normAutofit lnSpcReduction="10000"/>
          </a:bodyPr>
          <a:lstStyle/>
          <a:p>
            <a:r>
              <a:rPr lang="en-US" sz="2400"/>
              <a:t>Could </a:t>
            </a:r>
            <a:r>
              <a:rPr lang="en-US" sz="2400" dirty="0"/>
              <a:t>have made more time </a:t>
            </a:r>
            <a:r>
              <a:rPr lang="en-US" sz="2400"/>
              <a:t>for testing</a:t>
            </a:r>
          </a:p>
          <a:p>
            <a:pPr lvl="1"/>
            <a:r>
              <a:rPr lang="en-US" sz="2000">
                <a:cs typeface="Calibri"/>
              </a:rPr>
              <a:t>One or two members could have met up while not all available</a:t>
            </a:r>
          </a:p>
          <a:p>
            <a:pPr lvl="2"/>
            <a:r>
              <a:rPr lang="en-US" sz="1600">
                <a:cs typeface="Calibri"/>
              </a:rPr>
              <a:t>(we started doing this more towards the end)</a:t>
            </a:r>
          </a:p>
          <a:p>
            <a:r>
              <a:rPr lang="en-US" sz="2400">
                <a:cs typeface="Calibri"/>
              </a:rPr>
              <a:t>Develop strategy for keeping track of orientation</a:t>
            </a:r>
          </a:p>
          <a:p>
            <a:pPr lvl="1"/>
            <a:r>
              <a:rPr lang="en-US" sz="2000">
                <a:cs typeface="Calibri"/>
              </a:rPr>
              <a:t>Possibly could have used protractor to make sure robot's light matches up with certain degree while fixing orientation</a:t>
            </a:r>
          </a:p>
          <a:p>
            <a:pPr lvl="1"/>
            <a:r>
              <a:rPr lang="en-US" sz="2000">
                <a:cs typeface="Calibri"/>
              </a:rPr>
              <a:t>Would reduce excessive testing due to orientation errors</a:t>
            </a:r>
          </a:p>
          <a:p>
            <a:r>
              <a:rPr lang="en-US" sz="2400">
                <a:cs typeface="Calibri"/>
              </a:rPr>
              <a:t>Write down test cases directly after tests</a:t>
            </a:r>
          </a:p>
          <a:p>
            <a:pPr lvl="1"/>
            <a:r>
              <a:rPr lang="en-US" sz="2000">
                <a:cs typeface="Calibri"/>
              </a:rPr>
              <a:t>Usually wrote them after all the tests for that day, relying on memory</a:t>
            </a:r>
          </a:p>
          <a:p>
            <a:r>
              <a:rPr lang="en-US" sz="2400">
                <a:cs typeface="Calibri"/>
              </a:rPr>
              <a:t>Figure out app completely before using</a:t>
            </a:r>
          </a:p>
          <a:p>
            <a:pPr lvl="1"/>
            <a:r>
              <a:rPr lang="en-US" sz="2000">
                <a:cs typeface="Calibri"/>
              </a:rPr>
              <a:t>Had various mishaps with both iPhone and Windows applications that occasionally made progress difficult</a:t>
            </a:r>
          </a:p>
        </p:txBody>
      </p:sp>
    </p:spTree>
    <p:extLst>
      <p:ext uri="{BB962C8B-B14F-4D97-AF65-F5344CB8AC3E}">
        <p14:creationId xmlns:p14="http://schemas.microsoft.com/office/powerpoint/2010/main" val="22773904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CE9261-3394-3946-BCD5-A7B57C6C4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>
                <a:solidFill>
                  <a:srgbClr val="FFFFFF"/>
                </a:solidFill>
              </a:rPr>
              <a:t>Agility Sprint Block</a:t>
            </a:r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Code</a:t>
            </a:r>
          </a:p>
        </p:txBody>
      </p:sp>
      <p:pic>
        <p:nvPicPr>
          <p:cNvPr id="4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368AD833-66AB-4EEB-A4D4-D5C56B3E94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45945" y="643466"/>
            <a:ext cx="5443442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453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4" descr="3D rendering of a robotic arm with fingers half-curled and the index finger pointing out">
            <a:extLst>
              <a:ext uri="{FF2B5EF4-FFF2-40B4-BE49-F238E27FC236}">
                <a16:creationId xmlns:a16="http://schemas.microsoft.com/office/drawing/2014/main" id="{8FC3E3C7-8800-446F-9F71-8A7C0339DA3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20000"/>
          </a:blip>
          <a:srcRect r="-2" b="2586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09FD65F-87AF-E04D-8C88-CDDF9BAEC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Agility Sprint Video</a:t>
            </a:r>
            <a:endParaRPr lang="en-US">
              <a:solidFill>
                <a:schemeClr val="bg1"/>
              </a:solidFill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20791-96A8-2B40-B41E-2A4941124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pic>
        <p:nvPicPr>
          <p:cNvPr id="4" name="Picture 4">
            <a:hlinkClick r:id="" action="ppaction://media"/>
            <a:extLst>
              <a:ext uri="{FF2B5EF4-FFF2-40B4-BE49-F238E27FC236}">
                <a16:creationId xmlns:a16="http://schemas.microsoft.com/office/drawing/2014/main" id="{730129D1-B147-478E-B98B-A49FEFF99569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2828354" y="1844667"/>
            <a:ext cx="6326605" cy="3574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580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395</Words>
  <Application>Microsoft Office PowerPoint</Application>
  <PresentationFormat>Widescreen</PresentationFormat>
  <Paragraphs>60</Paragraphs>
  <Slides>7</Slides>
  <Notes>0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Robotics Project </vt:lpstr>
      <vt:lpstr>Roles</vt:lpstr>
      <vt:lpstr>Challenges</vt:lpstr>
      <vt:lpstr>What we learned about software engineering</vt:lpstr>
      <vt:lpstr>What we would have done differently</vt:lpstr>
      <vt:lpstr>Agility Sprint Block Code</vt:lpstr>
      <vt:lpstr>Agility Sprint Video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Robotics Project </dc:title>
  <dc:creator>Jarek A. Torres</dc:creator>
  <cp:lastModifiedBy>Jarek A. Torres</cp:lastModifiedBy>
  <cp:revision>2</cp:revision>
  <dcterms:created xsi:type="dcterms:W3CDTF">2021-12-02T17:31:30Z</dcterms:created>
  <dcterms:modified xsi:type="dcterms:W3CDTF">2021-12-06T19:31:01Z</dcterms:modified>
</cp:coreProperties>
</file>