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1733" r:id="rId5"/>
    <p:sldId id="1715" r:id="rId6"/>
    <p:sldId id="1752" r:id="rId7"/>
    <p:sldId id="1753" r:id="rId8"/>
    <p:sldId id="1746" r:id="rId9"/>
    <p:sldId id="1755" r:id="rId10"/>
    <p:sldId id="1756" r:id="rId11"/>
    <p:sldId id="1754" r:id="rId12"/>
    <p:sldId id="1757" r:id="rId13"/>
    <p:sldId id="1766" r:id="rId14"/>
    <p:sldId id="1758" r:id="rId15"/>
    <p:sldId id="1764" r:id="rId16"/>
    <p:sldId id="1765" r:id="rId17"/>
    <p:sldId id="1767" r:id="rId18"/>
  </p:sldIdLst>
  <p:sldSz cx="12192000" cy="6858000"/>
  <p:notesSz cx="6797675" cy="9928225"/>
  <p:embeddedFontLst>
    <p:embeddedFont>
      <p:font typeface="IBM Plex Sans" panose="020B0503050203000203" pitchFamily="34" charset="0"/>
      <p:regular r:id="rId21"/>
      <p:bold r:id="rId22"/>
      <p:italic r:id="rId23"/>
      <p:boldItalic r:id="rId24"/>
    </p:embeddedFont>
    <p:embeddedFont>
      <p:font typeface="IBM Plex Sans Light" panose="020B0403050203000203" pitchFamily="34" charset="0"/>
      <p:regular r:id="rId25"/>
      <p:italic r:id="rId26"/>
    </p:embeddedFont>
    <p:embeddedFont>
      <p:font typeface="IBM Plex Sans Medium" panose="020B0503050203000203" pitchFamily="34" charset="0"/>
      <p:regular r:id="rId27"/>
      <p:italic r:id="rId28"/>
    </p:embeddedFont>
    <p:embeddedFont>
      <p:font typeface="IBM Plex Sans SemiBold" panose="020B0503050203000203" pitchFamily="34" charset="0"/>
      <p:regular r:id="rId29"/>
      <p:bold r:id="rId30"/>
      <p:italic r:id="rId31"/>
      <p:boldItalic r:id="rId32"/>
    </p:embeddedFont>
    <p:embeddedFont>
      <p:font typeface="IBM Plex Sans Thin" panose="020B0203050203000203" pitchFamily="34" charset="0"/>
      <p:regular r:id="rId33"/>
      <p: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Open Sans Light" panose="020B0306030504020204" pitchFamily="34" charset="0"/>
      <p:regular r:id="rId39"/>
      <p:italic r:id="rId40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A97"/>
    <a:srgbClr val="9D9D9C"/>
    <a:srgbClr val="95B522"/>
    <a:srgbClr val="007899"/>
    <a:srgbClr val="007998"/>
    <a:srgbClr val="AFDDFF"/>
    <a:srgbClr val="1D626B"/>
    <a:srgbClr val="46A497"/>
    <a:srgbClr val="357168"/>
    <a:srgbClr val="D9C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5" autoAdjust="0"/>
    <p:restoredTop sz="95982" autoAdjust="0"/>
  </p:normalViewPr>
  <p:slideViewPr>
    <p:cSldViewPr snapToGrid="0">
      <p:cViewPr varScale="1">
        <p:scale>
          <a:sx n="112" d="100"/>
          <a:sy n="112" d="100"/>
        </p:scale>
        <p:origin x="608" y="192"/>
      </p:cViewPr>
      <p:guideLst>
        <p:guide orient="horz" pos="1616"/>
        <p:guide pos="3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889" y="-63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EditPoints="1" noChangeArrowheads="1"/>
          </p:cNvSpPr>
          <p:nvPr>
            <p:ph type="hdr" sz="quarter"/>
          </p:nvPr>
        </p:nvSpPr>
        <p:spPr bwMode="auto">
          <a:xfrm>
            <a:off x="169865" y="210695"/>
            <a:ext cx="2944812" cy="4980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122" tIns="46061" rIns="92122" bIns="46061" anchor="t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EditPoints="1" noChangeArrowheads="1"/>
          </p:cNvSpPr>
          <p:nvPr>
            <p:ph type="ftr" sz="quarter" idx="2"/>
          </p:nvPr>
        </p:nvSpPr>
        <p:spPr bwMode="auto">
          <a:xfrm>
            <a:off x="1" y="9430220"/>
            <a:ext cx="2944813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122" tIns="46061" rIns="92122" bIns="46061" anchor="b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endParaRPr lang="de-DE"/>
          </a:p>
        </p:txBody>
      </p:sp>
      <p:sp>
        <p:nvSpPr>
          <p:cNvPr id="7173" name="Rectangle 5"/>
          <p:cNvSpPr>
            <a:spLocks noGrp="1" noEditPoints="1" noChangeArrowheads="1"/>
          </p:cNvSpPr>
          <p:nvPr>
            <p:ph type="sldNum" sz="quarter" idx="3"/>
          </p:nvPr>
        </p:nvSpPr>
        <p:spPr bwMode="auto">
          <a:xfrm>
            <a:off x="3851277" y="9430220"/>
            <a:ext cx="2944813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122" tIns="46061" rIns="92122" bIns="46061" anchor="b">
            <a:prstTxWarp prst="textNoShape">
              <a:avLst/>
            </a:prstTxWarp>
          </a:bodyPr>
          <a:lstStyle>
            <a:lvl1pPr algn="r" defTabSz="922166">
              <a:defRPr sz="1300"/>
            </a:lvl1pPr>
          </a:lstStyle>
          <a:p>
            <a:fld id="{B41BA6D9-2DBB-4454-9275-3B2632959E23}" type="slidenum">
              <a:rPr lang="de-DE"/>
              <a:t>‹Nr.›</a:t>
            </a:fld>
            <a:endParaRPr lang="de-DE"/>
          </a:p>
        </p:txBody>
      </p:sp>
      <p:pic>
        <p:nvPicPr>
          <p:cNvPr id="65541" name="Picture 6" descr="mgm-logo-master_tp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5289" y="210696"/>
            <a:ext cx="2347912" cy="555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EditPoints="1" noChangeArrowheads="1"/>
          </p:cNvSpPr>
          <p:nvPr>
            <p:ph type="hdr" sz="quarter"/>
          </p:nvPr>
        </p:nvSpPr>
        <p:spPr bwMode="auto">
          <a:xfrm>
            <a:off x="1" y="1"/>
            <a:ext cx="2944813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122" tIns="46061" rIns="92122" bIns="46061" anchor="t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EditPoints="1" noChangeArrowheads="1"/>
          </p:cNvSpPr>
          <p:nvPr>
            <p:ph type="dt" idx="1"/>
          </p:nvPr>
        </p:nvSpPr>
        <p:spPr bwMode="auto">
          <a:xfrm>
            <a:off x="3851277" y="1"/>
            <a:ext cx="2944813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122" tIns="46061" rIns="92122" bIns="46061" anchor="t">
            <a:prstTxWarp prst="textNoShape">
              <a:avLst/>
            </a:prstTxWarp>
          </a:bodyPr>
          <a:lstStyle>
            <a:lvl1pPr algn="r" defTabSz="922166">
              <a:defRPr sz="1300"/>
            </a:lvl1pPr>
          </a:lstStyle>
          <a:p>
            <a:endParaRPr lang="de-DE"/>
          </a:p>
        </p:txBody>
      </p:sp>
      <p:sp>
        <p:nvSpPr>
          <p:cNvPr id="64516" name="Rectangle 4"/>
          <p:cNvSpPr>
            <a:spLocks noGrp="1" noRot="1" noChangeAspect="1" noEditPoints="1" noChangeArrowheads="1" noTextEdit="1"/>
          </p:cNvSpPr>
          <p:nvPr>
            <p:ph type="sldImg" idx="2"/>
          </p:nvPr>
        </p:nvSpPr>
        <p:spPr bwMode="auto">
          <a:xfrm>
            <a:off x="90488" y="742950"/>
            <a:ext cx="6618287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/>
          </a:p>
        </p:txBody>
      </p:sp>
      <p:sp>
        <p:nvSpPr>
          <p:cNvPr id="8197" name="Rectangle 5"/>
          <p:cNvSpPr>
            <a:spLocks noGrp="1" noEditPoints="1" noChangeArrowheads="1"/>
          </p:cNvSpPr>
          <p:nvPr>
            <p:ph type="body" sz="quarter" idx="3"/>
          </p:nvPr>
        </p:nvSpPr>
        <p:spPr bwMode="auto">
          <a:xfrm>
            <a:off x="679454" y="4716706"/>
            <a:ext cx="5438775" cy="44677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122" tIns="46061" rIns="92122" bIns="46061" anchor="t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8198" name="Rectangle 6"/>
          <p:cNvSpPr>
            <a:spLocks noGrp="1" noEditPoints="1" noChangeArrowheads="1"/>
          </p:cNvSpPr>
          <p:nvPr>
            <p:ph type="ftr" sz="quarter" idx="4"/>
          </p:nvPr>
        </p:nvSpPr>
        <p:spPr bwMode="auto">
          <a:xfrm>
            <a:off x="1" y="9430220"/>
            <a:ext cx="2944813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122" tIns="46061" rIns="92122" bIns="46061" anchor="b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endParaRPr lang="de-DE"/>
          </a:p>
        </p:txBody>
      </p:sp>
      <p:sp>
        <p:nvSpPr>
          <p:cNvPr id="8199" name="Rectangle 7"/>
          <p:cNvSpPr>
            <a:spLocks noGrp="1" noEditPoints="1" noChangeArrowheads="1"/>
          </p:cNvSpPr>
          <p:nvPr>
            <p:ph type="sldNum" sz="quarter" idx="5"/>
          </p:nvPr>
        </p:nvSpPr>
        <p:spPr bwMode="auto">
          <a:xfrm>
            <a:off x="3851277" y="9430220"/>
            <a:ext cx="2944813" cy="496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122" tIns="46061" rIns="92122" bIns="46061" anchor="b">
            <a:prstTxWarp prst="textNoShape">
              <a:avLst/>
            </a:prstTxWarp>
          </a:bodyPr>
          <a:lstStyle>
            <a:lvl1pPr algn="r" defTabSz="922166">
              <a:defRPr sz="1300"/>
            </a:lvl1pPr>
          </a:lstStyle>
          <a:p>
            <a:fld id="{A78FF2BC-F68A-4EB6-9E3E-3C5BE7030B7B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izenplatzhalt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https://unsplash.com/photos/RFDP7_80v5A</a:t>
            </a:r>
          </a:p>
        </p:txBody>
      </p:sp>
      <p:sp>
        <p:nvSpPr>
          <p:cNvPr id="4" name="Foliennummernplatzhalt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A78FF2BC-F68A-4EB6-9E3E-3C5BE7030B7B}" type="slidenum">
              <a:rPr lang="de-DE"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izenplatzhalt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A78FF2BC-F68A-4EB6-9E3E-3C5BE7030B7B}" type="slidenum">
              <a:rPr lang="de-DE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94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 noTextEdit="1"/>
          </p:cNvSpPr>
          <p:nvPr>
            <p:ph type="sldImg"/>
          </p:nvPr>
        </p:nvSpPr>
        <p:spPr>
          <a:xfrm>
            <a:off x="88900" y="742950"/>
            <a:ext cx="6621463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B0C9390-8C6D-440B-8AED-996FE2496E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6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izenplatzhalt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A78FF2BC-F68A-4EB6-9E3E-3C5BE7030B7B}" type="slidenum">
              <a:rPr lang="de-DE"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izenplatzhalt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A78FF2BC-F68A-4EB6-9E3E-3C5BE7030B7B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36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izenplatzhalt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A78FF2BC-F68A-4EB6-9E3E-3C5BE7030B7B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063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zhalter Folienbild 1"/>
          <p:cNvSpPr>
            <a:spLocks noGrp="1" noRot="1" noChangeAspect="1" noEditPoints="1" noTextEdit="1"/>
          </p:cNvSpPr>
          <p:nvPr>
            <p:ph type="sldImg"/>
          </p:nvPr>
        </p:nvSpPr>
        <p:spPr>
          <a:xfrm>
            <a:off x="88900" y="742950"/>
            <a:ext cx="6621463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tzhalter Text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latzhalter Foliennumm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B0C9390-8C6D-440B-8AED-996FE2496E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76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izenplatzhalt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A78FF2BC-F68A-4EB6-9E3E-3C5BE7030B7B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795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izenplatzhalt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https://unsplash.com/photos/RFDP7_80v5A</a:t>
            </a:r>
          </a:p>
        </p:txBody>
      </p:sp>
      <p:sp>
        <p:nvSpPr>
          <p:cNvPr id="4" name="Foliennummernplatzhalt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A78FF2BC-F68A-4EB6-9E3E-3C5BE7030B7B}" type="slidenum">
              <a:rPr lang="de-DE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93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izenplatzhalt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A78FF2BC-F68A-4EB6-9E3E-3C5BE7030B7B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783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izenplatzhalt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A78FF2BC-F68A-4EB6-9E3E-3C5BE7030B7B}" type="slidenum">
              <a:rPr lang="de-DE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65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 noEditPoints="1"/>
          </p:cNvSpPr>
          <p:nvPr>
            <p:ph type="body" sz="quarter" idx="13"/>
          </p:nvPr>
        </p:nvSpPr>
        <p:spPr>
          <a:xfrm>
            <a:off x="449263" y="1341438"/>
            <a:ext cx="11252666" cy="45339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>
          <a:xfrm>
            <a:off x="457200" y="346075"/>
            <a:ext cx="11241824" cy="4905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ferenzpro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6131858" y="-2116"/>
            <a:ext cx="606014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None/>
            </a:pPr>
            <a:endParaRPr kumimoji="0" lang="en-US" sz="1200" b="0" i="0" u="none" strike="noStrike" cap="none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platzhalter 28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522516" y="322263"/>
            <a:ext cx="5293225" cy="400110"/>
          </a:xfr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en-US" sz="2000" b="0" kern="1200" dirty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Kundenname</a:t>
            </a:r>
            <a:endParaRPr lang="en-US" dirty="0"/>
          </a:p>
        </p:txBody>
      </p:sp>
      <p:sp>
        <p:nvSpPr>
          <p:cNvPr id="11" name="Textplatzhalter 44"/>
          <p:cNvSpPr>
            <a:spLocks noGrp="1" noEditPoints="1"/>
          </p:cNvSpPr>
          <p:nvPr>
            <p:ph type="body" sz="quarter" idx="19" hasCustomPrompt="1"/>
          </p:nvPr>
        </p:nvSpPr>
        <p:spPr>
          <a:xfrm>
            <a:off x="522515" y="5537942"/>
            <a:ext cx="5280798" cy="906462"/>
          </a:xfrm>
        </p:spPr>
        <p:txBody>
          <a:bodyPr lIns="0"/>
          <a:lstStyle>
            <a:lvl1pPr marL="0" indent="0">
              <a:buNone/>
              <a:defRPr sz="12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„Zitat….“.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Vorname Nachname, Position im Projekt</a:t>
            </a:r>
            <a:endParaRPr lang="en-US" dirty="0"/>
          </a:p>
        </p:txBody>
      </p:sp>
      <p:sp>
        <p:nvSpPr>
          <p:cNvPr id="13" name="Textplatzhalter 12"/>
          <p:cNvSpPr>
            <a:spLocks noGrp="1" noEditPoints="1"/>
          </p:cNvSpPr>
          <p:nvPr>
            <p:ph type="body" sz="quarter" idx="20" hasCustomPrompt="1"/>
          </p:nvPr>
        </p:nvSpPr>
        <p:spPr>
          <a:xfrm>
            <a:off x="6131858" y="2730765"/>
            <a:ext cx="6060141" cy="1150938"/>
          </a:xfrm>
        </p:spPr>
        <p:txBody>
          <a:bodyPr anchor="ctr"/>
          <a:lstStyle>
            <a:lvl1pPr marL="0" indent="0" algn="ctr">
              <a:buNone/>
              <a:defRPr sz="1050" baseline="0"/>
            </a:lvl1pPr>
          </a:lstStyle>
          <a:p>
            <a:pPr lvl="0"/>
            <a:r>
              <a:rPr lang="de-DE" dirty="0"/>
              <a:t>Maße der Grafik:19,05 cm x 12,70 cm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Bitte auf Lizenzfreiheit und Bildrechte achten</a:t>
            </a:r>
          </a:p>
        </p:txBody>
      </p:sp>
      <p:sp>
        <p:nvSpPr>
          <p:cNvPr id="18" name="Textplatzhalter 17"/>
          <p:cNvSpPr>
            <a:spLocks noGrp="1" noEditPoints="1"/>
          </p:cNvSpPr>
          <p:nvPr>
            <p:ph type="body" sz="quarter" idx="21" hasCustomPrompt="1"/>
          </p:nvPr>
        </p:nvSpPr>
        <p:spPr>
          <a:xfrm>
            <a:off x="522287" y="891541"/>
            <a:ext cx="5280865" cy="4507688"/>
          </a:xfrm>
        </p:spPr>
        <p:txBody>
          <a:bodyPr lIns="0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Projektinhalt – bitte Vorlage im Template beachten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3"/>
          <p:cNvSpPr>
            <a:spLocks noGrp="1" noEditPoints="1" noChangeArrowheads="1"/>
          </p:cNvSpPr>
          <p:nvPr>
            <p:ph type="body"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2"/>
          <p:cNvSpPr>
            <a:spLocks noGrp="1" noEditPoints="1" noChangeArrowheads="1"/>
          </p:cNvSpPr>
          <p:nvPr>
            <p:ph type="title"/>
          </p:nvPr>
        </p:nvSpPr>
        <p:spPr bwMode="white">
          <a:xfrm>
            <a:off x="457199" y="346075"/>
            <a:ext cx="11214847" cy="4905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>
          <a:solidFill>
            <a:schemeClr val="accent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8575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44400" indent="-28440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00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anose="05000000000000000000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6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anose="05000000000000000000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72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anose="05000000000000000000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3415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</a:defRPr>
      </a:lvl6pPr>
      <a:lvl7pPr marL="27987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</a:defRPr>
      </a:lvl7pPr>
      <a:lvl8pPr marL="32559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</a:defRPr>
      </a:lvl8pPr>
      <a:lvl9pPr marL="37131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6BEBBC0-4DA7-8549-AD25-E10CAB4A69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7372" b="347"/>
          <a:stretch/>
        </p:blipFill>
        <p:spPr>
          <a:xfrm>
            <a:off x="7137400" y="69850"/>
            <a:ext cx="5054600" cy="6695017"/>
          </a:xfrm>
          <a:prstGeom prst="rect">
            <a:avLst/>
          </a:prstGeom>
        </p:spPr>
      </p:pic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1A6D57C7-70E4-BE4D-8B38-61ED81622EAC}"/>
              </a:ext>
            </a:extLst>
          </p:cNvPr>
          <p:cNvSpPr txBox="1"/>
          <p:nvPr/>
        </p:nvSpPr>
        <p:spPr>
          <a:xfrm>
            <a:off x="788482" y="3812836"/>
            <a:ext cx="6780718" cy="125647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2400" kern="0" dirty="0">
                <a:solidFill>
                  <a:srgbClr val="007999"/>
                </a:solidFill>
                <a:latin typeface="IBM Plex Sans Light" panose="020B0403050203000203" pitchFamily="34" charset="0"/>
              </a:rPr>
              <a:t>Mit unseren Partnern bilden wir eine Gemeinschaft, um Lösungen für komplexes Geschäft digital abzubilden</a:t>
            </a:r>
          </a:p>
          <a:p>
            <a:pPr marL="0" indent="0">
              <a:spcAft>
                <a:spcPts val="100"/>
              </a:spcAft>
              <a:buNone/>
            </a:pPr>
            <a:endParaRPr lang="de-DE" sz="2400" kern="0" dirty="0">
              <a:solidFill>
                <a:srgbClr val="007999"/>
              </a:solidFill>
              <a:latin typeface="IBM Plex Sans Light" panose="020B0403050203000203" pitchFamily="34" charset="0"/>
            </a:endParaRP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53D05CB6-4480-40FF-B7BB-061F5A70008B}"/>
              </a:ext>
            </a:extLst>
          </p:cNvPr>
          <p:cNvSpPr txBox="1"/>
          <p:nvPr/>
        </p:nvSpPr>
        <p:spPr>
          <a:xfrm>
            <a:off x="813467" y="3483964"/>
            <a:ext cx="6596767" cy="328872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200" b="1" kern="0" spc="300" dirty="0">
                <a:solidFill>
                  <a:srgbClr val="90B02F"/>
                </a:solidFill>
                <a:latin typeface="IBM Plex Sans SemiBold" panose="020B0503050203000203" pitchFamily="34" charset="0"/>
              </a:rPr>
              <a:t>INDUSTRIEVERSICHERUNG  DIGITAL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C76A1129-5BC2-2342-8AFA-442750CA93E7}"/>
              </a:ext>
            </a:extLst>
          </p:cNvPr>
          <p:cNvSpPr txBox="1"/>
          <p:nvPr/>
        </p:nvSpPr>
        <p:spPr>
          <a:xfrm>
            <a:off x="7413115" y="607288"/>
            <a:ext cx="4131185" cy="20485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050" kern="0" dirty="0">
                <a:solidFill>
                  <a:schemeClr val="accent5"/>
                </a:solidFill>
                <a:latin typeface="IBM Plex Sans" panose="020B0503050203000203" pitchFamily="34" charset="0"/>
              </a:rPr>
              <a:t>Über uns   ︱  Konzepte   ︱   Lösungen   ︱    Plattform    ︱    Kontakt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DA664E4-DF33-C74E-BD45-81EB22591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292" y="617342"/>
            <a:ext cx="1687279" cy="302845"/>
          </a:xfrm>
          <a:prstGeom prst="rect">
            <a:avLst/>
          </a:prstGeom>
        </p:spPr>
      </p:pic>
      <p:sp>
        <p:nvSpPr>
          <p:cNvPr id="8" name="Hauptnavigation Highlight">
            <a:extLst>
              <a:ext uri="{FF2B5EF4-FFF2-40B4-BE49-F238E27FC236}">
                <a16:creationId xmlns:a16="http://schemas.microsoft.com/office/drawing/2014/main" id="{E7890F16-D4CD-1E48-9CE1-A7ADB29FDB0D}"/>
              </a:ext>
            </a:extLst>
          </p:cNvPr>
          <p:cNvSpPr/>
          <p:nvPr/>
        </p:nvSpPr>
        <p:spPr bwMode="auto">
          <a:xfrm>
            <a:off x="7410234" y="754038"/>
            <a:ext cx="576000" cy="45719"/>
          </a:xfrm>
          <a:prstGeom prst="rect">
            <a:avLst/>
          </a:prstGeom>
          <a:solidFill>
            <a:srgbClr val="90B0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00000"/>
              <a:buFontTx/>
              <a:buNone/>
            </a:pPr>
            <a:endParaRPr kumimoji="0" lang="de-DE" sz="1200" b="0" i="0" u="none" strike="noStrike" cap="none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92 0.14931 L -3.95833e-06 0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7187 -0.00023 L -2.08333E-7 -4.44444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91 0.14931 L 2.08333e-07 -3.7037e-07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15116 L -3.75E-6 1.85185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7" grpId="0"/>
      <p:bldP spid="17" grpId="1"/>
      <p:bldP spid="10" grpId="0"/>
      <p:bldP spid="10" grpId="1"/>
      <p:bldP spid="8" grpId="0" animBg="1"/>
      <p:bldP spid="8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6BEBBC0-4DA7-8549-AD25-E10CAB4A69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7372" b="347"/>
          <a:stretch/>
        </p:blipFill>
        <p:spPr>
          <a:xfrm>
            <a:off x="7137400" y="69850"/>
            <a:ext cx="5054600" cy="6695017"/>
          </a:xfrm>
          <a:prstGeom prst="rect">
            <a:avLst/>
          </a:prstGeom>
        </p:spPr>
      </p:pic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1A6D57C7-70E4-BE4D-8B38-61ED81622EAC}"/>
              </a:ext>
            </a:extLst>
          </p:cNvPr>
          <p:cNvSpPr txBox="1"/>
          <p:nvPr/>
        </p:nvSpPr>
        <p:spPr>
          <a:xfrm>
            <a:off x="788482" y="3812836"/>
            <a:ext cx="6780718" cy="125647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2400" kern="0" dirty="0">
                <a:solidFill>
                  <a:srgbClr val="007999"/>
                </a:solidFill>
                <a:latin typeface="IBM Plex Sans Light" panose="020B0403050203000203" pitchFamily="34" charset="0"/>
              </a:rPr>
              <a:t>Mit unseren Partnern bilden wir eine Gemeinschaft, um Lösungen für komplexes Geschäft digital abzubilden</a:t>
            </a:r>
          </a:p>
          <a:p>
            <a:pPr marL="0" indent="0">
              <a:spcAft>
                <a:spcPts val="100"/>
              </a:spcAft>
              <a:buNone/>
            </a:pPr>
            <a:endParaRPr lang="de-DE" sz="2400" kern="0" dirty="0">
              <a:solidFill>
                <a:srgbClr val="007999"/>
              </a:solidFill>
              <a:latin typeface="IBM Plex Sans Light" panose="020B0403050203000203" pitchFamily="34" charset="0"/>
            </a:endParaRP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53D05CB6-4480-40FF-B7BB-061F5A70008B}"/>
              </a:ext>
            </a:extLst>
          </p:cNvPr>
          <p:cNvSpPr txBox="1"/>
          <p:nvPr/>
        </p:nvSpPr>
        <p:spPr>
          <a:xfrm>
            <a:off x="813467" y="3483964"/>
            <a:ext cx="6596767" cy="328872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200" b="1" kern="0" spc="300" dirty="0">
                <a:solidFill>
                  <a:srgbClr val="90B02F"/>
                </a:solidFill>
                <a:latin typeface="IBM Plex Sans SemiBold" panose="020B0503050203000203" pitchFamily="34" charset="0"/>
              </a:rPr>
              <a:t>INDUSTRIEVERSICHERUNG  DIGITAL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C76A1129-5BC2-2342-8AFA-442750CA93E7}"/>
              </a:ext>
            </a:extLst>
          </p:cNvPr>
          <p:cNvSpPr txBox="1"/>
          <p:nvPr/>
        </p:nvSpPr>
        <p:spPr>
          <a:xfrm>
            <a:off x="7413115" y="607288"/>
            <a:ext cx="4131185" cy="20485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050" kern="0" dirty="0">
                <a:solidFill>
                  <a:schemeClr val="accent5"/>
                </a:solidFill>
                <a:latin typeface="IBM Plex Sans" panose="020B0503050203000203" pitchFamily="34" charset="0"/>
              </a:rPr>
              <a:t>Über uns   ︱  Konzepte   ︱   Lösungen   ︱    Plattform    ︱    Kontakt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DA664E4-DF33-C74E-BD45-81EB22591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292" y="617342"/>
            <a:ext cx="1687279" cy="302845"/>
          </a:xfrm>
          <a:prstGeom prst="rect">
            <a:avLst/>
          </a:prstGeom>
        </p:spPr>
      </p:pic>
      <p:sp>
        <p:nvSpPr>
          <p:cNvPr id="8" name="Hauptnavigation Highlight">
            <a:extLst>
              <a:ext uri="{FF2B5EF4-FFF2-40B4-BE49-F238E27FC236}">
                <a16:creationId xmlns:a16="http://schemas.microsoft.com/office/drawing/2014/main" id="{E7890F16-D4CD-1E48-9CE1-A7ADB29FDB0D}"/>
              </a:ext>
            </a:extLst>
          </p:cNvPr>
          <p:cNvSpPr/>
          <p:nvPr/>
        </p:nvSpPr>
        <p:spPr bwMode="auto">
          <a:xfrm>
            <a:off x="7410234" y="754038"/>
            <a:ext cx="576000" cy="45719"/>
          </a:xfrm>
          <a:prstGeom prst="rect">
            <a:avLst/>
          </a:prstGeom>
          <a:solidFill>
            <a:srgbClr val="90B0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00000"/>
              <a:buFontTx/>
              <a:buNone/>
            </a:pPr>
            <a:endParaRPr kumimoji="0" lang="de-DE" sz="1200" b="0" i="0" u="none" strike="noStrike" cap="none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798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92 0.14931 L -3.95833e-06 0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7187 -0.00023 L -2.08333E-7 -4.44444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91 0.14931 L 2.08333e-07 -3.7037e-07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15116 L -3.75E-6 1.85185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7" grpId="0"/>
      <p:bldP spid="17" grpId="1"/>
      <p:bldP spid="10" grpId="0"/>
      <p:bldP spid="10" grpId="1"/>
      <p:bldP spid="8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rafik Plattform">
            <a:extLst>
              <a:ext uri="{FF2B5EF4-FFF2-40B4-BE49-F238E27FC236}">
                <a16:creationId xmlns:a16="http://schemas.microsoft.com/office/drawing/2014/main" id="{ED075EBB-B676-4E45-A88F-B591970C9FC3}"/>
              </a:ext>
            </a:extLst>
          </p:cNvPr>
          <p:cNvSpPr/>
          <p:nvPr/>
        </p:nvSpPr>
        <p:spPr>
          <a:xfrm rot="18900000">
            <a:off x="107926" y="1206965"/>
            <a:ext cx="4718630" cy="4685160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5" name="Grafik Kapazität">
            <a:extLst>
              <a:ext uri="{FF2B5EF4-FFF2-40B4-BE49-F238E27FC236}">
                <a16:creationId xmlns:a16="http://schemas.microsoft.com/office/drawing/2014/main" id="{34022EA4-9B51-5E40-9A6C-1D0DC4B680DC}"/>
              </a:ext>
            </a:extLst>
          </p:cNvPr>
          <p:cNvSpPr/>
          <p:nvPr/>
        </p:nvSpPr>
        <p:spPr>
          <a:xfrm rot="18900000">
            <a:off x="1966676" y="2278892"/>
            <a:ext cx="2511362" cy="2493549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3" name="Kreis Gemeinschaft">
            <a:extLst>
              <a:ext uri="{FF2B5EF4-FFF2-40B4-BE49-F238E27FC236}">
                <a16:creationId xmlns:a16="http://schemas.microsoft.com/office/drawing/2014/main" id="{346967F3-63B7-944E-B8AD-CECF4B7ED02B}"/>
              </a:ext>
            </a:extLst>
          </p:cNvPr>
          <p:cNvSpPr/>
          <p:nvPr/>
        </p:nvSpPr>
        <p:spPr>
          <a:xfrm>
            <a:off x="3837732" y="3322313"/>
            <a:ext cx="406800" cy="406800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9D9D9C"/>
          </a:solidFill>
          <a:ln w="28575" cap="flat">
            <a:solidFill>
              <a:srgbClr val="9D9D9C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BFB9F5F0-24FD-C44D-B286-6264DB98AE0D}"/>
              </a:ext>
            </a:extLst>
          </p:cNvPr>
          <p:cNvSpPr txBox="1"/>
          <p:nvPr/>
        </p:nvSpPr>
        <p:spPr>
          <a:xfrm>
            <a:off x="7413115" y="607288"/>
            <a:ext cx="4131185" cy="20485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050" kern="0" dirty="0">
                <a:solidFill>
                  <a:schemeClr val="accent5"/>
                </a:solidFill>
                <a:latin typeface="IBM Plex Sans" panose="020B0503050203000203" pitchFamily="34" charset="0"/>
              </a:rPr>
              <a:t>Über uns   ︱  Konzepte   ︱   Lösungen   ︱    Plattform    ︱    Kontakt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BF72A499-947B-194F-A6CB-0A7C4D6D7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292" y="617342"/>
            <a:ext cx="1687279" cy="302845"/>
          </a:xfrm>
          <a:prstGeom prst="rect">
            <a:avLst/>
          </a:prstGeom>
        </p:spPr>
      </p:pic>
      <p:sp>
        <p:nvSpPr>
          <p:cNvPr id="46" name="Textplatzhalter 3">
            <a:extLst>
              <a:ext uri="{FF2B5EF4-FFF2-40B4-BE49-F238E27FC236}">
                <a16:creationId xmlns:a16="http://schemas.microsoft.com/office/drawing/2014/main" id="{066F4DF5-1EE2-9B49-BA5F-DD5E534C6C0C}"/>
              </a:ext>
            </a:extLst>
          </p:cNvPr>
          <p:cNvSpPr txBox="1"/>
          <p:nvPr/>
        </p:nvSpPr>
        <p:spPr>
          <a:xfrm>
            <a:off x="6077184" y="1819282"/>
            <a:ext cx="5422900" cy="1705113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Individuelle Konzepte. 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Für Ihre Zielgruppe.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400" kern="0" dirty="0">
                <a:latin typeface="IBM Plex Sans Light" panose="020B0403050203000203" pitchFamily="34" charset="0"/>
              </a:rPr>
              <a:t>Auf Basis unserer flexiblen Services bilden wir Geschäftsmodelle für alle Sparten des Industriegeschäfts ab:</a:t>
            </a:r>
            <a:endParaRPr lang="de-DE" sz="2600" b="1" kern="0" dirty="0">
              <a:latin typeface="IBM Plex Sans Medium" panose="020B0503050203000203" pitchFamily="34" charset="0"/>
            </a:endParaRPr>
          </a:p>
        </p:txBody>
      </p:sp>
      <p:sp>
        <p:nvSpPr>
          <p:cNvPr id="43" name="Textblock Gemeinschaft">
            <a:extLst>
              <a:ext uri="{FF2B5EF4-FFF2-40B4-BE49-F238E27FC236}">
                <a16:creationId xmlns:a16="http://schemas.microsoft.com/office/drawing/2014/main" id="{D828C94A-FD3A-2646-9D0C-3FDE3FB7D91D}"/>
              </a:ext>
            </a:extLst>
          </p:cNvPr>
          <p:cNvSpPr txBox="1"/>
          <p:nvPr/>
        </p:nvSpPr>
        <p:spPr>
          <a:xfrm>
            <a:off x="6077184" y="3649529"/>
            <a:ext cx="5441716" cy="831025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4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Gemeinschaft</a:t>
            </a:r>
          </a:p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100" kern="0" dirty="0">
                <a:latin typeface="IBM Plex Sans Light" panose="020B0403050203000203" pitchFamily="34" charset="0"/>
              </a:rPr>
              <a:t>Langfristige Partnerschaft, Partizipative Organisation, Bündelung von Ressourcen </a:t>
            </a:r>
            <a:br>
              <a:rPr lang="de-DE" sz="1100" kern="0" dirty="0">
                <a:latin typeface="IBM Plex Sans Light" panose="020B0403050203000203" pitchFamily="34" charset="0"/>
              </a:rPr>
            </a:br>
            <a:r>
              <a:rPr lang="de-DE" sz="1100" kern="0" dirty="0">
                <a:latin typeface="IBM Plex Sans Light" panose="020B0403050203000203" pitchFamily="34" charset="0"/>
              </a:rPr>
              <a:t>und Kapazitäten</a:t>
            </a:r>
          </a:p>
        </p:txBody>
      </p:sp>
      <p:grpSp>
        <p:nvGrpSpPr>
          <p:cNvPr id="4" name="Linie Gemeinschaft">
            <a:extLst>
              <a:ext uri="{FF2B5EF4-FFF2-40B4-BE49-F238E27FC236}">
                <a16:creationId xmlns:a16="http://schemas.microsoft.com/office/drawing/2014/main" id="{FC4A8F9E-3418-9D41-A71D-F7D66BCB9406}"/>
              </a:ext>
            </a:extLst>
          </p:cNvPr>
          <p:cNvGrpSpPr/>
          <p:nvPr/>
        </p:nvGrpSpPr>
        <p:grpSpPr>
          <a:xfrm>
            <a:off x="4044542" y="3524395"/>
            <a:ext cx="4196142" cy="402033"/>
            <a:chOff x="4044542" y="3524395"/>
            <a:chExt cx="4196142" cy="402033"/>
          </a:xfrm>
        </p:grpSpPr>
        <p:cxnSp>
          <p:nvCxnSpPr>
            <p:cNvPr id="49" name="Gerade Verbindung 48">
              <a:extLst>
                <a:ext uri="{FF2B5EF4-FFF2-40B4-BE49-F238E27FC236}">
                  <a16:creationId xmlns:a16="http://schemas.microsoft.com/office/drawing/2014/main" id="{9AEF4564-F670-4D4C-A249-0FE46AB838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4542" y="3524395"/>
              <a:ext cx="376192" cy="402033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 Verbindung 49">
              <a:extLst>
                <a:ext uri="{FF2B5EF4-FFF2-40B4-BE49-F238E27FC236}">
                  <a16:creationId xmlns:a16="http://schemas.microsoft.com/office/drawing/2014/main" id="{239B1007-5F67-274F-A39B-BCA154CBBA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20734" y="3920490"/>
              <a:ext cx="381995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Hauptnavigation Highlight">
            <a:extLst>
              <a:ext uri="{FF2B5EF4-FFF2-40B4-BE49-F238E27FC236}">
                <a16:creationId xmlns:a16="http://schemas.microsoft.com/office/drawing/2014/main" id="{B35A6DA9-5B1B-5C42-A5C8-B0AE64EC4313}"/>
              </a:ext>
            </a:extLst>
          </p:cNvPr>
          <p:cNvSpPr/>
          <p:nvPr/>
        </p:nvSpPr>
        <p:spPr bwMode="auto">
          <a:xfrm>
            <a:off x="8240684" y="754038"/>
            <a:ext cx="576000" cy="45719"/>
          </a:xfrm>
          <a:prstGeom prst="rect">
            <a:avLst/>
          </a:prstGeom>
          <a:solidFill>
            <a:srgbClr val="90B0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00000"/>
              <a:buFontTx/>
              <a:buNone/>
            </a:pPr>
            <a:endParaRPr kumimoji="0" lang="de-DE" sz="1200" b="0" i="0" u="none" strike="noStrike" cap="none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6" name="Grafik Digitalisierung">
            <a:extLst>
              <a:ext uri="{FF2B5EF4-FFF2-40B4-BE49-F238E27FC236}">
                <a16:creationId xmlns:a16="http://schemas.microsoft.com/office/drawing/2014/main" id="{78B4A806-9641-D84E-9E0F-E0F4F7E2EF8F}"/>
              </a:ext>
            </a:extLst>
          </p:cNvPr>
          <p:cNvSpPr/>
          <p:nvPr/>
        </p:nvSpPr>
        <p:spPr>
          <a:xfrm rot="18900000">
            <a:off x="377437" y="2298793"/>
            <a:ext cx="2511362" cy="2493549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7" name="Kreis Assekuradeur">
            <a:extLst>
              <a:ext uri="{FF2B5EF4-FFF2-40B4-BE49-F238E27FC236}">
                <a16:creationId xmlns:a16="http://schemas.microsoft.com/office/drawing/2014/main" id="{08D4CE94-AD05-734A-9294-903457AA1928}"/>
              </a:ext>
            </a:extLst>
          </p:cNvPr>
          <p:cNvSpPr/>
          <p:nvPr/>
        </p:nvSpPr>
        <p:spPr>
          <a:xfrm>
            <a:off x="2155660" y="3341075"/>
            <a:ext cx="406800" cy="406800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95B522"/>
          </a:solidFill>
          <a:ln w="28575" cap="flat">
            <a:solidFill>
              <a:srgbClr val="95B522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grpSp>
        <p:nvGrpSpPr>
          <p:cNvPr id="29" name="Linie Assekuradeur">
            <a:extLst>
              <a:ext uri="{FF2B5EF4-FFF2-40B4-BE49-F238E27FC236}">
                <a16:creationId xmlns:a16="http://schemas.microsoft.com/office/drawing/2014/main" id="{BC579622-010A-D043-B2D5-1468C5225F15}"/>
              </a:ext>
            </a:extLst>
          </p:cNvPr>
          <p:cNvGrpSpPr/>
          <p:nvPr/>
        </p:nvGrpSpPr>
        <p:grpSpPr>
          <a:xfrm>
            <a:off x="2355484" y="3554464"/>
            <a:ext cx="5885200" cy="1373472"/>
            <a:chOff x="2355484" y="3554464"/>
            <a:chExt cx="5885200" cy="1373472"/>
          </a:xfrm>
        </p:grpSpPr>
        <p:cxnSp>
          <p:nvCxnSpPr>
            <p:cNvPr id="30" name="Gerade Verbindung 29">
              <a:extLst>
                <a:ext uri="{FF2B5EF4-FFF2-40B4-BE49-F238E27FC236}">
                  <a16:creationId xmlns:a16="http://schemas.microsoft.com/office/drawing/2014/main" id="{51F14219-6FFD-4C41-B8CC-84DF6F8597D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55484" y="3554464"/>
              <a:ext cx="1285194" cy="1373472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 Verbindung 30">
              <a:extLst>
                <a:ext uri="{FF2B5EF4-FFF2-40B4-BE49-F238E27FC236}">
                  <a16:creationId xmlns:a16="http://schemas.microsoft.com/office/drawing/2014/main" id="{7E377D76-9AFC-DC42-A387-081C22A4EBB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46170" y="4922619"/>
              <a:ext cx="4594514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Textblock Assekuradeur">
            <a:extLst>
              <a:ext uri="{FF2B5EF4-FFF2-40B4-BE49-F238E27FC236}">
                <a16:creationId xmlns:a16="http://schemas.microsoft.com/office/drawing/2014/main" id="{DBD346D6-5356-234F-B85B-E57DE89B3A88}"/>
              </a:ext>
            </a:extLst>
          </p:cNvPr>
          <p:cNvSpPr txBox="1"/>
          <p:nvPr/>
        </p:nvSpPr>
        <p:spPr>
          <a:xfrm>
            <a:off x="6077184" y="4647644"/>
            <a:ext cx="5381114" cy="782894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400" kern="0" dirty="0">
                <a:solidFill>
                  <a:srgbClr val="95B522"/>
                </a:solidFill>
                <a:latin typeface="IBM Plex Sans Light" panose="020B0403050203000203" pitchFamily="34" charset="0"/>
              </a:rPr>
              <a:t>Assekuradeur-Services</a:t>
            </a:r>
          </a:p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100" kern="0" dirty="0">
                <a:latin typeface="IBM Plex Sans Light" panose="020B0403050203000203" pitchFamily="34" charset="0"/>
              </a:rPr>
              <a:t>Risikoanalyse und Risiko- management, Entwicklung von Wordings, Bedingungen, Deckungsmodellen und Schadenmodellen</a:t>
            </a:r>
          </a:p>
        </p:txBody>
      </p:sp>
      <p:sp>
        <p:nvSpPr>
          <p:cNvPr id="32" name="Kreis Software">
            <a:extLst>
              <a:ext uri="{FF2B5EF4-FFF2-40B4-BE49-F238E27FC236}">
                <a16:creationId xmlns:a16="http://schemas.microsoft.com/office/drawing/2014/main" id="{6B772937-2584-D144-AD32-F6FEAC161BBB}"/>
              </a:ext>
            </a:extLst>
          </p:cNvPr>
          <p:cNvSpPr/>
          <p:nvPr/>
        </p:nvSpPr>
        <p:spPr>
          <a:xfrm>
            <a:off x="549790" y="3348990"/>
            <a:ext cx="408222" cy="408222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007899"/>
          </a:solidFill>
          <a:ln w="28575" cap="flat">
            <a:solidFill>
              <a:srgbClr val="057A97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grpSp>
        <p:nvGrpSpPr>
          <p:cNvPr id="33" name="Linie Software">
            <a:extLst>
              <a:ext uri="{FF2B5EF4-FFF2-40B4-BE49-F238E27FC236}">
                <a16:creationId xmlns:a16="http://schemas.microsoft.com/office/drawing/2014/main" id="{E5F6AE36-B279-FF45-8A28-9D96A9FD9399}"/>
              </a:ext>
            </a:extLst>
          </p:cNvPr>
          <p:cNvGrpSpPr/>
          <p:nvPr/>
        </p:nvGrpSpPr>
        <p:grpSpPr>
          <a:xfrm>
            <a:off x="758267" y="3559956"/>
            <a:ext cx="7482417" cy="2306770"/>
            <a:chOff x="758267" y="3559956"/>
            <a:chExt cx="7482417" cy="2306770"/>
          </a:xfrm>
        </p:grpSpPr>
        <p:cxnSp>
          <p:nvCxnSpPr>
            <p:cNvPr id="34" name="Gerade Verbindung 33">
              <a:extLst>
                <a:ext uri="{FF2B5EF4-FFF2-40B4-BE49-F238E27FC236}">
                  <a16:creationId xmlns:a16="http://schemas.microsoft.com/office/drawing/2014/main" id="{6E0D2DE2-6AA9-114E-9BEB-AD7605FC0C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8267" y="3559956"/>
              <a:ext cx="2158506" cy="230677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 Verbindung 34">
              <a:extLst>
                <a:ext uri="{FF2B5EF4-FFF2-40B4-BE49-F238E27FC236}">
                  <a16:creationId xmlns:a16="http://schemas.microsoft.com/office/drawing/2014/main" id="{7D172A74-D62F-574C-B48C-F00D04ACE0B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16773" y="5857976"/>
              <a:ext cx="5323911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095852D3-B545-9047-8E00-8D43E6C8C217}"/>
              </a:ext>
            </a:extLst>
          </p:cNvPr>
          <p:cNvSpPr txBox="1"/>
          <p:nvPr/>
        </p:nvSpPr>
        <p:spPr>
          <a:xfrm>
            <a:off x="6077184" y="5597659"/>
            <a:ext cx="5381114" cy="811672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Software-Services</a:t>
            </a:r>
          </a:p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100" kern="0" dirty="0">
                <a:latin typeface="IBM Plex Sans Light" panose="020B0403050203000203" pitchFamily="34" charset="0"/>
              </a:rPr>
              <a:t>Aufbau zielgruppenorientierter und prozessspezifischer  Plattformen, End-to-End Digitalisierung, Abbildung von Risiko-, Vertrags- und Schadenregeln</a:t>
            </a:r>
          </a:p>
        </p:txBody>
      </p:sp>
    </p:spTree>
    <p:extLst>
      <p:ext uri="{BB962C8B-B14F-4D97-AF65-F5344CB8AC3E}">
        <p14:creationId xmlns:p14="http://schemas.microsoft.com/office/powerpoint/2010/main" val="82106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09 -4.44444E-6 L 1.875E-6 -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14931 L 2.08333e-07 -3.7037e-07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14931 L 2.08333e-07 -3.7037e-07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0091 0.14931 L 2.08333e-07 -3.7037e-07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decel="5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00091 0.14931 L 2.08333e-07 -3.7037e-07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3" grpId="0" animBg="1"/>
      <p:bldP spid="46" grpId="0"/>
      <p:bldP spid="46" grpId="1"/>
      <p:bldP spid="43" grpId="0"/>
      <p:bldP spid="43" grpId="1"/>
      <p:bldP spid="38" grpId="0" animBg="1"/>
      <p:bldP spid="26" grpId="0" animBg="1"/>
      <p:bldP spid="27" grpId="0" animBg="1"/>
      <p:bldP spid="28" grpId="0"/>
      <p:bldP spid="28" grpId="1"/>
      <p:bldP spid="32" grpId="0" animBg="1"/>
      <p:bldP spid="36" grpId="0"/>
      <p:bldP spid="3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rafik Plattform">
            <a:extLst>
              <a:ext uri="{FF2B5EF4-FFF2-40B4-BE49-F238E27FC236}">
                <a16:creationId xmlns:a16="http://schemas.microsoft.com/office/drawing/2014/main" id="{1EF35778-54E9-BA42-84E9-FCC9F0AE4B6B}"/>
              </a:ext>
            </a:extLst>
          </p:cNvPr>
          <p:cNvSpPr/>
          <p:nvPr/>
        </p:nvSpPr>
        <p:spPr>
          <a:xfrm rot="18900000">
            <a:off x="107926" y="1206965"/>
            <a:ext cx="4718630" cy="4685160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62" name="Grafik Kapazität">
            <a:extLst>
              <a:ext uri="{FF2B5EF4-FFF2-40B4-BE49-F238E27FC236}">
                <a16:creationId xmlns:a16="http://schemas.microsoft.com/office/drawing/2014/main" id="{B4B9BFF2-D2F0-0848-A8AB-9F504E33F31E}"/>
              </a:ext>
            </a:extLst>
          </p:cNvPr>
          <p:cNvSpPr/>
          <p:nvPr/>
        </p:nvSpPr>
        <p:spPr>
          <a:xfrm rot="18900000">
            <a:off x="1966676" y="2278892"/>
            <a:ext cx="2511362" cy="2493549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63" name="Kreis Gemeinschaft">
            <a:extLst>
              <a:ext uri="{FF2B5EF4-FFF2-40B4-BE49-F238E27FC236}">
                <a16:creationId xmlns:a16="http://schemas.microsoft.com/office/drawing/2014/main" id="{AD065C0D-B063-FD45-832B-832939578695}"/>
              </a:ext>
            </a:extLst>
          </p:cNvPr>
          <p:cNvSpPr/>
          <p:nvPr/>
        </p:nvSpPr>
        <p:spPr>
          <a:xfrm>
            <a:off x="3837732" y="3322313"/>
            <a:ext cx="406800" cy="406800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9D9D9C"/>
          </a:solidFill>
          <a:ln w="28575" cap="flat">
            <a:solidFill>
              <a:srgbClr val="9D9D9C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64" name="Grafik Digitalisierung">
            <a:extLst>
              <a:ext uri="{FF2B5EF4-FFF2-40B4-BE49-F238E27FC236}">
                <a16:creationId xmlns:a16="http://schemas.microsoft.com/office/drawing/2014/main" id="{0D94C7B7-DF18-9541-A4A8-03EAFF2DA525}"/>
              </a:ext>
            </a:extLst>
          </p:cNvPr>
          <p:cNvSpPr/>
          <p:nvPr/>
        </p:nvSpPr>
        <p:spPr>
          <a:xfrm rot="18900000">
            <a:off x="377437" y="2298793"/>
            <a:ext cx="2511362" cy="2493549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65" name="Kreis Assekuradeur">
            <a:extLst>
              <a:ext uri="{FF2B5EF4-FFF2-40B4-BE49-F238E27FC236}">
                <a16:creationId xmlns:a16="http://schemas.microsoft.com/office/drawing/2014/main" id="{544DF5F0-DFCA-FD44-900D-4AA4DFB0B6DB}"/>
              </a:ext>
            </a:extLst>
          </p:cNvPr>
          <p:cNvSpPr/>
          <p:nvPr/>
        </p:nvSpPr>
        <p:spPr>
          <a:xfrm>
            <a:off x="2155660" y="3341075"/>
            <a:ext cx="406800" cy="406800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95B522"/>
          </a:solidFill>
          <a:ln w="28575" cap="flat">
            <a:solidFill>
              <a:srgbClr val="95B522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66" name="Kreis Software">
            <a:extLst>
              <a:ext uri="{FF2B5EF4-FFF2-40B4-BE49-F238E27FC236}">
                <a16:creationId xmlns:a16="http://schemas.microsoft.com/office/drawing/2014/main" id="{555744FA-F508-0F4E-A97C-A13395BC1FCA}"/>
              </a:ext>
            </a:extLst>
          </p:cNvPr>
          <p:cNvSpPr/>
          <p:nvPr/>
        </p:nvSpPr>
        <p:spPr>
          <a:xfrm>
            <a:off x="549790" y="3348990"/>
            <a:ext cx="408222" cy="408222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007899"/>
          </a:solidFill>
          <a:ln w="28575" cap="flat">
            <a:solidFill>
              <a:srgbClr val="057A97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BFB9F5F0-24FD-C44D-B286-6264DB98AE0D}"/>
              </a:ext>
            </a:extLst>
          </p:cNvPr>
          <p:cNvSpPr txBox="1"/>
          <p:nvPr/>
        </p:nvSpPr>
        <p:spPr>
          <a:xfrm>
            <a:off x="7413115" y="607288"/>
            <a:ext cx="4131185" cy="20485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050" kern="0" dirty="0">
                <a:solidFill>
                  <a:schemeClr val="accent5"/>
                </a:solidFill>
                <a:latin typeface="IBM Plex Sans" panose="020B0503050203000203" pitchFamily="34" charset="0"/>
              </a:rPr>
              <a:t>Über uns   ︱  Konzepte   ︱   Lösungen   ︱    Plattform    ︱    Kontakt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BF72A499-947B-194F-A6CB-0A7C4D6D7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292" y="617342"/>
            <a:ext cx="1687279" cy="302845"/>
          </a:xfrm>
          <a:prstGeom prst="rect">
            <a:avLst/>
          </a:prstGeom>
        </p:spPr>
      </p:pic>
      <p:sp>
        <p:nvSpPr>
          <p:cNvPr id="46" name="Textplatzhalter 3">
            <a:extLst>
              <a:ext uri="{FF2B5EF4-FFF2-40B4-BE49-F238E27FC236}">
                <a16:creationId xmlns:a16="http://schemas.microsoft.com/office/drawing/2014/main" id="{066F4DF5-1EE2-9B49-BA5F-DD5E534C6C0C}"/>
              </a:ext>
            </a:extLst>
          </p:cNvPr>
          <p:cNvSpPr txBox="1"/>
          <p:nvPr/>
        </p:nvSpPr>
        <p:spPr>
          <a:xfrm>
            <a:off x="6077184" y="1819282"/>
            <a:ext cx="5422900" cy="222949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Damit lösen wir die 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zwei Herausforderungen der Branche: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Digitalisierung und Kapazität.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400" kern="0" dirty="0">
                <a:latin typeface="IBM Plex Sans Light" panose="020B0403050203000203" pitchFamily="34" charset="0"/>
              </a:rPr>
              <a:t>Für Industriemakler und Industrieversicherer, die ihr Versicherungsgeschäft in einer digitalen Welt betreiben wollen.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400" b="1" kern="0" dirty="0">
                <a:latin typeface="IBM Plex Sans Light" panose="020B0403050203000203" pitchFamily="34" charset="0"/>
              </a:rPr>
              <a:t>northport bietet Lösungen für: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1400" kern="0" dirty="0">
              <a:latin typeface="IBM Plex Sans Light" panose="020B0403050203000203" pitchFamily="34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2600" b="1" kern="0" dirty="0">
              <a:latin typeface="IBM Plex Sans Medium" panose="020B0503050203000203" pitchFamily="34" charset="0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DBA80FE-8C8B-AF4B-A53E-F021C72C4F98}"/>
              </a:ext>
            </a:extLst>
          </p:cNvPr>
          <p:cNvGrpSpPr/>
          <p:nvPr/>
        </p:nvGrpSpPr>
        <p:grpSpPr>
          <a:xfrm>
            <a:off x="6077184" y="4339871"/>
            <a:ext cx="4359717" cy="831025"/>
            <a:chOff x="6077184" y="4339871"/>
            <a:chExt cx="4359717" cy="831025"/>
          </a:xfrm>
        </p:grpSpPr>
        <p:sp>
          <p:nvSpPr>
            <p:cNvPr id="34" name="Textplatzhalter 3">
              <a:extLst>
                <a:ext uri="{FF2B5EF4-FFF2-40B4-BE49-F238E27FC236}">
                  <a16:creationId xmlns:a16="http://schemas.microsoft.com/office/drawing/2014/main" id="{FDECE350-20EA-7A4A-9806-E67D507FD88B}"/>
                </a:ext>
              </a:extLst>
            </p:cNvPr>
            <p:cNvSpPr txBox="1"/>
            <p:nvPr/>
          </p:nvSpPr>
          <p:spPr>
            <a:xfrm>
              <a:off x="6077184" y="4339871"/>
              <a:ext cx="2049546" cy="831025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400" kern="0" dirty="0">
                  <a:solidFill>
                    <a:srgbClr val="057A97"/>
                  </a:solidFill>
                  <a:latin typeface="IBM Plex Sans Light" panose="020B0403050203000203" pitchFamily="34" charset="0"/>
                </a:rPr>
                <a:t>Digitalisierung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Individuelle digitale Produkte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Regelbasiertes Underwriting</a:t>
              </a:r>
            </a:p>
          </p:txBody>
        </p:sp>
        <p:sp>
          <p:nvSpPr>
            <p:cNvPr id="40" name="Textplatzhalter 3">
              <a:extLst>
                <a:ext uri="{FF2B5EF4-FFF2-40B4-BE49-F238E27FC236}">
                  <a16:creationId xmlns:a16="http://schemas.microsoft.com/office/drawing/2014/main" id="{66AC371C-617B-744C-96EC-23B7AEDAAB84}"/>
                </a:ext>
              </a:extLst>
            </p:cNvPr>
            <p:cNvSpPr txBox="1"/>
            <p:nvPr/>
          </p:nvSpPr>
          <p:spPr>
            <a:xfrm>
              <a:off x="8273401" y="4633621"/>
              <a:ext cx="2163500" cy="513760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Endkundenzentrierung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Digitale Innovation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56105D60-E399-3948-9283-415D5B4752BB}"/>
              </a:ext>
            </a:extLst>
          </p:cNvPr>
          <p:cNvGrpSpPr/>
          <p:nvPr/>
        </p:nvGrpSpPr>
        <p:grpSpPr>
          <a:xfrm>
            <a:off x="6077184" y="-5849138"/>
            <a:ext cx="5441716" cy="4590049"/>
            <a:chOff x="6077184" y="1819282"/>
            <a:chExt cx="5441716" cy="4590049"/>
          </a:xfrm>
        </p:grpSpPr>
        <p:sp>
          <p:nvSpPr>
            <p:cNvPr id="25" name="Textplatzhalter 3">
              <a:extLst>
                <a:ext uri="{FF2B5EF4-FFF2-40B4-BE49-F238E27FC236}">
                  <a16:creationId xmlns:a16="http://schemas.microsoft.com/office/drawing/2014/main" id="{86E61DFE-D253-724B-A21D-ED7F4577B536}"/>
                </a:ext>
              </a:extLst>
            </p:cNvPr>
            <p:cNvSpPr txBox="1"/>
            <p:nvPr/>
          </p:nvSpPr>
          <p:spPr>
            <a:xfrm>
              <a:off x="6077184" y="1819282"/>
              <a:ext cx="5422900" cy="1705113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20000"/>
                </a:lnSpc>
                <a:spcAft>
                  <a:spcPts val="800"/>
                </a:spcAft>
                <a:buNone/>
              </a:pPr>
              <a:r>
                <a:rPr lang="de-DE" sz="2400" kern="0" dirty="0">
                  <a:solidFill>
                    <a:srgbClr val="007899"/>
                  </a:solidFill>
                  <a:latin typeface="IBM Plex Sans Light" panose="020B0403050203000203" pitchFamily="34" charset="0"/>
                </a:rPr>
                <a:t>Individuelle Konzepte. </a:t>
              </a:r>
              <a:br>
                <a:rPr lang="de-DE" sz="2400" kern="0" dirty="0">
                  <a:solidFill>
                    <a:srgbClr val="007899"/>
                  </a:solidFill>
                  <a:latin typeface="IBM Plex Sans Light" panose="020B0403050203000203" pitchFamily="34" charset="0"/>
                </a:rPr>
              </a:br>
              <a:r>
                <a:rPr lang="de-DE" sz="2400" kern="0" dirty="0">
                  <a:solidFill>
                    <a:srgbClr val="007899"/>
                  </a:solidFill>
                  <a:latin typeface="IBM Plex Sans Light" panose="020B0403050203000203" pitchFamily="34" charset="0"/>
                </a:rPr>
                <a:t>Für Ihre Zielgruppe.</a:t>
              </a:r>
            </a:p>
            <a:p>
              <a:pPr marL="0" indent="0">
                <a:lnSpc>
                  <a:spcPct val="120000"/>
                </a:lnSpc>
                <a:spcAft>
                  <a:spcPts val="800"/>
                </a:spcAft>
                <a:buNone/>
              </a:pPr>
              <a:r>
                <a:rPr lang="de-DE" sz="1400" kern="0" dirty="0">
                  <a:latin typeface="IBM Plex Sans Light" panose="020B0403050203000203" pitchFamily="34" charset="0"/>
                </a:rPr>
                <a:t>Auf Basis flexibel kombinierbarer Services bilden wir alle Sparten des Industrieversicherungsgeschäfts ab:</a:t>
              </a:r>
              <a:endParaRPr lang="de-DE" sz="2600" b="1" kern="0" dirty="0">
                <a:latin typeface="IBM Plex Sans Medium" panose="020B0503050203000203" pitchFamily="34" charset="0"/>
              </a:endParaRPr>
            </a:p>
          </p:txBody>
        </p:sp>
        <p:sp>
          <p:nvSpPr>
            <p:cNvPr id="26" name="Textblock Gemeinschaft">
              <a:extLst>
                <a:ext uri="{FF2B5EF4-FFF2-40B4-BE49-F238E27FC236}">
                  <a16:creationId xmlns:a16="http://schemas.microsoft.com/office/drawing/2014/main" id="{4F4B66A7-AF7E-5A45-95A1-8B1190F9F589}"/>
                </a:ext>
              </a:extLst>
            </p:cNvPr>
            <p:cNvSpPr txBox="1"/>
            <p:nvPr/>
          </p:nvSpPr>
          <p:spPr>
            <a:xfrm>
              <a:off x="6077184" y="3649529"/>
              <a:ext cx="5441716" cy="831025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400" kern="0" dirty="0">
                  <a:solidFill>
                    <a:srgbClr val="9D9D9C"/>
                  </a:solidFill>
                  <a:latin typeface="IBM Plex Sans Light" panose="020B0403050203000203" pitchFamily="34" charset="0"/>
                </a:rPr>
                <a:t>Gemeinschaft</a:t>
              </a:r>
            </a:p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100" kern="0" dirty="0">
                  <a:latin typeface="IBM Plex Sans Light" panose="020B0403050203000203" pitchFamily="34" charset="0"/>
                </a:rPr>
                <a:t>Langfristige Partnerschaft, Partizipative Organisation, Bündelung von Ressourcen </a:t>
              </a:r>
              <a:br>
                <a:rPr lang="de-DE" sz="1100" kern="0" dirty="0">
                  <a:latin typeface="IBM Plex Sans Light" panose="020B0403050203000203" pitchFamily="34" charset="0"/>
                </a:rPr>
              </a:br>
              <a:r>
                <a:rPr lang="de-DE" sz="1100" kern="0" dirty="0">
                  <a:latin typeface="IBM Plex Sans Light" panose="020B0403050203000203" pitchFamily="34" charset="0"/>
                </a:rPr>
                <a:t>und Kapazitäten</a:t>
              </a:r>
            </a:p>
          </p:txBody>
        </p:sp>
        <p:sp>
          <p:nvSpPr>
            <p:cNvPr id="27" name="Textblock Assekuradeur">
              <a:extLst>
                <a:ext uri="{FF2B5EF4-FFF2-40B4-BE49-F238E27FC236}">
                  <a16:creationId xmlns:a16="http://schemas.microsoft.com/office/drawing/2014/main" id="{181F9C4E-6EFA-C345-9E99-AF786129ED6E}"/>
                </a:ext>
              </a:extLst>
            </p:cNvPr>
            <p:cNvSpPr txBox="1"/>
            <p:nvPr/>
          </p:nvSpPr>
          <p:spPr>
            <a:xfrm>
              <a:off x="6077184" y="4647644"/>
              <a:ext cx="5381114" cy="782894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400" kern="0" dirty="0">
                  <a:solidFill>
                    <a:srgbClr val="95B522"/>
                  </a:solidFill>
                  <a:latin typeface="IBM Plex Sans Light" panose="020B0403050203000203" pitchFamily="34" charset="0"/>
                </a:rPr>
                <a:t>Assekuradeur-Services</a:t>
              </a:r>
            </a:p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100" kern="0" dirty="0">
                  <a:latin typeface="IBM Plex Sans Light" panose="020B0403050203000203" pitchFamily="34" charset="0"/>
                </a:rPr>
                <a:t>Risikoanalyse und Risiko- management, Entwicklung von Wordings, Bedingungen, Deckungsmodellen und Schadenmodellen</a:t>
              </a:r>
            </a:p>
          </p:txBody>
        </p:sp>
        <p:sp>
          <p:nvSpPr>
            <p:cNvPr id="32" name="Textplatzhalter 3">
              <a:extLst>
                <a:ext uri="{FF2B5EF4-FFF2-40B4-BE49-F238E27FC236}">
                  <a16:creationId xmlns:a16="http://schemas.microsoft.com/office/drawing/2014/main" id="{6FB95D9C-93C6-F541-95E4-CC75D22F0549}"/>
                </a:ext>
              </a:extLst>
            </p:cNvPr>
            <p:cNvSpPr txBox="1"/>
            <p:nvPr/>
          </p:nvSpPr>
          <p:spPr>
            <a:xfrm>
              <a:off x="6077184" y="5597659"/>
              <a:ext cx="5381114" cy="811672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400" kern="0" dirty="0">
                  <a:solidFill>
                    <a:srgbClr val="007899"/>
                  </a:solidFill>
                  <a:latin typeface="IBM Plex Sans Light" panose="020B0403050203000203" pitchFamily="34" charset="0"/>
                </a:rPr>
                <a:t>Software-Services</a:t>
              </a:r>
            </a:p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100" kern="0" dirty="0">
                  <a:latin typeface="IBM Plex Sans Light" panose="020B0403050203000203" pitchFamily="34" charset="0"/>
                </a:rPr>
                <a:t>Aufbau zielgruppenorientierter und prozessspezifischer  Plattformen, End-to-End Digitalisierung, Abbildung von Risiko-, Vertrags- und Schadenregeln</a:t>
              </a: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13BEF83-C979-2F47-94FA-278932F0A097}"/>
              </a:ext>
            </a:extLst>
          </p:cNvPr>
          <p:cNvGrpSpPr/>
          <p:nvPr/>
        </p:nvGrpSpPr>
        <p:grpSpPr>
          <a:xfrm>
            <a:off x="673100" y="-4140355"/>
            <a:ext cx="7482417" cy="2342331"/>
            <a:chOff x="758267" y="3524395"/>
            <a:chExt cx="7482417" cy="2342331"/>
          </a:xfrm>
        </p:grpSpPr>
        <p:grpSp>
          <p:nvGrpSpPr>
            <p:cNvPr id="50" name="Linie Gemeinschaft">
              <a:extLst>
                <a:ext uri="{FF2B5EF4-FFF2-40B4-BE49-F238E27FC236}">
                  <a16:creationId xmlns:a16="http://schemas.microsoft.com/office/drawing/2014/main" id="{84CBC297-C144-7E4F-8BDC-B17DEBEA8D31}"/>
                </a:ext>
              </a:extLst>
            </p:cNvPr>
            <p:cNvGrpSpPr/>
            <p:nvPr/>
          </p:nvGrpSpPr>
          <p:grpSpPr>
            <a:xfrm>
              <a:off x="4044542" y="3524395"/>
              <a:ext cx="4196142" cy="402033"/>
              <a:chOff x="4044542" y="3524395"/>
              <a:chExt cx="4196142" cy="402033"/>
            </a:xfrm>
          </p:grpSpPr>
          <p:cxnSp>
            <p:nvCxnSpPr>
              <p:cNvPr id="59" name="Gerade Verbindung 58">
                <a:extLst>
                  <a:ext uri="{FF2B5EF4-FFF2-40B4-BE49-F238E27FC236}">
                    <a16:creationId xmlns:a16="http://schemas.microsoft.com/office/drawing/2014/main" id="{BFD5DD2B-E99C-0B43-90BC-B174B175D4D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44542" y="3524395"/>
                <a:ext cx="376192" cy="402033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Gerade Verbindung 59">
                <a:extLst>
                  <a:ext uri="{FF2B5EF4-FFF2-40B4-BE49-F238E27FC236}">
                    <a16:creationId xmlns:a16="http://schemas.microsoft.com/office/drawing/2014/main" id="{F1C472D1-4F33-2E4F-920D-552B12CCE83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20734" y="3920490"/>
                <a:ext cx="3819950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1" name="Linie Assekuradeur">
              <a:extLst>
                <a:ext uri="{FF2B5EF4-FFF2-40B4-BE49-F238E27FC236}">
                  <a16:creationId xmlns:a16="http://schemas.microsoft.com/office/drawing/2014/main" id="{7A7AC256-91C3-7047-9EB9-839F82FFEBA6}"/>
                </a:ext>
              </a:extLst>
            </p:cNvPr>
            <p:cNvGrpSpPr/>
            <p:nvPr/>
          </p:nvGrpSpPr>
          <p:grpSpPr>
            <a:xfrm>
              <a:off x="2355484" y="3554464"/>
              <a:ext cx="5885200" cy="1373472"/>
              <a:chOff x="2355484" y="3554464"/>
              <a:chExt cx="5885200" cy="1373472"/>
            </a:xfrm>
          </p:grpSpPr>
          <p:cxnSp>
            <p:nvCxnSpPr>
              <p:cNvPr id="57" name="Gerade Verbindung 56">
                <a:extLst>
                  <a:ext uri="{FF2B5EF4-FFF2-40B4-BE49-F238E27FC236}">
                    <a16:creationId xmlns:a16="http://schemas.microsoft.com/office/drawing/2014/main" id="{6BCD5F4E-CE35-9743-8219-21D198062C8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55484" y="3554464"/>
                <a:ext cx="1285194" cy="1373472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Gerade Verbindung 57">
                <a:extLst>
                  <a:ext uri="{FF2B5EF4-FFF2-40B4-BE49-F238E27FC236}">
                    <a16:creationId xmlns:a16="http://schemas.microsoft.com/office/drawing/2014/main" id="{69F11610-9363-4045-81E9-E7682B8CC1B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646170" y="4922619"/>
                <a:ext cx="4594514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2" name="Linie Software">
              <a:extLst>
                <a:ext uri="{FF2B5EF4-FFF2-40B4-BE49-F238E27FC236}">
                  <a16:creationId xmlns:a16="http://schemas.microsoft.com/office/drawing/2014/main" id="{A20C0C67-7408-B84C-A532-B18BFF571DE4}"/>
                </a:ext>
              </a:extLst>
            </p:cNvPr>
            <p:cNvGrpSpPr/>
            <p:nvPr/>
          </p:nvGrpSpPr>
          <p:grpSpPr>
            <a:xfrm>
              <a:off x="758267" y="3559956"/>
              <a:ext cx="7482417" cy="2306770"/>
              <a:chOff x="758267" y="3559956"/>
              <a:chExt cx="7482417" cy="2306770"/>
            </a:xfrm>
          </p:grpSpPr>
          <p:cxnSp>
            <p:nvCxnSpPr>
              <p:cNvPr id="55" name="Gerade Verbindung 54">
                <a:extLst>
                  <a:ext uri="{FF2B5EF4-FFF2-40B4-BE49-F238E27FC236}">
                    <a16:creationId xmlns:a16="http://schemas.microsoft.com/office/drawing/2014/main" id="{867F573D-1D16-8C41-9B6D-4A8B34B5B6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58267" y="3559956"/>
                <a:ext cx="2158506" cy="230677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Gerade Verbindung 55">
                <a:extLst>
                  <a:ext uri="{FF2B5EF4-FFF2-40B4-BE49-F238E27FC236}">
                    <a16:creationId xmlns:a16="http://schemas.microsoft.com/office/drawing/2014/main" id="{2EA6E77B-E7F1-D647-854C-B6358F5528B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916773" y="5857976"/>
                <a:ext cx="532391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67" name="Linie Digitalisierung">
            <a:extLst>
              <a:ext uri="{FF2B5EF4-FFF2-40B4-BE49-F238E27FC236}">
                <a16:creationId xmlns:a16="http://schemas.microsoft.com/office/drawing/2014/main" id="{D6A53EA0-A0D8-6D45-BCA3-17B1DE9203CE}"/>
              </a:ext>
            </a:extLst>
          </p:cNvPr>
          <p:cNvGrpSpPr/>
          <p:nvPr/>
        </p:nvGrpSpPr>
        <p:grpSpPr>
          <a:xfrm>
            <a:off x="3292225" y="4235116"/>
            <a:ext cx="4948459" cy="382705"/>
            <a:chOff x="3292225" y="4235116"/>
            <a:chExt cx="4948459" cy="382705"/>
          </a:xfrm>
        </p:grpSpPr>
        <p:cxnSp>
          <p:nvCxnSpPr>
            <p:cNvPr id="68" name="Gerade Verbindung 67">
              <a:extLst>
                <a:ext uri="{FF2B5EF4-FFF2-40B4-BE49-F238E27FC236}">
                  <a16:creationId xmlns:a16="http://schemas.microsoft.com/office/drawing/2014/main" id="{C026D142-C9ED-6C46-A415-9E99D48258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92225" y="4235116"/>
              <a:ext cx="353945" cy="37825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Gerade Verbindung 68">
              <a:extLst>
                <a:ext uri="{FF2B5EF4-FFF2-40B4-BE49-F238E27FC236}">
                  <a16:creationId xmlns:a16="http://schemas.microsoft.com/office/drawing/2014/main" id="{1C5D40C1-2A8B-DE42-9FC2-D7A0478522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46170" y="4617821"/>
              <a:ext cx="4594514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3" name="Linie Kapazität">
            <a:extLst>
              <a:ext uri="{FF2B5EF4-FFF2-40B4-BE49-F238E27FC236}">
                <a16:creationId xmlns:a16="http://schemas.microsoft.com/office/drawing/2014/main" id="{4F84197F-47B7-2946-BF0C-B210CE806D6B}"/>
              </a:ext>
            </a:extLst>
          </p:cNvPr>
          <p:cNvGrpSpPr/>
          <p:nvPr/>
        </p:nvGrpSpPr>
        <p:grpSpPr>
          <a:xfrm>
            <a:off x="1704109" y="4243988"/>
            <a:ext cx="6536575" cy="1303252"/>
            <a:chOff x="1704109" y="4243988"/>
            <a:chExt cx="6536575" cy="1303252"/>
          </a:xfrm>
        </p:grpSpPr>
        <p:cxnSp>
          <p:nvCxnSpPr>
            <p:cNvPr id="74" name="Gerade Verbindung 73">
              <a:extLst>
                <a:ext uri="{FF2B5EF4-FFF2-40B4-BE49-F238E27FC236}">
                  <a16:creationId xmlns:a16="http://schemas.microsoft.com/office/drawing/2014/main" id="{0A36ED3B-7EA2-1949-BCB9-6C295E8B8E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04109" y="4243988"/>
              <a:ext cx="1212664" cy="129596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Gerade Verbindung 74">
              <a:extLst>
                <a:ext uri="{FF2B5EF4-FFF2-40B4-BE49-F238E27FC236}">
                  <a16:creationId xmlns:a16="http://schemas.microsoft.com/office/drawing/2014/main" id="{05F1CB61-C0F5-654A-8EE5-D7F38076AB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16773" y="5547240"/>
              <a:ext cx="5323911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A2B308C-B85D-1A42-9442-13C8B188AF82}"/>
              </a:ext>
            </a:extLst>
          </p:cNvPr>
          <p:cNvGrpSpPr/>
          <p:nvPr/>
        </p:nvGrpSpPr>
        <p:grpSpPr>
          <a:xfrm>
            <a:off x="6084021" y="5273768"/>
            <a:ext cx="4359717" cy="831025"/>
            <a:chOff x="6084021" y="5273768"/>
            <a:chExt cx="4359717" cy="831025"/>
          </a:xfrm>
        </p:grpSpPr>
        <p:sp>
          <p:nvSpPr>
            <p:cNvPr id="77" name="Textplatzhalter 3">
              <a:extLst>
                <a:ext uri="{FF2B5EF4-FFF2-40B4-BE49-F238E27FC236}">
                  <a16:creationId xmlns:a16="http://schemas.microsoft.com/office/drawing/2014/main" id="{EEBFEEE8-0E5A-2847-9CA7-63B8E417B495}"/>
                </a:ext>
              </a:extLst>
            </p:cNvPr>
            <p:cNvSpPr txBox="1"/>
            <p:nvPr/>
          </p:nvSpPr>
          <p:spPr>
            <a:xfrm>
              <a:off x="6084021" y="5273768"/>
              <a:ext cx="1699174" cy="831025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400" kern="0" dirty="0">
                  <a:solidFill>
                    <a:srgbClr val="057A97"/>
                  </a:solidFill>
                  <a:latin typeface="IBM Plex Sans Light" panose="020B0403050203000203" pitchFamily="34" charset="0"/>
                </a:rPr>
                <a:t>Kapazität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Breiter Marktzugang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Attraktive Produkte</a:t>
              </a:r>
            </a:p>
          </p:txBody>
        </p:sp>
        <p:sp>
          <p:nvSpPr>
            <p:cNvPr id="78" name="Textplatzhalter 3">
              <a:extLst>
                <a:ext uri="{FF2B5EF4-FFF2-40B4-BE49-F238E27FC236}">
                  <a16:creationId xmlns:a16="http://schemas.microsoft.com/office/drawing/2014/main" id="{846644CB-D591-6D48-AFB5-FE8D4D2F0722}"/>
                </a:ext>
              </a:extLst>
            </p:cNvPr>
            <p:cNvSpPr txBox="1"/>
            <p:nvPr/>
          </p:nvSpPr>
          <p:spPr>
            <a:xfrm>
              <a:off x="8280238" y="5567518"/>
              <a:ext cx="2163500" cy="513760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Transparente Risikoplatzierung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Hoher Prozess-Servicelevel</a:t>
              </a:r>
            </a:p>
          </p:txBody>
        </p:sp>
      </p:grpSp>
      <p:sp>
        <p:nvSpPr>
          <p:cNvPr id="79" name="Hauptnavigation Highlight">
            <a:extLst>
              <a:ext uri="{FF2B5EF4-FFF2-40B4-BE49-F238E27FC236}">
                <a16:creationId xmlns:a16="http://schemas.microsoft.com/office/drawing/2014/main" id="{DC4A130A-7106-F848-BD5D-9872B88AB83A}"/>
              </a:ext>
            </a:extLst>
          </p:cNvPr>
          <p:cNvSpPr/>
          <p:nvPr/>
        </p:nvSpPr>
        <p:spPr bwMode="auto">
          <a:xfrm>
            <a:off x="9134063" y="754038"/>
            <a:ext cx="576000" cy="45719"/>
          </a:xfrm>
          <a:prstGeom prst="rect">
            <a:avLst/>
          </a:prstGeom>
          <a:solidFill>
            <a:srgbClr val="90B0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00000"/>
              <a:buFontTx/>
              <a:buNone/>
            </a:pPr>
            <a:endParaRPr kumimoji="0" lang="de-DE" sz="1200" b="0" i="0" u="none" strike="noStrike" cap="none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83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09 -4.44444E-6 L 3.54167E-6 -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065 L -4.58333E-6 0.14098 " pathEditMode="fixed" rAng="0" ptsTypes="AA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4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3 1.11713 L 0.00755 1.11759 " pathEditMode="fixed" rAng="0" ptsTypes="AA">
                                      <p:cBhvr>
                                        <p:cTn id="10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91 0.14931 L 2.08333e-07 -3.7037e-07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91 0.14931 L 2.08333e-07 -3.7037e-07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91 0.14931 L 2.08333e-07 -3.7037e-07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rafik Plattform">
            <a:extLst>
              <a:ext uri="{FF2B5EF4-FFF2-40B4-BE49-F238E27FC236}">
                <a16:creationId xmlns:a16="http://schemas.microsoft.com/office/drawing/2014/main" id="{109630EF-02C6-9746-B709-D2379456BDED}"/>
              </a:ext>
            </a:extLst>
          </p:cNvPr>
          <p:cNvSpPr/>
          <p:nvPr/>
        </p:nvSpPr>
        <p:spPr>
          <a:xfrm rot="18900000">
            <a:off x="107926" y="1206965"/>
            <a:ext cx="4718630" cy="4685160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5" name="Grafik Kapazität">
            <a:extLst>
              <a:ext uri="{FF2B5EF4-FFF2-40B4-BE49-F238E27FC236}">
                <a16:creationId xmlns:a16="http://schemas.microsoft.com/office/drawing/2014/main" id="{B12C739F-238B-1C46-84D5-6293903FD981}"/>
              </a:ext>
            </a:extLst>
          </p:cNvPr>
          <p:cNvSpPr/>
          <p:nvPr/>
        </p:nvSpPr>
        <p:spPr>
          <a:xfrm rot="18900000">
            <a:off x="1966676" y="2278892"/>
            <a:ext cx="2511362" cy="2493549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6" name="Kreis Gemeinschaft">
            <a:extLst>
              <a:ext uri="{FF2B5EF4-FFF2-40B4-BE49-F238E27FC236}">
                <a16:creationId xmlns:a16="http://schemas.microsoft.com/office/drawing/2014/main" id="{5EBD5C1F-6F32-F942-B17E-7BA2CAA60C0F}"/>
              </a:ext>
            </a:extLst>
          </p:cNvPr>
          <p:cNvSpPr/>
          <p:nvPr/>
        </p:nvSpPr>
        <p:spPr>
          <a:xfrm>
            <a:off x="3837732" y="3322313"/>
            <a:ext cx="406800" cy="406800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9D9D9C"/>
          </a:solidFill>
          <a:ln w="28575" cap="flat">
            <a:solidFill>
              <a:srgbClr val="9D9D9C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7" name="Grafik Digitalisierung">
            <a:extLst>
              <a:ext uri="{FF2B5EF4-FFF2-40B4-BE49-F238E27FC236}">
                <a16:creationId xmlns:a16="http://schemas.microsoft.com/office/drawing/2014/main" id="{2CDAFE2F-E619-574A-B782-F941C144387B}"/>
              </a:ext>
            </a:extLst>
          </p:cNvPr>
          <p:cNvSpPr/>
          <p:nvPr/>
        </p:nvSpPr>
        <p:spPr>
          <a:xfrm rot="18900000">
            <a:off x="377437" y="2298793"/>
            <a:ext cx="2511362" cy="2493549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40" name="Kreis Assekuradeur">
            <a:extLst>
              <a:ext uri="{FF2B5EF4-FFF2-40B4-BE49-F238E27FC236}">
                <a16:creationId xmlns:a16="http://schemas.microsoft.com/office/drawing/2014/main" id="{DA991BDD-8D16-7C4D-94CD-55F6894E67E0}"/>
              </a:ext>
            </a:extLst>
          </p:cNvPr>
          <p:cNvSpPr/>
          <p:nvPr/>
        </p:nvSpPr>
        <p:spPr>
          <a:xfrm>
            <a:off x="2155660" y="3341075"/>
            <a:ext cx="406800" cy="406800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95B522"/>
          </a:solidFill>
          <a:ln w="28575" cap="flat">
            <a:solidFill>
              <a:srgbClr val="95B522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42" name="Kreis Software">
            <a:extLst>
              <a:ext uri="{FF2B5EF4-FFF2-40B4-BE49-F238E27FC236}">
                <a16:creationId xmlns:a16="http://schemas.microsoft.com/office/drawing/2014/main" id="{6983CF62-C75C-B241-9530-C83B6B917711}"/>
              </a:ext>
            </a:extLst>
          </p:cNvPr>
          <p:cNvSpPr/>
          <p:nvPr/>
        </p:nvSpPr>
        <p:spPr>
          <a:xfrm>
            <a:off x="549790" y="3348990"/>
            <a:ext cx="408222" cy="408222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007899"/>
          </a:solidFill>
          <a:ln w="28575" cap="flat">
            <a:solidFill>
              <a:srgbClr val="057A97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BFB9F5F0-24FD-C44D-B286-6264DB98AE0D}"/>
              </a:ext>
            </a:extLst>
          </p:cNvPr>
          <p:cNvSpPr txBox="1"/>
          <p:nvPr/>
        </p:nvSpPr>
        <p:spPr>
          <a:xfrm>
            <a:off x="7413115" y="607288"/>
            <a:ext cx="4131185" cy="20485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050" kern="0" dirty="0">
                <a:solidFill>
                  <a:schemeClr val="accent5"/>
                </a:solidFill>
                <a:latin typeface="IBM Plex Sans" panose="020B0503050203000203" pitchFamily="34" charset="0"/>
              </a:rPr>
              <a:t>Über uns   ︱  Konzepte   ︱   Lösungen   ︱    Plattform    ︱    Kontakt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BF72A499-947B-194F-A6CB-0A7C4D6D7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292" y="617342"/>
            <a:ext cx="1687279" cy="302845"/>
          </a:xfrm>
          <a:prstGeom prst="rect">
            <a:avLst/>
          </a:prstGeom>
        </p:spPr>
      </p:pic>
      <p:sp>
        <p:nvSpPr>
          <p:cNvPr id="18" name="Hauptnavigation Highlight">
            <a:extLst>
              <a:ext uri="{FF2B5EF4-FFF2-40B4-BE49-F238E27FC236}">
                <a16:creationId xmlns:a16="http://schemas.microsoft.com/office/drawing/2014/main" id="{C18A2F25-0D77-2540-97A5-3D978324128E}"/>
              </a:ext>
            </a:extLst>
          </p:cNvPr>
          <p:cNvSpPr/>
          <p:nvPr/>
        </p:nvSpPr>
        <p:spPr bwMode="auto">
          <a:xfrm>
            <a:off x="10078096" y="754038"/>
            <a:ext cx="576000" cy="45719"/>
          </a:xfrm>
          <a:prstGeom prst="rect">
            <a:avLst/>
          </a:prstGeom>
          <a:solidFill>
            <a:srgbClr val="90B0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00000"/>
              <a:buFontTx/>
              <a:buNone/>
            </a:pPr>
            <a:endParaRPr kumimoji="0" lang="de-DE" sz="1200" b="0" i="0" u="none" strike="noStrike" cap="none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6ED99D0-AC70-F94F-82A8-5BE9B1DEEB3E}"/>
              </a:ext>
            </a:extLst>
          </p:cNvPr>
          <p:cNvGrpSpPr/>
          <p:nvPr/>
        </p:nvGrpSpPr>
        <p:grpSpPr>
          <a:xfrm>
            <a:off x="6077184" y="-5824624"/>
            <a:ext cx="5422900" cy="4285511"/>
            <a:chOff x="6077184" y="1819282"/>
            <a:chExt cx="5422900" cy="4285511"/>
          </a:xfrm>
        </p:grpSpPr>
        <p:sp>
          <p:nvSpPr>
            <p:cNvPr id="20" name="Textplatzhalter 3">
              <a:extLst>
                <a:ext uri="{FF2B5EF4-FFF2-40B4-BE49-F238E27FC236}">
                  <a16:creationId xmlns:a16="http://schemas.microsoft.com/office/drawing/2014/main" id="{B112B79E-58A9-E645-9737-774BE0EEFB8A}"/>
                </a:ext>
              </a:extLst>
            </p:cNvPr>
            <p:cNvSpPr txBox="1"/>
            <p:nvPr/>
          </p:nvSpPr>
          <p:spPr>
            <a:xfrm>
              <a:off x="6077184" y="1819282"/>
              <a:ext cx="5422900" cy="2229490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20000"/>
                </a:lnSpc>
                <a:spcAft>
                  <a:spcPts val="800"/>
                </a:spcAft>
                <a:buNone/>
              </a:pPr>
              <a:r>
                <a:rPr lang="de-DE" sz="2400" kern="0" dirty="0">
                  <a:solidFill>
                    <a:srgbClr val="007899"/>
                  </a:solidFill>
                  <a:latin typeface="IBM Plex Sans Light" panose="020B0403050203000203" pitchFamily="34" charset="0"/>
                </a:rPr>
                <a:t>Damit lösen wir die </a:t>
              </a:r>
              <a:br>
                <a:rPr lang="de-DE" sz="2400" kern="0" dirty="0">
                  <a:solidFill>
                    <a:srgbClr val="007899"/>
                  </a:solidFill>
                  <a:latin typeface="IBM Plex Sans Light" panose="020B0403050203000203" pitchFamily="34" charset="0"/>
                </a:rPr>
              </a:br>
              <a:r>
                <a:rPr lang="de-DE" sz="2400" kern="0" dirty="0">
                  <a:solidFill>
                    <a:srgbClr val="007899"/>
                  </a:solidFill>
                  <a:latin typeface="IBM Plex Sans Light" panose="020B0403050203000203" pitchFamily="34" charset="0"/>
                </a:rPr>
                <a:t>zwei Herausforderungen der Branche:</a:t>
              </a:r>
              <a:br>
                <a:rPr lang="de-DE" sz="2400" kern="0" dirty="0">
                  <a:solidFill>
                    <a:srgbClr val="007899"/>
                  </a:solidFill>
                  <a:latin typeface="IBM Plex Sans Light" panose="020B0403050203000203" pitchFamily="34" charset="0"/>
                </a:rPr>
              </a:br>
              <a:r>
                <a:rPr lang="de-DE" sz="2400" kern="0" dirty="0">
                  <a:solidFill>
                    <a:srgbClr val="007899"/>
                  </a:solidFill>
                  <a:latin typeface="IBM Plex Sans Light" panose="020B0403050203000203" pitchFamily="34" charset="0"/>
                </a:rPr>
                <a:t>Digitalisierung und Kapazität.</a:t>
              </a:r>
            </a:p>
            <a:p>
              <a:pPr marL="0" indent="0">
                <a:lnSpc>
                  <a:spcPct val="120000"/>
                </a:lnSpc>
                <a:spcAft>
                  <a:spcPts val="800"/>
                </a:spcAft>
                <a:buNone/>
              </a:pPr>
              <a:r>
                <a:rPr lang="de-DE" sz="1400" kern="0" dirty="0">
                  <a:latin typeface="IBM Plex Sans Light" panose="020B0403050203000203" pitchFamily="34" charset="0"/>
                </a:rPr>
                <a:t>Für Industriemakler und Industrieversicherer, die ihr Versicherungsgeschäft in einer digitalen Welt betreiben wollen.</a:t>
              </a:r>
            </a:p>
            <a:p>
              <a:pPr marL="0" indent="0">
                <a:lnSpc>
                  <a:spcPct val="120000"/>
                </a:lnSpc>
                <a:spcAft>
                  <a:spcPts val="800"/>
                </a:spcAft>
                <a:buNone/>
              </a:pPr>
              <a:r>
                <a:rPr lang="de-DE" sz="1400" b="1" kern="0" dirty="0">
                  <a:latin typeface="IBM Plex Sans Light" panose="020B0403050203000203" pitchFamily="34" charset="0"/>
                </a:rPr>
                <a:t>northport bietet Lösungen für:</a:t>
              </a:r>
            </a:p>
            <a:p>
              <a:pPr marL="0" indent="0">
                <a:lnSpc>
                  <a:spcPct val="120000"/>
                </a:lnSpc>
                <a:spcAft>
                  <a:spcPts val="800"/>
                </a:spcAft>
                <a:buNone/>
              </a:pPr>
              <a:endParaRPr lang="de-DE" sz="1400" kern="0" dirty="0">
                <a:latin typeface="IBM Plex Sans Light" panose="020B0403050203000203" pitchFamily="34" charset="0"/>
              </a:endParaRPr>
            </a:p>
            <a:p>
              <a:pPr marL="0" indent="0">
                <a:lnSpc>
                  <a:spcPct val="120000"/>
                </a:lnSpc>
                <a:spcAft>
                  <a:spcPts val="800"/>
                </a:spcAft>
                <a:buNone/>
              </a:pPr>
              <a:endParaRPr lang="de-DE" sz="2600" b="1" kern="0" dirty="0">
                <a:latin typeface="IBM Plex Sans Medium" panose="020B0503050203000203" pitchFamily="34" charset="0"/>
              </a:endParaRPr>
            </a:p>
          </p:txBody>
        </p: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21FF90C9-CA20-3B4E-B1A9-7B79FF6AB4E6}"/>
                </a:ext>
              </a:extLst>
            </p:cNvPr>
            <p:cNvGrpSpPr/>
            <p:nvPr/>
          </p:nvGrpSpPr>
          <p:grpSpPr>
            <a:xfrm>
              <a:off x="6077184" y="4339871"/>
              <a:ext cx="4359717" cy="831025"/>
              <a:chOff x="6077184" y="4339871"/>
              <a:chExt cx="4359717" cy="831025"/>
            </a:xfrm>
          </p:grpSpPr>
          <p:sp>
            <p:nvSpPr>
              <p:cNvPr id="31" name="Textplatzhalter 3">
                <a:extLst>
                  <a:ext uri="{FF2B5EF4-FFF2-40B4-BE49-F238E27FC236}">
                    <a16:creationId xmlns:a16="http://schemas.microsoft.com/office/drawing/2014/main" id="{C447AD8D-9032-E94A-90BF-D2A96B3528BE}"/>
                  </a:ext>
                </a:extLst>
              </p:cNvPr>
              <p:cNvSpPr txBox="1"/>
              <p:nvPr/>
            </p:nvSpPr>
            <p:spPr>
              <a:xfrm>
                <a:off x="6077184" y="4339871"/>
                <a:ext cx="2049546" cy="831025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28575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644400" indent="-2844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100440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 lang="en-US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136440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 lang="en-US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172440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 lang="en-US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3415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7987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2559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7131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Aft>
                    <a:spcPts val="400"/>
                  </a:spcAft>
                  <a:buNone/>
                </a:pPr>
                <a:r>
                  <a:rPr lang="de-DE" sz="1400" kern="0" dirty="0">
                    <a:solidFill>
                      <a:srgbClr val="057A97"/>
                    </a:solidFill>
                    <a:latin typeface="IBM Plex Sans Light" panose="020B0403050203000203" pitchFamily="34" charset="0"/>
                  </a:rPr>
                  <a:t>Digitalisierung</a:t>
                </a:r>
              </a:p>
              <a:p>
                <a:pPr marL="134938" indent="-134938">
                  <a:lnSpc>
                    <a:spcPct val="120000"/>
                  </a:lnSpc>
                  <a:spcAft>
                    <a:spcPts val="400"/>
                  </a:spcAft>
                </a:pPr>
                <a:r>
                  <a:rPr lang="de-DE" sz="1100" kern="0" dirty="0">
                    <a:latin typeface="IBM Plex Sans Light" panose="020B0403050203000203" pitchFamily="34" charset="0"/>
                  </a:rPr>
                  <a:t>Individuelle digitale Produkte</a:t>
                </a:r>
              </a:p>
              <a:p>
                <a:pPr marL="134938" indent="-134938">
                  <a:lnSpc>
                    <a:spcPct val="120000"/>
                  </a:lnSpc>
                  <a:spcAft>
                    <a:spcPts val="400"/>
                  </a:spcAft>
                </a:pPr>
                <a:r>
                  <a:rPr lang="de-DE" sz="1100" kern="0" dirty="0">
                    <a:latin typeface="IBM Plex Sans Light" panose="020B0403050203000203" pitchFamily="34" charset="0"/>
                  </a:rPr>
                  <a:t>Regelbasiertes Underwriting</a:t>
                </a:r>
              </a:p>
            </p:txBody>
          </p:sp>
          <p:sp>
            <p:nvSpPr>
              <p:cNvPr id="32" name="Textplatzhalter 3">
                <a:extLst>
                  <a:ext uri="{FF2B5EF4-FFF2-40B4-BE49-F238E27FC236}">
                    <a16:creationId xmlns:a16="http://schemas.microsoft.com/office/drawing/2014/main" id="{47DE2444-76FC-3A4F-9A2A-BC057311B869}"/>
                  </a:ext>
                </a:extLst>
              </p:cNvPr>
              <p:cNvSpPr txBox="1"/>
              <p:nvPr/>
            </p:nvSpPr>
            <p:spPr>
              <a:xfrm>
                <a:off x="8273401" y="4633621"/>
                <a:ext cx="2163500" cy="513760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28575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644400" indent="-2844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100440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 lang="en-US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136440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 lang="en-US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172440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 lang="en-US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3415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7987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2559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7131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34938" indent="-134938">
                  <a:lnSpc>
                    <a:spcPct val="120000"/>
                  </a:lnSpc>
                  <a:spcAft>
                    <a:spcPts val="400"/>
                  </a:spcAft>
                </a:pPr>
                <a:r>
                  <a:rPr lang="de-DE" sz="1100" kern="0" dirty="0">
                    <a:latin typeface="IBM Plex Sans Light" panose="020B0403050203000203" pitchFamily="34" charset="0"/>
                  </a:rPr>
                  <a:t>Endkundenzentrierung</a:t>
                </a:r>
              </a:p>
              <a:p>
                <a:pPr marL="134938" indent="-134938">
                  <a:lnSpc>
                    <a:spcPct val="120000"/>
                  </a:lnSpc>
                  <a:spcAft>
                    <a:spcPts val="400"/>
                  </a:spcAft>
                </a:pPr>
                <a:r>
                  <a:rPr lang="de-DE" sz="1100" kern="0" dirty="0">
                    <a:latin typeface="IBM Plex Sans Light" panose="020B0403050203000203" pitchFamily="34" charset="0"/>
                  </a:rPr>
                  <a:t>Digitale Innovation</a:t>
                </a: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5D9914E3-14DF-3848-92DF-4073CAA419F0}"/>
                </a:ext>
              </a:extLst>
            </p:cNvPr>
            <p:cNvGrpSpPr/>
            <p:nvPr/>
          </p:nvGrpSpPr>
          <p:grpSpPr>
            <a:xfrm>
              <a:off x="6084021" y="5273768"/>
              <a:ext cx="4359717" cy="831025"/>
              <a:chOff x="6084021" y="5273768"/>
              <a:chExt cx="4359717" cy="831025"/>
            </a:xfrm>
          </p:grpSpPr>
          <p:sp>
            <p:nvSpPr>
              <p:cNvPr id="27" name="Textplatzhalter 3">
                <a:extLst>
                  <a:ext uri="{FF2B5EF4-FFF2-40B4-BE49-F238E27FC236}">
                    <a16:creationId xmlns:a16="http://schemas.microsoft.com/office/drawing/2014/main" id="{ACB2F4FC-8CF6-D241-A80C-DAA06F53A4BA}"/>
                  </a:ext>
                </a:extLst>
              </p:cNvPr>
              <p:cNvSpPr txBox="1"/>
              <p:nvPr/>
            </p:nvSpPr>
            <p:spPr>
              <a:xfrm>
                <a:off x="6084021" y="5273768"/>
                <a:ext cx="1699174" cy="831025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28575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644400" indent="-2844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100440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 lang="en-US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136440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 lang="en-US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172440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 lang="en-US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3415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7987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2559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7131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Aft>
                    <a:spcPts val="400"/>
                  </a:spcAft>
                  <a:buNone/>
                </a:pPr>
                <a:r>
                  <a:rPr lang="de-DE" sz="1400" kern="0" dirty="0">
                    <a:solidFill>
                      <a:srgbClr val="057A97"/>
                    </a:solidFill>
                    <a:latin typeface="IBM Plex Sans Light" panose="020B0403050203000203" pitchFamily="34" charset="0"/>
                  </a:rPr>
                  <a:t>Kapazität</a:t>
                </a:r>
              </a:p>
              <a:p>
                <a:pPr marL="134938" indent="-134938">
                  <a:lnSpc>
                    <a:spcPct val="120000"/>
                  </a:lnSpc>
                  <a:spcAft>
                    <a:spcPts val="400"/>
                  </a:spcAft>
                </a:pPr>
                <a:r>
                  <a:rPr lang="de-DE" sz="1100" kern="0" dirty="0">
                    <a:latin typeface="IBM Plex Sans Light" panose="020B0403050203000203" pitchFamily="34" charset="0"/>
                  </a:rPr>
                  <a:t>Breiter Marktzugang</a:t>
                </a:r>
              </a:p>
              <a:p>
                <a:pPr marL="134938" indent="-134938">
                  <a:lnSpc>
                    <a:spcPct val="120000"/>
                  </a:lnSpc>
                  <a:spcAft>
                    <a:spcPts val="400"/>
                  </a:spcAft>
                </a:pPr>
                <a:r>
                  <a:rPr lang="de-DE" sz="1100" kern="0" dirty="0">
                    <a:latin typeface="IBM Plex Sans Light" panose="020B0403050203000203" pitchFamily="34" charset="0"/>
                  </a:rPr>
                  <a:t>Attraktive Produkte</a:t>
                </a:r>
              </a:p>
            </p:txBody>
          </p:sp>
          <p:sp>
            <p:nvSpPr>
              <p:cNvPr id="28" name="Textplatzhalter 3">
                <a:extLst>
                  <a:ext uri="{FF2B5EF4-FFF2-40B4-BE49-F238E27FC236}">
                    <a16:creationId xmlns:a16="http://schemas.microsoft.com/office/drawing/2014/main" id="{B310BAA8-C6F8-C64D-8F12-63AF7BF03CE4}"/>
                  </a:ext>
                </a:extLst>
              </p:cNvPr>
              <p:cNvSpPr txBox="1"/>
              <p:nvPr/>
            </p:nvSpPr>
            <p:spPr>
              <a:xfrm>
                <a:off x="8280238" y="5567518"/>
                <a:ext cx="2163500" cy="513760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28575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644400" indent="-28440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100440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 lang="en-US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136440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 lang="en-US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1724400" indent="-285750" algn="l" rtl="0" eaLnBrk="1" fontAlgn="base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999999"/>
                  </a:buClr>
                  <a:buFont typeface="Wingdings" panose="05000000000000000000" pitchFamily="2" charset="2"/>
                  <a:buChar char="§"/>
                  <a:defRPr lang="en-US" dirty="0" smtClean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3415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7987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2559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713163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70"/>
                  </a:buClr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34938" indent="-134938">
                  <a:lnSpc>
                    <a:spcPct val="120000"/>
                  </a:lnSpc>
                  <a:spcAft>
                    <a:spcPts val="400"/>
                  </a:spcAft>
                </a:pPr>
                <a:r>
                  <a:rPr lang="de-DE" sz="1100" kern="0" dirty="0">
                    <a:latin typeface="IBM Plex Sans Light" panose="020B0403050203000203" pitchFamily="34" charset="0"/>
                  </a:rPr>
                  <a:t>Transparente Risikoplatzierung</a:t>
                </a:r>
              </a:p>
              <a:p>
                <a:pPr marL="134938" indent="-134938">
                  <a:lnSpc>
                    <a:spcPct val="120000"/>
                  </a:lnSpc>
                  <a:spcAft>
                    <a:spcPts val="400"/>
                  </a:spcAft>
                </a:pPr>
                <a:r>
                  <a:rPr lang="de-DE" sz="1100" kern="0" dirty="0">
                    <a:latin typeface="IBM Plex Sans Light" panose="020B0403050203000203" pitchFamily="34" charset="0"/>
                  </a:rPr>
                  <a:t>Hoher Prozess-Servicelevel</a:t>
                </a:r>
              </a:p>
            </p:txBody>
          </p:sp>
        </p:grp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6ECE5D7-B78E-7A49-920D-A3FF120D1F12}"/>
              </a:ext>
            </a:extLst>
          </p:cNvPr>
          <p:cNvGrpSpPr/>
          <p:nvPr/>
        </p:nvGrpSpPr>
        <p:grpSpPr>
          <a:xfrm>
            <a:off x="1704109" y="-3405597"/>
            <a:ext cx="6536575" cy="1312124"/>
            <a:chOff x="1704109" y="4235116"/>
            <a:chExt cx="6536575" cy="1312124"/>
          </a:xfrm>
        </p:grpSpPr>
        <p:grpSp>
          <p:nvGrpSpPr>
            <p:cNvPr id="54" name="Linie Digitalisierung">
              <a:extLst>
                <a:ext uri="{FF2B5EF4-FFF2-40B4-BE49-F238E27FC236}">
                  <a16:creationId xmlns:a16="http://schemas.microsoft.com/office/drawing/2014/main" id="{E8BADD77-3203-394D-9EDC-AF54E052130F}"/>
                </a:ext>
              </a:extLst>
            </p:cNvPr>
            <p:cNvGrpSpPr/>
            <p:nvPr/>
          </p:nvGrpSpPr>
          <p:grpSpPr>
            <a:xfrm>
              <a:off x="3292225" y="4235116"/>
              <a:ext cx="4948459" cy="382705"/>
              <a:chOff x="3292225" y="4235116"/>
              <a:chExt cx="4948459" cy="382705"/>
            </a:xfrm>
          </p:grpSpPr>
          <p:cxnSp>
            <p:nvCxnSpPr>
              <p:cNvPr id="58" name="Gerade Verbindung 57">
                <a:extLst>
                  <a:ext uri="{FF2B5EF4-FFF2-40B4-BE49-F238E27FC236}">
                    <a16:creationId xmlns:a16="http://schemas.microsoft.com/office/drawing/2014/main" id="{CB7A4F75-C918-E846-80E9-67A14E2E840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92225" y="4235116"/>
                <a:ext cx="353945" cy="378257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Gerade Verbindung 58">
                <a:extLst>
                  <a:ext uri="{FF2B5EF4-FFF2-40B4-BE49-F238E27FC236}">
                    <a16:creationId xmlns:a16="http://schemas.microsoft.com/office/drawing/2014/main" id="{5BD54E9C-F341-DC44-8FE3-8666E4B9C1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646170" y="4617821"/>
                <a:ext cx="4594514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5" name="Linie Kapazität">
              <a:extLst>
                <a:ext uri="{FF2B5EF4-FFF2-40B4-BE49-F238E27FC236}">
                  <a16:creationId xmlns:a16="http://schemas.microsoft.com/office/drawing/2014/main" id="{2B83AA72-FA52-594F-B93A-6764EAEF3BEB}"/>
                </a:ext>
              </a:extLst>
            </p:cNvPr>
            <p:cNvGrpSpPr/>
            <p:nvPr/>
          </p:nvGrpSpPr>
          <p:grpSpPr>
            <a:xfrm>
              <a:off x="1704109" y="4243988"/>
              <a:ext cx="6536575" cy="1303252"/>
              <a:chOff x="1704109" y="4243988"/>
              <a:chExt cx="6536575" cy="1303252"/>
            </a:xfrm>
          </p:grpSpPr>
          <p:cxnSp>
            <p:nvCxnSpPr>
              <p:cNvPr id="56" name="Gerade Verbindung 55">
                <a:extLst>
                  <a:ext uri="{FF2B5EF4-FFF2-40B4-BE49-F238E27FC236}">
                    <a16:creationId xmlns:a16="http://schemas.microsoft.com/office/drawing/2014/main" id="{367A3F21-A647-394C-9581-D5FC849572B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04109" y="4243988"/>
                <a:ext cx="1212664" cy="129596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Gerade Verbindung 56">
                <a:extLst>
                  <a:ext uri="{FF2B5EF4-FFF2-40B4-BE49-F238E27FC236}">
                    <a16:creationId xmlns:a16="http://schemas.microsoft.com/office/drawing/2014/main" id="{33C33DDC-7E83-4F42-A959-5417443E4C3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916773" y="5547240"/>
                <a:ext cx="5323911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7736CD1-D261-FC47-BD1F-1775955B77A1}"/>
              </a:ext>
            </a:extLst>
          </p:cNvPr>
          <p:cNvGrpSpPr/>
          <p:nvPr/>
        </p:nvGrpSpPr>
        <p:grpSpPr>
          <a:xfrm>
            <a:off x="379382" y="3835140"/>
            <a:ext cx="4044045" cy="691222"/>
            <a:chOff x="379382" y="3835140"/>
            <a:chExt cx="4044045" cy="691222"/>
          </a:xfrm>
        </p:grpSpPr>
        <p:sp>
          <p:nvSpPr>
            <p:cNvPr id="60" name="Textplatzhalter 3">
              <a:extLst>
                <a:ext uri="{FF2B5EF4-FFF2-40B4-BE49-F238E27FC236}">
                  <a16:creationId xmlns:a16="http://schemas.microsoft.com/office/drawing/2014/main" id="{54264F56-A1C9-A744-AF62-7E26DA3FCD1B}"/>
                </a:ext>
              </a:extLst>
            </p:cNvPr>
            <p:cNvSpPr txBox="1"/>
            <p:nvPr/>
          </p:nvSpPr>
          <p:spPr>
            <a:xfrm>
              <a:off x="3665657" y="3835140"/>
              <a:ext cx="757770" cy="157439"/>
            </a:xfrm>
            <a:prstGeom prst="rect">
              <a:avLst/>
            </a:prstGeom>
          </p:spPr>
          <p:txBody>
            <a:bodyPr wrap="none"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800" kern="0" dirty="0">
                  <a:solidFill>
                    <a:srgbClr val="9D9D9C"/>
                  </a:solidFill>
                  <a:latin typeface="IBM Plex Sans Light" panose="020B0403050203000203" pitchFamily="34" charset="0"/>
                </a:rPr>
                <a:t>GEMEINSCHAFT</a:t>
              </a:r>
              <a:endParaRPr lang="de-DE" sz="600" kern="0" dirty="0">
                <a:latin typeface="IBM Plex Sans Light" panose="020B0403050203000203" pitchFamily="34" charset="0"/>
              </a:endParaRPr>
            </a:p>
          </p:txBody>
        </p:sp>
        <p:sp>
          <p:nvSpPr>
            <p:cNvPr id="61" name="Textplatzhalter 3">
              <a:extLst>
                <a:ext uri="{FF2B5EF4-FFF2-40B4-BE49-F238E27FC236}">
                  <a16:creationId xmlns:a16="http://schemas.microsoft.com/office/drawing/2014/main" id="{F7383F6A-4C89-834B-9DB7-26828BC3A82F}"/>
                </a:ext>
              </a:extLst>
            </p:cNvPr>
            <p:cNvSpPr txBox="1"/>
            <p:nvPr/>
          </p:nvSpPr>
          <p:spPr>
            <a:xfrm>
              <a:off x="1968537" y="3835140"/>
              <a:ext cx="757770" cy="157439"/>
            </a:xfrm>
            <a:prstGeom prst="rect">
              <a:avLst/>
            </a:prstGeom>
          </p:spPr>
          <p:txBody>
            <a:bodyPr wrap="none"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800" kern="0" dirty="0">
                  <a:solidFill>
                    <a:srgbClr val="9D9D9C"/>
                  </a:solidFill>
                  <a:latin typeface="IBM Plex Sans Light" panose="020B0403050203000203" pitchFamily="34" charset="0"/>
                </a:rPr>
                <a:t>ASSEKURADEUR</a:t>
              </a:r>
              <a:endParaRPr lang="de-DE" sz="600" kern="0" dirty="0">
                <a:latin typeface="IBM Plex Sans Light" panose="020B0403050203000203" pitchFamily="34" charset="0"/>
              </a:endParaRPr>
            </a:p>
          </p:txBody>
        </p:sp>
        <p:sp>
          <p:nvSpPr>
            <p:cNvPr id="62" name="Textplatzhalter 3">
              <a:extLst>
                <a:ext uri="{FF2B5EF4-FFF2-40B4-BE49-F238E27FC236}">
                  <a16:creationId xmlns:a16="http://schemas.microsoft.com/office/drawing/2014/main" id="{92385640-4718-694E-8EF9-364316B25DB1}"/>
                </a:ext>
              </a:extLst>
            </p:cNvPr>
            <p:cNvSpPr txBox="1"/>
            <p:nvPr/>
          </p:nvSpPr>
          <p:spPr>
            <a:xfrm>
              <a:off x="379382" y="3835140"/>
              <a:ext cx="757770" cy="157439"/>
            </a:xfrm>
            <a:prstGeom prst="rect">
              <a:avLst/>
            </a:prstGeom>
          </p:spPr>
          <p:txBody>
            <a:bodyPr wrap="none"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800" kern="0" dirty="0">
                  <a:solidFill>
                    <a:srgbClr val="9D9D9C"/>
                  </a:solidFill>
                  <a:latin typeface="IBM Plex Sans Light" panose="020B0403050203000203" pitchFamily="34" charset="0"/>
                </a:rPr>
                <a:t>SOFTWARE</a:t>
              </a:r>
              <a:endParaRPr lang="de-DE" sz="600" kern="0" dirty="0">
                <a:latin typeface="IBM Plex Sans Light" panose="020B0403050203000203" pitchFamily="34" charset="0"/>
              </a:endParaRPr>
            </a:p>
          </p:txBody>
        </p:sp>
        <p:sp>
          <p:nvSpPr>
            <p:cNvPr id="63" name="Textplatzhalter 3">
              <a:extLst>
                <a:ext uri="{FF2B5EF4-FFF2-40B4-BE49-F238E27FC236}">
                  <a16:creationId xmlns:a16="http://schemas.microsoft.com/office/drawing/2014/main" id="{99237EB4-5EEA-4E4A-BA2A-81EB602DC0B4}"/>
                </a:ext>
              </a:extLst>
            </p:cNvPr>
            <p:cNvSpPr txBox="1"/>
            <p:nvPr/>
          </p:nvSpPr>
          <p:spPr>
            <a:xfrm>
              <a:off x="1206453" y="4368923"/>
              <a:ext cx="757770" cy="157439"/>
            </a:xfrm>
            <a:prstGeom prst="rect">
              <a:avLst/>
            </a:prstGeom>
          </p:spPr>
          <p:txBody>
            <a:bodyPr wrap="none"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800" kern="0" dirty="0">
                  <a:solidFill>
                    <a:srgbClr val="9D9D9C"/>
                  </a:solidFill>
                  <a:latin typeface="IBM Plex Sans Light" panose="020B0403050203000203" pitchFamily="34" charset="0"/>
                </a:rPr>
                <a:t>DIGITALISIERUNG</a:t>
              </a:r>
              <a:endParaRPr lang="de-DE" sz="600" kern="0" dirty="0">
                <a:latin typeface="IBM Plex Sans Light" panose="020B0403050203000203" pitchFamily="34" charset="0"/>
              </a:endParaRPr>
            </a:p>
          </p:txBody>
        </p:sp>
        <p:sp>
          <p:nvSpPr>
            <p:cNvPr id="64" name="Textplatzhalter 3">
              <a:extLst>
                <a:ext uri="{FF2B5EF4-FFF2-40B4-BE49-F238E27FC236}">
                  <a16:creationId xmlns:a16="http://schemas.microsoft.com/office/drawing/2014/main" id="{BE689B25-2DFC-9343-A399-C597057F6E77}"/>
                </a:ext>
              </a:extLst>
            </p:cNvPr>
            <p:cNvSpPr txBox="1"/>
            <p:nvPr/>
          </p:nvSpPr>
          <p:spPr>
            <a:xfrm>
              <a:off x="2795608" y="4368923"/>
              <a:ext cx="757770" cy="157439"/>
            </a:xfrm>
            <a:prstGeom prst="rect">
              <a:avLst/>
            </a:prstGeom>
          </p:spPr>
          <p:txBody>
            <a:bodyPr wrap="none"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800" kern="0" dirty="0">
                  <a:solidFill>
                    <a:srgbClr val="9D9D9C"/>
                  </a:solidFill>
                  <a:latin typeface="IBM Plex Sans Light" panose="020B0403050203000203" pitchFamily="34" charset="0"/>
                </a:rPr>
                <a:t>KAPAZITÄT</a:t>
              </a:r>
              <a:endParaRPr lang="de-DE" sz="600" kern="0" dirty="0">
                <a:latin typeface="IBM Plex Sans Light" panose="020B0403050203000203" pitchFamily="34" charset="0"/>
              </a:endParaRPr>
            </a:p>
          </p:txBody>
        </p:sp>
      </p:grpSp>
      <p:sp>
        <p:nvSpPr>
          <p:cNvPr id="65" name="Textplatzhalter 3">
            <a:extLst>
              <a:ext uri="{FF2B5EF4-FFF2-40B4-BE49-F238E27FC236}">
                <a16:creationId xmlns:a16="http://schemas.microsoft.com/office/drawing/2014/main" id="{FC089366-5690-514E-8257-546928C5B085}"/>
              </a:ext>
            </a:extLst>
          </p:cNvPr>
          <p:cNvSpPr txBox="1"/>
          <p:nvPr/>
        </p:nvSpPr>
        <p:spPr>
          <a:xfrm>
            <a:off x="6077184" y="1819282"/>
            <a:ext cx="5422900" cy="222949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Auf Grundlage eines 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gemeinsamen Netzwerks 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und einer digitalen Plattform.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400" kern="0" dirty="0">
                <a:latin typeface="IBM Plex Sans Light" panose="020B0403050203000203" pitchFamily="34" charset="0"/>
              </a:rPr>
              <a:t>Mit der northport Plattform etablieren wir ein digitales Netzwerk zwischen Industrieversicherern, Assekuradeuren, Maklern und Kunden, in dem jeder die Hoheit über sein Geschäft behält.</a:t>
            </a:r>
            <a:endParaRPr lang="de-DE" sz="1400" b="1" kern="0" dirty="0">
              <a:latin typeface="IBM Plex Sans Light" panose="020B0403050203000203" pitchFamily="34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1400" kern="0" dirty="0">
              <a:latin typeface="IBM Plex Sans Light" panose="020B0403050203000203" pitchFamily="34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2600" b="1" kern="0" dirty="0">
              <a:latin typeface="IBM Plex Sans Medium" panose="020B0503050203000203" pitchFamily="34" charset="0"/>
            </a:endParaRP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F24EC741-8F91-804D-89D2-59C80D1E9BAB}"/>
              </a:ext>
            </a:extLst>
          </p:cNvPr>
          <p:cNvGrpSpPr/>
          <p:nvPr/>
        </p:nvGrpSpPr>
        <p:grpSpPr>
          <a:xfrm>
            <a:off x="5142999" y="4117041"/>
            <a:ext cx="4138161" cy="502656"/>
            <a:chOff x="5142999" y="4117041"/>
            <a:chExt cx="4138161" cy="502656"/>
          </a:xfrm>
        </p:grpSpPr>
        <p:cxnSp>
          <p:nvCxnSpPr>
            <p:cNvPr id="67" name="Gerade Verbindung 66">
              <a:extLst>
                <a:ext uri="{FF2B5EF4-FFF2-40B4-BE49-F238E27FC236}">
                  <a16:creationId xmlns:a16="http://schemas.microsoft.com/office/drawing/2014/main" id="{BE04E3D8-832D-474C-BE96-938242B601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42999" y="4117041"/>
              <a:ext cx="470348" cy="50265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Gerade Verbindung 67">
              <a:extLst>
                <a:ext uri="{FF2B5EF4-FFF2-40B4-BE49-F238E27FC236}">
                  <a16:creationId xmlns:a16="http://schemas.microsoft.com/office/drawing/2014/main" id="{0EF14AC2-E93E-6C4D-AA4A-EA98E67683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2901" y="4618546"/>
              <a:ext cx="3668259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E056F2B-0F4D-4845-AF5F-3B8F555C5C80}"/>
              </a:ext>
            </a:extLst>
          </p:cNvPr>
          <p:cNvGrpSpPr/>
          <p:nvPr/>
        </p:nvGrpSpPr>
        <p:grpSpPr>
          <a:xfrm>
            <a:off x="6077184" y="4339871"/>
            <a:ext cx="5101356" cy="1440140"/>
            <a:chOff x="6077184" y="4339871"/>
            <a:chExt cx="5101356" cy="1440140"/>
          </a:xfrm>
        </p:grpSpPr>
        <p:sp>
          <p:nvSpPr>
            <p:cNvPr id="69" name="Textplatzhalter 3">
              <a:extLst>
                <a:ext uri="{FF2B5EF4-FFF2-40B4-BE49-F238E27FC236}">
                  <a16:creationId xmlns:a16="http://schemas.microsoft.com/office/drawing/2014/main" id="{CF8B90EC-1A43-DF41-9ACE-0460878D43A8}"/>
                </a:ext>
              </a:extLst>
            </p:cNvPr>
            <p:cNvSpPr txBox="1"/>
            <p:nvPr/>
          </p:nvSpPr>
          <p:spPr>
            <a:xfrm>
              <a:off x="6077184" y="4339871"/>
              <a:ext cx="2449596" cy="1146526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400" kern="0" dirty="0">
                  <a:solidFill>
                    <a:srgbClr val="057A97"/>
                  </a:solidFill>
                  <a:latin typeface="IBM Plex Sans Light" panose="020B0403050203000203" pitchFamily="34" charset="0"/>
                </a:rPr>
                <a:t>Plattform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Geschwindigkeit durch Automatisierung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Effizienz im Portfolio Management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Automatisiertes Underwriting und Schadenabwicklung</a:t>
              </a:r>
            </a:p>
          </p:txBody>
        </p:sp>
        <p:sp>
          <p:nvSpPr>
            <p:cNvPr id="70" name="Textplatzhalter 3">
              <a:extLst>
                <a:ext uri="{FF2B5EF4-FFF2-40B4-BE49-F238E27FC236}">
                  <a16:creationId xmlns:a16="http://schemas.microsoft.com/office/drawing/2014/main" id="{44DD3582-ADDD-F340-92F3-6067AB08DF3C}"/>
                </a:ext>
              </a:extLst>
            </p:cNvPr>
            <p:cNvSpPr txBox="1"/>
            <p:nvPr/>
          </p:nvSpPr>
          <p:spPr>
            <a:xfrm>
              <a:off x="8526780" y="4633485"/>
              <a:ext cx="2651760" cy="1146526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Digitale Ausschreibungen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Gemeinsamer Zugriff auf Geschäftsdaten zwischen Partnern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Vertrauensvolle Zusammenarbeit auch in der Digitalisierung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950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09 -4.44444E-6 L -2.08333E-7 -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1.11528 L -3.33333E-6 0.14098 " pathEditMode="fixed" rAng="0" ptsTypes="AA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4872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1.11436 L 0.00065 1.11436 " pathEditMode="fixed" rAng="0" ptsTypes="AA">
                                      <p:cBhvr>
                                        <p:cTn id="10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91 0.14931 L 2.08333e-07 -3.7037e-07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91 0.14931 L 2.08333e-07 -3.7037e-07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5" grpId="0"/>
      <p:bldP spid="6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3EBE53FE-0B49-B745-8101-935E6236F7E1}"/>
              </a:ext>
            </a:extLst>
          </p:cNvPr>
          <p:cNvSpPr txBox="1"/>
          <p:nvPr/>
        </p:nvSpPr>
        <p:spPr>
          <a:xfrm>
            <a:off x="830760" y="3276301"/>
            <a:ext cx="5197065" cy="1421206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Sprechen Sie mit uns!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de-DE" sz="1400" kern="0" dirty="0">
                <a:latin typeface="IBM Plex Sans Light" panose="020B0403050203000203" pitchFamily="34" charset="0"/>
              </a:rPr>
              <a:t>Wir freuen uns, mit Ihnen über Ihre Deckungskonzepte und digitalen Initiativen auszutauschen.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de-DE" sz="2600" kern="0" dirty="0">
              <a:latin typeface="IBM Plex Sans Medium" panose="020B0503050203000203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1280AC4-5BA2-9846-8A8F-703DF94F71D4}"/>
              </a:ext>
            </a:extLst>
          </p:cNvPr>
          <p:cNvGrpSpPr/>
          <p:nvPr/>
        </p:nvGrpSpPr>
        <p:grpSpPr>
          <a:xfrm>
            <a:off x="759044" y="4733753"/>
            <a:ext cx="2791296" cy="1044000"/>
            <a:chOff x="759044" y="4733753"/>
            <a:chExt cx="2791296" cy="1044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D2B300-C23C-1544-BD24-DD83A0DB01DE}"/>
                </a:ext>
              </a:extLst>
            </p:cNvPr>
            <p:cNvSpPr/>
            <p:nvPr/>
          </p:nvSpPr>
          <p:spPr bwMode="auto">
            <a:xfrm>
              <a:off x="759044" y="4733753"/>
              <a:ext cx="1042988" cy="1044000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SzPct val="100000"/>
                <a:buFontTx/>
                <a:buNone/>
              </a:pPr>
              <a:endParaRPr kumimoji="0" lang="de-DE" sz="1200" b="0" i="0" u="none" strike="noStrike" cap="none" baseline="0" dirty="0" err="1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20" name="Textplatzhalter 3">
              <a:extLst>
                <a:ext uri="{FF2B5EF4-FFF2-40B4-BE49-F238E27FC236}">
                  <a16:creationId xmlns:a16="http://schemas.microsoft.com/office/drawing/2014/main" id="{AD2EC56B-9C7A-1B4C-8C7A-5479BE3149FA}"/>
                </a:ext>
              </a:extLst>
            </p:cNvPr>
            <p:cNvSpPr txBox="1"/>
            <p:nvPr/>
          </p:nvSpPr>
          <p:spPr>
            <a:xfrm>
              <a:off x="1925388" y="4916460"/>
              <a:ext cx="1624952" cy="700707"/>
            </a:xfrm>
            <a:prstGeom prst="rect">
              <a:avLst/>
            </a:prstGeom>
            <a:effectLst/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50000"/>
                </a:lnSpc>
                <a:spcAft>
                  <a:spcPts val="800"/>
                </a:spcAft>
                <a:buNone/>
              </a:pPr>
              <a:r>
                <a:rPr lang="de-DE" sz="1200" kern="0" dirty="0">
                  <a:latin typeface="IBM Plex Sans Light" panose="020B0403050203000203" pitchFamily="34" charset="0"/>
                </a:rPr>
                <a:t>Monica </a:t>
              </a:r>
              <a:r>
                <a:rPr lang="de-DE" sz="1200" kern="0" dirty="0" err="1">
                  <a:latin typeface="IBM Plex Sans Light" panose="020B0403050203000203" pitchFamily="34" charset="0"/>
                </a:rPr>
                <a:t>Dennert</a:t>
              </a:r>
              <a:br>
                <a:rPr lang="de-DE" sz="1050" kern="0" dirty="0">
                  <a:latin typeface="IBM Plex Sans Light" panose="020B0403050203000203" pitchFamily="34" charset="0"/>
                </a:rPr>
              </a:br>
              <a:r>
                <a:rPr lang="de-DE" sz="1050" kern="0" dirty="0">
                  <a:latin typeface="IBM Plex Sans Light" panose="020B0403050203000203" pitchFamily="34" charset="0"/>
                </a:rPr>
                <a:t>Geschäftsführung</a:t>
              </a:r>
              <a:br>
                <a:rPr lang="de-DE" sz="1050" kern="0" dirty="0">
                  <a:latin typeface="IBM Plex Sans Light" panose="020B0403050203000203" pitchFamily="34" charset="0"/>
                </a:rPr>
              </a:br>
              <a:r>
                <a:rPr lang="de-DE" sz="1050" kern="0" dirty="0">
                  <a:latin typeface="IBM Plex Sans Light" panose="020B0403050203000203" pitchFamily="34" charset="0"/>
                </a:rPr>
                <a:t>Tel – Mail - LinkedIn</a:t>
              </a:r>
              <a:endParaRPr lang="de-DE" sz="1200" kern="0" dirty="0">
                <a:latin typeface="IBM Plex Sans Light" panose="020B0403050203000203" pitchFamily="34" charset="0"/>
              </a:endParaRPr>
            </a:p>
          </p:txBody>
        </p:sp>
      </p:grp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35F0FBE-4592-B140-BD26-46E8774CD76C}"/>
              </a:ext>
            </a:extLst>
          </p:cNvPr>
          <p:cNvSpPr txBox="1"/>
          <p:nvPr/>
        </p:nvSpPr>
        <p:spPr>
          <a:xfrm>
            <a:off x="7413115" y="607288"/>
            <a:ext cx="4131185" cy="20485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050" kern="0" dirty="0">
                <a:solidFill>
                  <a:schemeClr val="accent5"/>
                </a:solidFill>
                <a:latin typeface="IBM Plex Sans" panose="020B0503050203000203" pitchFamily="34" charset="0"/>
              </a:rPr>
              <a:t>Über uns   ︱  Konzepte   ︱   Lösungen   ︱    Plattform    ︱    Kontakt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4AEFFCB-E5B6-7A46-A7A0-BF5E4AB43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292" y="617342"/>
            <a:ext cx="1687279" cy="302845"/>
          </a:xfrm>
          <a:prstGeom prst="rect">
            <a:avLst/>
          </a:prstGeom>
        </p:spPr>
      </p:pic>
      <p:sp>
        <p:nvSpPr>
          <p:cNvPr id="8" name="Hauptnavigation Highlight">
            <a:extLst>
              <a:ext uri="{FF2B5EF4-FFF2-40B4-BE49-F238E27FC236}">
                <a16:creationId xmlns:a16="http://schemas.microsoft.com/office/drawing/2014/main" id="{3ED27C90-6500-AA4A-95B7-F2D9E1032A24}"/>
              </a:ext>
            </a:extLst>
          </p:cNvPr>
          <p:cNvSpPr/>
          <p:nvPr/>
        </p:nvSpPr>
        <p:spPr bwMode="auto">
          <a:xfrm>
            <a:off x="11020066" y="754038"/>
            <a:ext cx="576000" cy="45719"/>
          </a:xfrm>
          <a:prstGeom prst="rect">
            <a:avLst/>
          </a:prstGeom>
          <a:solidFill>
            <a:srgbClr val="90B0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00000"/>
              <a:buFontTx/>
              <a:buNone/>
            </a:pPr>
            <a:endParaRPr kumimoji="0" lang="de-DE" sz="1200" b="0" i="0" u="none" strike="noStrike" cap="none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629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08 -4.44444E-6 L -3.95833E-6 -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92 0.14931 L -3.95833e-06 0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91 0.14931 L 2.08333e-07 -3.7037e-07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fik 64">
            <a:extLst>
              <a:ext uri="{FF2B5EF4-FFF2-40B4-BE49-F238E27FC236}">
                <a16:creationId xmlns:a16="http://schemas.microsoft.com/office/drawing/2014/main" id="{2CACB2D3-DF90-F44A-B7C3-0C57F9FE7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30"/>
          <a:stretch/>
        </p:blipFill>
        <p:spPr>
          <a:xfrm>
            <a:off x="0" y="1280159"/>
            <a:ext cx="6218434" cy="4659287"/>
          </a:xfrm>
          <a:prstGeom prst="rect">
            <a:avLst/>
          </a:prstGeom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B35A6DA9-5B1B-5C42-A5C8-B0AE64EC4313}"/>
              </a:ext>
            </a:extLst>
          </p:cNvPr>
          <p:cNvSpPr/>
          <p:nvPr/>
        </p:nvSpPr>
        <p:spPr bwMode="auto">
          <a:xfrm>
            <a:off x="8240684" y="754038"/>
            <a:ext cx="576000" cy="45719"/>
          </a:xfrm>
          <a:prstGeom prst="rect">
            <a:avLst/>
          </a:prstGeom>
          <a:solidFill>
            <a:srgbClr val="90B0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00000"/>
              <a:buFontTx/>
              <a:buNone/>
            </a:pPr>
            <a:endParaRPr kumimoji="0" lang="de-DE" sz="1200" b="0" i="0" u="none" strike="noStrike" cap="none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BFB9F5F0-24FD-C44D-B286-6264DB98AE0D}"/>
              </a:ext>
            </a:extLst>
          </p:cNvPr>
          <p:cNvSpPr txBox="1"/>
          <p:nvPr/>
        </p:nvSpPr>
        <p:spPr>
          <a:xfrm>
            <a:off x="7413115" y="607288"/>
            <a:ext cx="4131185" cy="20485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050" kern="0" dirty="0">
                <a:solidFill>
                  <a:schemeClr val="accent5"/>
                </a:solidFill>
                <a:latin typeface="IBM Plex Sans" panose="020B0503050203000203" pitchFamily="34" charset="0"/>
              </a:rPr>
              <a:t>Über uns   ︱  Konzepte   ︱   Lösungen   ︱    Plattform    ︱    Kontakt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BF72A499-947B-194F-A6CB-0A7C4D6D7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292" y="617342"/>
            <a:ext cx="1687279" cy="302845"/>
          </a:xfrm>
          <a:prstGeom prst="rect">
            <a:avLst/>
          </a:prstGeom>
        </p:spPr>
      </p:pic>
      <p:sp>
        <p:nvSpPr>
          <p:cNvPr id="46" name="Textplatzhalter 3">
            <a:extLst>
              <a:ext uri="{FF2B5EF4-FFF2-40B4-BE49-F238E27FC236}">
                <a16:creationId xmlns:a16="http://schemas.microsoft.com/office/drawing/2014/main" id="{066F4DF5-1EE2-9B49-BA5F-DD5E534C6C0C}"/>
              </a:ext>
            </a:extLst>
          </p:cNvPr>
          <p:cNvSpPr txBox="1"/>
          <p:nvPr/>
        </p:nvSpPr>
        <p:spPr>
          <a:xfrm>
            <a:off x="6077184" y="1819282"/>
            <a:ext cx="5422900" cy="222949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Individuelle Konzepte. 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Für Ihre Zielgruppe.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400" kern="0" dirty="0">
                <a:latin typeface="IBM Plex Sans Light" panose="020B0403050203000203" pitchFamily="34" charset="0"/>
              </a:rPr>
              <a:t>Auf Basis unserer flexiblen Services bilden wir Geschäftsmodelle für alle Sparten des Industriegeschäfts ab:</a:t>
            </a:r>
            <a:endParaRPr lang="de-DE" sz="2600" b="1" kern="0" dirty="0">
              <a:latin typeface="IBM Plex Sans Medium" panose="020B0503050203000203" pitchFamily="34" charset="0"/>
            </a:endParaRP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B17105D2-4A31-B941-BAA3-C81D6580B524}"/>
              </a:ext>
            </a:extLst>
          </p:cNvPr>
          <p:cNvCxnSpPr>
            <a:cxnSpLocks/>
          </p:cNvCxnSpPr>
          <p:nvPr/>
        </p:nvCxnSpPr>
        <p:spPr bwMode="auto">
          <a:xfrm>
            <a:off x="758267" y="3559956"/>
            <a:ext cx="2158506" cy="230677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FCF49509-7CC1-C147-ACE8-D7C9CC21527B}"/>
              </a:ext>
            </a:extLst>
          </p:cNvPr>
          <p:cNvCxnSpPr>
            <a:cxnSpLocks/>
          </p:cNvCxnSpPr>
          <p:nvPr/>
        </p:nvCxnSpPr>
        <p:spPr bwMode="auto">
          <a:xfrm>
            <a:off x="2355484" y="3554464"/>
            <a:ext cx="1285194" cy="137347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9AEF4564-F670-4D4C-A249-0FE46AB83852}"/>
              </a:ext>
            </a:extLst>
          </p:cNvPr>
          <p:cNvCxnSpPr>
            <a:cxnSpLocks/>
          </p:cNvCxnSpPr>
          <p:nvPr/>
        </p:nvCxnSpPr>
        <p:spPr bwMode="auto">
          <a:xfrm>
            <a:off x="4044542" y="3524395"/>
            <a:ext cx="376192" cy="40203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platzhalter 3">
            <a:extLst>
              <a:ext uri="{FF2B5EF4-FFF2-40B4-BE49-F238E27FC236}">
                <a16:creationId xmlns:a16="http://schemas.microsoft.com/office/drawing/2014/main" id="{D828C94A-FD3A-2646-9D0C-3FDE3FB7D91D}"/>
              </a:ext>
            </a:extLst>
          </p:cNvPr>
          <p:cNvSpPr txBox="1"/>
          <p:nvPr/>
        </p:nvSpPr>
        <p:spPr>
          <a:xfrm>
            <a:off x="6077184" y="3649529"/>
            <a:ext cx="5441716" cy="831025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4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Gemeinschaft</a:t>
            </a:r>
          </a:p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100" kern="0" dirty="0">
                <a:latin typeface="IBM Plex Sans Light" panose="020B0403050203000203" pitchFamily="34" charset="0"/>
              </a:rPr>
              <a:t>Langfristige Partnerschaft, Partizipative Organisation, Bündelung von Ressourcen </a:t>
            </a:r>
            <a:br>
              <a:rPr lang="de-DE" sz="1100" kern="0" dirty="0">
                <a:latin typeface="IBM Plex Sans Light" panose="020B0403050203000203" pitchFamily="34" charset="0"/>
              </a:rPr>
            </a:br>
            <a:r>
              <a:rPr lang="de-DE" sz="1100" kern="0" dirty="0">
                <a:latin typeface="IBM Plex Sans Light" panose="020B0403050203000203" pitchFamily="34" charset="0"/>
              </a:rPr>
              <a:t>und Kapazitäten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8B3DBC2F-8437-324F-9253-D02CAB8A96F5}"/>
              </a:ext>
            </a:extLst>
          </p:cNvPr>
          <p:cNvSpPr txBox="1"/>
          <p:nvPr/>
        </p:nvSpPr>
        <p:spPr>
          <a:xfrm>
            <a:off x="6077184" y="5597659"/>
            <a:ext cx="5381114" cy="811672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Software-Services</a:t>
            </a:r>
          </a:p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100" kern="0" dirty="0">
                <a:latin typeface="IBM Plex Sans Light" panose="020B0403050203000203" pitchFamily="34" charset="0"/>
              </a:rPr>
              <a:t>Aufbau zielgruppenorientierter und prozessspezifischer  Plattformen, End-to-End Digitalisierung, Abbildung von Risiko-, Vertrags- und Schadenregeln</a:t>
            </a:r>
          </a:p>
        </p:txBody>
      </p:sp>
      <p:sp>
        <p:nvSpPr>
          <p:cNvPr id="45" name="Textplatzhalter 3">
            <a:extLst>
              <a:ext uri="{FF2B5EF4-FFF2-40B4-BE49-F238E27FC236}">
                <a16:creationId xmlns:a16="http://schemas.microsoft.com/office/drawing/2014/main" id="{6E2EF65C-7F83-A748-BC22-1E72C3AA1A56}"/>
              </a:ext>
            </a:extLst>
          </p:cNvPr>
          <p:cNvSpPr txBox="1"/>
          <p:nvPr/>
        </p:nvSpPr>
        <p:spPr>
          <a:xfrm>
            <a:off x="6077184" y="4647644"/>
            <a:ext cx="5381114" cy="782894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400" kern="0" dirty="0">
                <a:solidFill>
                  <a:srgbClr val="95B522"/>
                </a:solidFill>
                <a:latin typeface="IBM Plex Sans Light" panose="020B0403050203000203" pitchFamily="34" charset="0"/>
              </a:rPr>
              <a:t>Assekuradeur-Services</a:t>
            </a:r>
          </a:p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100" kern="0" dirty="0">
                <a:latin typeface="IBM Plex Sans Light" panose="020B0403050203000203" pitchFamily="34" charset="0"/>
              </a:rPr>
              <a:t>Risikoanalyse und Risikomanagement, Entwicklung von Wordings, Bedingungen, Deckungsmodellen und Schadenmodellen</a:t>
            </a:r>
          </a:p>
        </p:txBody>
      </p: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239B1007-5F67-274F-A39B-BCA154CBBA18}"/>
              </a:ext>
            </a:extLst>
          </p:cNvPr>
          <p:cNvCxnSpPr>
            <a:cxnSpLocks/>
          </p:cNvCxnSpPr>
          <p:nvPr/>
        </p:nvCxnSpPr>
        <p:spPr bwMode="auto">
          <a:xfrm>
            <a:off x="4420734" y="3920490"/>
            <a:ext cx="381995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879B5EF6-A9AF-994E-A0C3-C2587A235095}"/>
              </a:ext>
            </a:extLst>
          </p:cNvPr>
          <p:cNvCxnSpPr>
            <a:cxnSpLocks/>
          </p:cNvCxnSpPr>
          <p:nvPr/>
        </p:nvCxnSpPr>
        <p:spPr bwMode="auto">
          <a:xfrm>
            <a:off x="3646170" y="4922619"/>
            <a:ext cx="4594514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8D4FD800-5383-C44B-AD1F-654BF95DD566}"/>
              </a:ext>
            </a:extLst>
          </p:cNvPr>
          <p:cNvCxnSpPr>
            <a:cxnSpLocks/>
          </p:cNvCxnSpPr>
          <p:nvPr/>
        </p:nvCxnSpPr>
        <p:spPr bwMode="auto">
          <a:xfrm>
            <a:off x="2916773" y="5857976"/>
            <a:ext cx="5323911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fik 53">
            <a:extLst>
              <a:ext uri="{FF2B5EF4-FFF2-40B4-BE49-F238E27FC236}">
                <a16:creationId xmlns:a16="http://schemas.microsoft.com/office/drawing/2014/main" id="{C8DAB115-BB72-C34A-A958-A0D7C5F7E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30"/>
          <a:stretch/>
        </p:blipFill>
        <p:spPr>
          <a:xfrm>
            <a:off x="0" y="1280159"/>
            <a:ext cx="6218434" cy="4659287"/>
          </a:xfrm>
          <a:prstGeom prst="rect">
            <a:avLst/>
          </a:prstGeom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B35A6DA9-5B1B-5C42-A5C8-B0AE64EC4313}"/>
              </a:ext>
            </a:extLst>
          </p:cNvPr>
          <p:cNvSpPr/>
          <p:nvPr/>
        </p:nvSpPr>
        <p:spPr bwMode="auto">
          <a:xfrm>
            <a:off x="9133557" y="754038"/>
            <a:ext cx="594000" cy="45719"/>
          </a:xfrm>
          <a:prstGeom prst="rect">
            <a:avLst/>
          </a:prstGeom>
          <a:solidFill>
            <a:srgbClr val="90B0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00000"/>
              <a:buFontTx/>
              <a:buNone/>
            </a:pPr>
            <a:endParaRPr kumimoji="0" lang="de-DE" sz="1200" b="0" i="0" u="none" strike="noStrike" cap="none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BFB9F5F0-24FD-C44D-B286-6264DB98AE0D}"/>
              </a:ext>
            </a:extLst>
          </p:cNvPr>
          <p:cNvSpPr txBox="1"/>
          <p:nvPr/>
        </p:nvSpPr>
        <p:spPr>
          <a:xfrm>
            <a:off x="7413115" y="607288"/>
            <a:ext cx="4131185" cy="20485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050" kern="0" dirty="0">
                <a:solidFill>
                  <a:schemeClr val="accent5"/>
                </a:solidFill>
                <a:latin typeface="IBM Plex Sans" panose="020B0503050203000203" pitchFamily="34" charset="0"/>
              </a:rPr>
              <a:t>Über uns   ︱  Konzepte   ︱   Lösungen   ︱    Plattform    ︱    Kontakt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BF72A499-947B-194F-A6CB-0A7C4D6D7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292" y="617342"/>
            <a:ext cx="1687279" cy="302845"/>
          </a:xfrm>
          <a:prstGeom prst="rect">
            <a:avLst/>
          </a:prstGeom>
        </p:spPr>
      </p:pic>
      <p:sp>
        <p:nvSpPr>
          <p:cNvPr id="46" name="Textplatzhalter 3">
            <a:extLst>
              <a:ext uri="{FF2B5EF4-FFF2-40B4-BE49-F238E27FC236}">
                <a16:creationId xmlns:a16="http://schemas.microsoft.com/office/drawing/2014/main" id="{066F4DF5-1EE2-9B49-BA5F-DD5E534C6C0C}"/>
              </a:ext>
            </a:extLst>
          </p:cNvPr>
          <p:cNvSpPr txBox="1"/>
          <p:nvPr/>
        </p:nvSpPr>
        <p:spPr>
          <a:xfrm>
            <a:off x="6077184" y="1819282"/>
            <a:ext cx="5422900" cy="222949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Damit lösen wir die 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zwei Herausforderungen der Branche: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Digitalisierung und Kapazität.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400" kern="0" dirty="0">
                <a:latin typeface="IBM Plex Sans Light" panose="020B0403050203000203" pitchFamily="34" charset="0"/>
              </a:rPr>
              <a:t>Für Industriemakler und Industrieversicherer, die ihr Versicherungsgeschäft in einer digitalen Welt betreiben wollen.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400" b="1" kern="0" dirty="0">
                <a:latin typeface="IBM Plex Sans Light" panose="020B0403050203000203" pitchFamily="34" charset="0"/>
              </a:rPr>
              <a:t>northport bietet Lösungen für: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1400" kern="0" dirty="0">
              <a:latin typeface="IBM Plex Sans Light" panose="020B0403050203000203" pitchFamily="34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2600" b="1" kern="0" dirty="0">
              <a:latin typeface="IBM Plex Sans Medium" panose="020B0503050203000203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A456B29-E1D7-1E43-BEBE-8D4BB64FFBAA}"/>
              </a:ext>
            </a:extLst>
          </p:cNvPr>
          <p:cNvGrpSpPr/>
          <p:nvPr/>
        </p:nvGrpSpPr>
        <p:grpSpPr>
          <a:xfrm>
            <a:off x="3292225" y="4235116"/>
            <a:ext cx="4948459" cy="382705"/>
            <a:chOff x="3292225" y="4235116"/>
            <a:chExt cx="4948459" cy="382705"/>
          </a:xfrm>
        </p:grpSpPr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1208E8F3-299B-3040-A11C-66C93E24A2E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92225" y="4235116"/>
              <a:ext cx="353945" cy="37825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 Verbindung 29">
              <a:extLst>
                <a:ext uri="{FF2B5EF4-FFF2-40B4-BE49-F238E27FC236}">
                  <a16:creationId xmlns:a16="http://schemas.microsoft.com/office/drawing/2014/main" id="{8AA54E7E-DA35-AC4B-9A35-BB439CD8E02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46170" y="4617821"/>
              <a:ext cx="4594514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07E9FE4-2E36-E146-AB4B-5A1864292E7D}"/>
              </a:ext>
            </a:extLst>
          </p:cNvPr>
          <p:cNvGrpSpPr/>
          <p:nvPr/>
        </p:nvGrpSpPr>
        <p:grpSpPr>
          <a:xfrm>
            <a:off x="1704109" y="4243988"/>
            <a:ext cx="6536575" cy="1303252"/>
            <a:chOff x="1704109" y="4243988"/>
            <a:chExt cx="6536575" cy="1303252"/>
          </a:xfrm>
        </p:grpSpPr>
        <p:cxnSp>
          <p:nvCxnSpPr>
            <p:cNvPr id="28" name="Gerade Verbindung 27">
              <a:extLst>
                <a:ext uri="{FF2B5EF4-FFF2-40B4-BE49-F238E27FC236}">
                  <a16:creationId xmlns:a16="http://schemas.microsoft.com/office/drawing/2014/main" id="{C5554E17-A683-0D46-A13A-1486CD0FAB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04109" y="4243988"/>
              <a:ext cx="1212664" cy="129596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 Verbindung 30">
              <a:extLst>
                <a:ext uri="{FF2B5EF4-FFF2-40B4-BE49-F238E27FC236}">
                  <a16:creationId xmlns:a16="http://schemas.microsoft.com/office/drawing/2014/main" id="{F68A341F-42B2-7E40-8E15-9A7CD96C55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16773" y="5547240"/>
              <a:ext cx="5323911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DBA80FE-8C8B-AF4B-A53E-F021C72C4F98}"/>
              </a:ext>
            </a:extLst>
          </p:cNvPr>
          <p:cNvGrpSpPr/>
          <p:nvPr/>
        </p:nvGrpSpPr>
        <p:grpSpPr>
          <a:xfrm>
            <a:off x="6077184" y="4339871"/>
            <a:ext cx="4359717" cy="831025"/>
            <a:chOff x="6077184" y="4339871"/>
            <a:chExt cx="4359717" cy="831025"/>
          </a:xfrm>
        </p:grpSpPr>
        <p:sp>
          <p:nvSpPr>
            <p:cNvPr id="34" name="Textplatzhalter 3">
              <a:extLst>
                <a:ext uri="{FF2B5EF4-FFF2-40B4-BE49-F238E27FC236}">
                  <a16:creationId xmlns:a16="http://schemas.microsoft.com/office/drawing/2014/main" id="{FDECE350-20EA-7A4A-9806-E67D507FD88B}"/>
                </a:ext>
              </a:extLst>
            </p:cNvPr>
            <p:cNvSpPr txBox="1"/>
            <p:nvPr/>
          </p:nvSpPr>
          <p:spPr>
            <a:xfrm>
              <a:off x="6077184" y="4339871"/>
              <a:ext cx="2049546" cy="831025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400" kern="0" dirty="0">
                  <a:solidFill>
                    <a:srgbClr val="057A97"/>
                  </a:solidFill>
                  <a:latin typeface="IBM Plex Sans Light" panose="020B0403050203000203" pitchFamily="34" charset="0"/>
                </a:rPr>
                <a:t>Digitalisierung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Individuelle digitale Produkte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Regelbasiertes Underwriting</a:t>
              </a:r>
            </a:p>
          </p:txBody>
        </p:sp>
        <p:sp>
          <p:nvSpPr>
            <p:cNvPr id="40" name="Textplatzhalter 3">
              <a:extLst>
                <a:ext uri="{FF2B5EF4-FFF2-40B4-BE49-F238E27FC236}">
                  <a16:creationId xmlns:a16="http://schemas.microsoft.com/office/drawing/2014/main" id="{66AC371C-617B-744C-96EC-23B7AEDAAB84}"/>
                </a:ext>
              </a:extLst>
            </p:cNvPr>
            <p:cNvSpPr txBox="1"/>
            <p:nvPr/>
          </p:nvSpPr>
          <p:spPr>
            <a:xfrm>
              <a:off x="8273401" y="4633621"/>
              <a:ext cx="2163500" cy="513760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Endkundenzentrierung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Digitale Innovation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D9F70E7-B2DA-E442-9A9C-868ED2A10B84}"/>
              </a:ext>
            </a:extLst>
          </p:cNvPr>
          <p:cNvGrpSpPr/>
          <p:nvPr/>
        </p:nvGrpSpPr>
        <p:grpSpPr>
          <a:xfrm>
            <a:off x="6084021" y="5273768"/>
            <a:ext cx="4359717" cy="831025"/>
            <a:chOff x="6084021" y="5273768"/>
            <a:chExt cx="4359717" cy="831025"/>
          </a:xfrm>
        </p:grpSpPr>
        <p:sp>
          <p:nvSpPr>
            <p:cNvPr id="42" name="Textplatzhalter 3">
              <a:extLst>
                <a:ext uri="{FF2B5EF4-FFF2-40B4-BE49-F238E27FC236}">
                  <a16:creationId xmlns:a16="http://schemas.microsoft.com/office/drawing/2014/main" id="{79139BEC-6925-C446-80AF-144CBB3D3800}"/>
                </a:ext>
              </a:extLst>
            </p:cNvPr>
            <p:cNvSpPr txBox="1"/>
            <p:nvPr/>
          </p:nvSpPr>
          <p:spPr>
            <a:xfrm>
              <a:off x="6084021" y="5273768"/>
              <a:ext cx="1699174" cy="831025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20000"/>
                </a:lnSpc>
                <a:spcAft>
                  <a:spcPts val="400"/>
                </a:spcAft>
                <a:buNone/>
              </a:pPr>
              <a:r>
                <a:rPr lang="de-DE" sz="1400" kern="0" dirty="0">
                  <a:solidFill>
                    <a:srgbClr val="057A97"/>
                  </a:solidFill>
                  <a:latin typeface="IBM Plex Sans Light" panose="020B0403050203000203" pitchFamily="34" charset="0"/>
                </a:rPr>
                <a:t>Kapazität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Breiter Marktzugang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Attraktive Produkte</a:t>
              </a:r>
            </a:p>
          </p:txBody>
        </p:sp>
        <p:sp>
          <p:nvSpPr>
            <p:cNvPr id="53" name="Textplatzhalter 3">
              <a:extLst>
                <a:ext uri="{FF2B5EF4-FFF2-40B4-BE49-F238E27FC236}">
                  <a16:creationId xmlns:a16="http://schemas.microsoft.com/office/drawing/2014/main" id="{AA875263-9038-C949-B07D-BD6E4BAFE8A4}"/>
                </a:ext>
              </a:extLst>
            </p:cNvPr>
            <p:cNvSpPr txBox="1"/>
            <p:nvPr/>
          </p:nvSpPr>
          <p:spPr>
            <a:xfrm>
              <a:off x="8280238" y="5567518"/>
              <a:ext cx="2163500" cy="513760"/>
            </a:xfrm>
            <a:prstGeom prst="rect">
              <a:avLst/>
            </a:prstGeom>
          </p:spPr>
          <p:txBody>
            <a:bodyPr lIns="0" tIns="0" rIns="0" bIns="0"/>
            <a:lstStyle>
              <a:lvl1pPr marL="28575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44400" indent="-2844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00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6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724400" indent="-28575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999999"/>
                </a:buClr>
                <a:buFont typeface="Wingdings" panose="05000000000000000000" pitchFamily="2" charset="2"/>
                <a:buChar char="§"/>
                <a:defRPr lang="en-US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3415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27987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2559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3713163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3370"/>
                </a:buClr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Transparente Risikoplatzierung</a:t>
              </a:r>
            </a:p>
            <a:p>
              <a:pPr marL="134938" indent="-134938">
                <a:lnSpc>
                  <a:spcPct val="120000"/>
                </a:lnSpc>
                <a:spcAft>
                  <a:spcPts val="400"/>
                </a:spcAft>
              </a:pPr>
              <a:r>
                <a:rPr lang="de-DE" sz="1100" kern="0" dirty="0">
                  <a:latin typeface="IBM Plex Sans Light" panose="020B0403050203000203" pitchFamily="34" charset="0"/>
                </a:rPr>
                <a:t>Hoher Prozess-Servicelevel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73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D84688C1-45FD-0E4C-B601-5A34F38BF8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30"/>
          <a:stretch/>
        </p:blipFill>
        <p:spPr>
          <a:xfrm>
            <a:off x="0" y="1280159"/>
            <a:ext cx="6218434" cy="4659287"/>
          </a:xfrm>
          <a:prstGeom prst="rect">
            <a:avLst/>
          </a:prstGeom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B35A6DA9-5B1B-5C42-A5C8-B0AE64EC4313}"/>
              </a:ext>
            </a:extLst>
          </p:cNvPr>
          <p:cNvSpPr/>
          <p:nvPr/>
        </p:nvSpPr>
        <p:spPr bwMode="auto">
          <a:xfrm>
            <a:off x="10059891" y="754038"/>
            <a:ext cx="576000" cy="45719"/>
          </a:xfrm>
          <a:prstGeom prst="rect">
            <a:avLst/>
          </a:prstGeom>
          <a:solidFill>
            <a:srgbClr val="90B0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00000"/>
              <a:buFontTx/>
              <a:buNone/>
            </a:pPr>
            <a:endParaRPr kumimoji="0" lang="de-DE" sz="1200" b="0" i="0" u="none" strike="noStrike" cap="none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BFB9F5F0-24FD-C44D-B286-6264DB98AE0D}"/>
              </a:ext>
            </a:extLst>
          </p:cNvPr>
          <p:cNvSpPr txBox="1"/>
          <p:nvPr/>
        </p:nvSpPr>
        <p:spPr>
          <a:xfrm>
            <a:off x="7413115" y="607288"/>
            <a:ext cx="4131185" cy="20485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050" kern="0" dirty="0">
                <a:solidFill>
                  <a:schemeClr val="accent5"/>
                </a:solidFill>
                <a:latin typeface="IBM Plex Sans" panose="020B0503050203000203" pitchFamily="34" charset="0"/>
              </a:rPr>
              <a:t>Über uns   ︱  Konzepte   ︱   Lösungen   ︱    Plattform    ︱    Kontakt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BF72A499-947B-194F-A6CB-0A7C4D6D7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292" y="617342"/>
            <a:ext cx="1687279" cy="302845"/>
          </a:xfrm>
          <a:prstGeom prst="rect">
            <a:avLst/>
          </a:prstGeom>
        </p:spPr>
      </p:pic>
      <p:sp>
        <p:nvSpPr>
          <p:cNvPr id="46" name="Textplatzhalter 3">
            <a:extLst>
              <a:ext uri="{FF2B5EF4-FFF2-40B4-BE49-F238E27FC236}">
                <a16:creationId xmlns:a16="http://schemas.microsoft.com/office/drawing/2014/main" id="{066F4DF5-1EE2-9B49-BA5F-DD5E534C6C0C}"/>
              </a:ext>
            </a:extLst>
          </p:cNvPr>
          <p:cNvSpPr txBox="1"/>
          <p:nvPr/>
        </p:nvSpPr>
        <p:spPr>
          <a:xfrm>
            <a:off x="6077184" y="1819282"/>
            <a:ext cx="5422900" cy="222949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Auf Grundlage eines 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gemeinsamen Netzwerks 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und einer digitalen Plattform.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400" kern="0" dirty="0">
                <a:latin typeface="IBM Plex Sans Light" panose="020B0403050203000203" pitchFamily="34" charset="0"/>
              </a:rPr>
              <a:t>Mit der northport Plattform etablieren wir ein digitales Netzwerk zwischen Industrieversicherern, Assekuradeuren, Maklern und Kunden, in dem jeder die Hoheit über sein Geschäft behält.</a:t>
            </a:r>
            <a:endParaRPr lang="de-DE" sz="1400" b="1" kern="0" dirty="0">
              <a:latin typeface="IBM Plex Sans Light" panose="020B0403050203000203" pitchFamily="34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1400" kern="0" dirty="0">
              <a:latin typeface="IBM Plex Sans Light" panose="020B0403050203000203" pitchFamily="34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2600" b="1" kern="0" dirty="0">
              <a:latin typeface="IBM Plex Sans Medium" panose="020B0503050203000203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E3BDC62-47BF-5D45-8DE9-E52F880370D4}"/>
              </a:ext>
            </a:extLst>
          </p:cNvPr>
          <p:cNvGrpSpPr/>
          <p:nvPr/>
        </p:nvGrpSpPr>
        <p:grpSpPr>
          <a:xfrm>
            <a:off x="5142999" y="4117041"/>
            <a:ext cx="4138161" cy="502656"/>
            <a:chOff x="5142999" y="4117041"/>
            <a:chExt cx="4138161" cy="502656"/>
          </a:xfrm>
        </p:grpSpPr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1208E8F3-299B-3040-A11C-66C93E24A2E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42999" y="4117041"/>
              <a:ext cx="470348" cy="50265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 Verbindung 29">
              <a:extLst>
                <a:ext uri="{FF2B5EF4-FFF2-40B4-BE49-F238E27FC236}">
                  <a16:creationId xmlns:a16="http://schemas.microsoft.com/office/drawing/2014/main" id="{8AA54E7E-DA35-AC4B-9A35-BB439CD8E02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2901" y="4618546"/>
              <a:ext cx="3668259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FDECE350-20EA-7A4A-9806-E67D507FD88B}"/>
              </a:ext>
            </a:extLst>
          </p:cNvPr>
          <p:cNvSpPr txBox="1"/>
          <p:nvPr/>
        </p:nvSpPr>
        <p:spPr>
          <a:xfrm>
            <a:off x="6077184" y="4339871"/>
            <a:ext cx="2449596" cy="1146526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400" kern="0" dirty="0">
                <a:solidFill>
                  <a:srgbClr val="057A97"/>
                </a:solidFill>
                <a:latin typeface="IBM Plex Sans Light" panose="020B0403050203000203" pitchFamily="34" charset="0"/>
              </a:rPr>
              <a:t>Plattform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Geschwindigkeit durch Automatisierung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Effizienz im Portfolio Management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Automatisiertes Underwriting und Schadenabwicklung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E14D6262-4BD2-1745-B5DA-9041715C5071}"/>
              </a:ext>
            </a:extLst>
          </p:cNvPr>
          <p:cNvSpPr txBox="1"/>
          <p:nvPr/>
        </p:nvSpPr>
        <p:spPr>
          <a:xfrm>
            <a:off x="3665657" y="3835140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GEMEINSCHAFT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8591E803-5043-EB4B-8670-1634F13808CB}"/>
              </a:ext>
            </a:extLst>
          </p:cNvPr>
          <p:cNvSpPr txBox="1"/>
          <p:nvPr/>
        </p:nvSpPr>
        <p:spPr>
          <a:xfrm>
            <a:off x="1968537" y="3835140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ASSEKURADEUR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34EB2781-883A-FA40-99D6-7514CC028DCB}"/>
              </a:ext>
            </a:extLst>
          </p:cNvPr>
          <p:cNvSpPr txBox="1"/>
          <p:nvPr/>
        </p:nvSpPr>
        <p:spPr>
          <a:xfrm>
            <a:off x="379382" y="3835140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SOFTWARE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3B496640-FA46-314A-A5B4-C7FB1B89FA09}"/>
              </a:ext>
            </a:extLst>
          </p:cNvPr>
          <p:cNvSpPr txBox="1"/>
          <p:nvPr/>
        </p:nvSpPr>
        <p:spPr>
          <a:xfrm>
            <a:off x="1206453" y="4368923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DIGITALISIERUNG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45" name="Textplatzhalter 3">
            <a:extLst>
              <a:ext uri="{FF2B5EF4-FFF2-40B4-BE49-F238E27FC236}">
                <a16:creationId xmlns:a16="http://schemas.microsoft.com/office/drawing/2014/main" id="{A64ADB36-14EA-3742-B6FC-F2EDC278547C}"/>
              </a:ext>
            </a:extLst>
          </p:cNvPr>
          <p:cNvSpPr txBox="1"/>
          <p:nvPr/>
        </p:nvSpPr>
        <p:spPr>
          <a:xfrm>
            <a:off x="2795608" y="4368923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KAPAZITÄT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1E7BD278-A198-C242-8F9E-03207E34F7F7}"/>
              </a:ext>
            </a:extLst>
          </p:cNvPr>
          <p:cNvSpPr txBox="1"/>
          <p:nvPr/>
        </p:nvSpPr>
        <p:spPr>
          <a:xfrm>
            <a:off x="8526780" y="4633485"/>
            <a:ext cx="2651760" cy="1146526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Digitale Ausschreibungen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Gemeinsamer Zugriff auf Geschäftsdaten zwischen Partnern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Vertrauensvolle Zusammenarbeit auch in der Digitalisierung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4209F426-438E-E54B-91BC-3B967CDB31A9}"/>
              </a:ext>
            </a:extLst>
          </p:cNvPr>
          <p:cNvSpPr txBox="1"/>
          <p:nvPr/>
        </p:nvSpPr>
        <p:spPr>
          <a:xfrm>
            <a:off x="12295618" y="4368369"/>
            <a:ext cx="3089676" cy="1146526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Prozesse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Produkte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Underwriting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Distribution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Broking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Claims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Data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endParaRPr lang="de-DE" sz="1100" kern="0" dirty="0">
              <a:latin typeface="IBM Plex Sans Light" panose="020B0403050203000203" pitchFamily="34" charset="0"/>
            </a:endParaRP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endParaRPr lang="de-DE" sz="1100" kern="0" dirty="0">
              <a:latin typeface="IBM Plex Sans Light" panose="020B04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30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3EBE53FE-0B49-B745-8101-935E6236F7E1}"/>
              </a:ext>
            </a:extLst>
          </p:cNvPr>
          <p:cNvSpPr txBox="1"/>
          <p:nvPr/>
        </p:nvSpPr>
        <p:spPr>
          <a:xfrm>
            <a:off x="830760" y="3276301"/>
            <a:ext cx="5197065" cy="1421206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Sprechen Sie mit uns!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de-DE" sz="1400" kern="0" dirty="0">
                <a:latin typeface="IBM Plex Sans Light" panose="020B0403050203000203" pitchFamily="34" charset="0"/>
              </a:rPr>
              <a:t>Wir freuen uns, mit Ihnen über Ihre Deckungskonzepte und digitalen Initiativen auszutauschen.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de-DE" sz="2600" kern="0" dirty="0">
              <a:latin typeface="IBM Plex Sans Medium" panose="020B050305020300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D2B300-C23C-1544-BD24-DD83A0DB01DE}"/>
              </a:ext>
            </a:extLst>
          </p:cNvPr>
          <p:cNvSpPr/>
          <p:nvPr/>
        </p:nvSpPr>
        <p:spPr bwMode="auto">
          <a:xfrm>
            <a:off x="759044" y="4733753"/>
            <a:ext cx="1042988" cy="1044000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00000"/>
              <a:buFontTx/>
              <a:buNone/>
            </a:pPr>
            <a:endParaRPr kumimoji="0" lang="de-DE" sz="1200" b="0" i="0" u="none" strike="noStrike" cap="none" baseline="0" dirty="0" err="1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AD2EC56B-9C7A-1B4C-8C7A-5479BE3149FA}"/>
              </a:ext>
            </a:extLst>
          </p:cNvPr>
          <p:cNvSpPr txBox="1"/>
          <p:nvPr/>
        </p:nvSpPr>
        <p:spPr>
          <a:xfrm>
            <a:off x="1925388" y="4916460"/>
            <a:ext cx="1624952" cy="700707"/>
          </a:xfrm>
          <a:prstGeom prst="rect">
            <a:avLst/>
          </a:prstGeom>
          <a:effectLst/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de-DE" sz="1200" kern="0" dirty="0">
                <a:latin typeface="IBM Plex Sans Light" panose="020B0403050203000203" pitchFamily="34" charset="0"/>
              </a:rPr>
              <a:t>Monica </a:t>
            </a:r>
            <a:r>
              <a:rPr lang="de-DE" sz="1200" kern="0" dirty="0" err="1">
                <a:latin typeface="IBM Plex Sans Light" panose="020B0403050203000203" pitchFamily="34" charset="0"/>
              </a:rPr>
              <a:t>Dennert</a:t>
            </a:r>
            <a:br>
              <a:rPr lang="de-DE" sz="1050" kern="0" dirty="0">
                <a:latin typeface="IBM Plex Sans Light" panose="020B0403050203000203" pitchFamily="34" charset="0"/>
              </a:rPr>
            </a:br>
            <a:r>
              <a:rPr lang="de-DE" sz="1050" kern="0" dirty="0">
                <a:latin typeface="IBM Plex Sans Light" panose="020B0403050203000203" pitchFamily="34" charset="0"/>
              </a:rPr>
              <a:t>Geschäftsführung</a:t>
            </a:r>
            <a:br>
              <a:rPr lang="de-DE" sz="1050" kern="0" dirty="0">
                <a:latin typeface="IBM Plex Sans Light" panose="020B0403050203000203" pitchFamily="34" charset="0"/>
              </a:rPr>
            </a:br>
            <a:r>
              <a:rPr lang="de-DE" sz="1050" kern="0" dirty="0">
                <a:latin typeface="IBM Plex Sans Light" panose="020B0403050203000203" pitchFamily="34" charset="0"/>
              </a:rPr>
              <a:t>Tel – Mail - LinkedIn</a:t>
            </a:r>
            <a:endParaRPr lang="de-DE" sz="1200" kern="0" dirty="0">
              <a:latin typeface="IBM Plex Sans Light" panose="020B0403050203000203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11FAD10-A3FA-1D4B-BA7B-1AA95AB19197}"/>
              </a:ext>
            </a:extLst>
          </p:cNvPr>
          <p:cNvSpPr/>
          <p:nvPr/>
        </p:nvSpPr>
        <p:spPr bwMode="auto">
          <a:xfrm>
            <a:off x="11036135" y="754038"/>
            <a:ext cx="450000" cy="45719"/>
          </a:xfrm>
          <a:prstGeom prst="rect">
            <a:avLst/>
          </a:prstGeom>
          <a:solidFill>
            <a:srgbClr val="90B0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00000"/>
              <a:buFontTx/>
              <a:buNone/>
            </a:pPr>
            <a:endParaRPr kumimoji="0" lang="de-DE" sz="1200" b="0" i="0" u="none" strike="noStrike" cap="none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35F0FBE-4592-B140-BD26-46E8774CD76C}"/>
              </a:ext>
            </a:extLst>
          </p:cNvPr>
          <p:cNvSpPr txBox="1"/>
          <p:nvPr/>
        </p:nvSpPr>
        <p:spPr>
          <a:xfrm>
            <a:off x="7413115" y="607288"/>
            <a:ext cx="4131185" cy="20485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050" kern="0" dirty="0">
                <a:solidFill>
                  <a:schemeClr val="accent5"/>
                </a:solidFill>
                <a:latin typeface="IBM Plex Sans" panose="020B0503050203000203" pitchFamily="34" charset="0"/>
              </a:rPr>
              <a:t>Über uns   ︱  Konzepte   ︱   Lösungen   ︱    Plattform    ︱    Kontakt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4AEFFCB-E5B6-7A46-A7A0-BF5E4AB43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292" y="617342"/>
            <a:ext cx="1687279" cy="30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8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CB2E76E-7360-DF40-BE43-06F836522C89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C160A0-2F38-264E-A90C-DEB6C34CD357}"/>
              </a:ext>
            </a:extLst>
          </p:cNvPr>
          <p:cNvSpPr txBox="1"/>
          <p:nvPr/>
        </p:nvSpPr>
        <p:spPr>
          <a:xfrm>
            <a:off x="788482" y="3812836"/>
            <a:ext cx="6780718" cy="125647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3800" kern="0" dirty="0">
                <a:solidFill>
                  <a:schemeClr val="bg1"/>
                </a:solidFill>
                <a:latin typeface="IBM Plex Sans Thin" panose="020B0203050203000203" pitchFamily="34" charset="0"/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8617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fik 53">
            <a:extLst>
              <a:ext uri="{FF2B5EF4-FFF2-40B4-BE49-F238E27FC236}">
                <a16:creationId xmlns:a16="http://schemas.microsoft.com/office/drawing/2014/main" id="{C8DAB115-BB72-C34A-A958-A0D7C5F7E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30"/>
          <a:stretch/>
        </p:blipFill>
        <p:spPr>
          <a:xfrm>
            <a:off x="0" y="1280159"/>
            <a:ext cx="6218434" cy="4659287"/>
          </a:xfrm>
          <a:prstGeom prst="rect">
            <a:avLst/>
          </a:prstGeom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B35A6DA9-5B1B-5C42-A5C8-B0AE64EC4313}"/>
              </a:ext>
            </a:extLst>
          </p:cNvPr>
          <p:cNvSpPr/>
          <p:nvPr/>
        </p:nvSpPr>
        <p:spPr bwMode="auto">
          <a:xfrm>
            <a:off x="9133557" y="754038"/>
            <a:ext cx="594000" cy="45719"/>
          </a:xfrm>
          <a:prstGeom prst="rect">
            <a:avLst/>
          </a:prstGeom>
          <a:solidFill>
            <a:srgbClr val="90B0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100000"/>
              <a:buFontTx/>
              <a:buNone/>
            </a:pPr>
            <a:endParaRPr kumimoji="0" lang="de-DE" sz="1200" b="0" i="0" u="none" strike="noStrike" cap="none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BFB9F5F0-24FD-C44D-B286-6264DB98AE0D}"/>
              </a:ext>
            </a:extLst>
          </p:cNvPr>
          <p:cNvSpPr txBox="1"/>
          <p:nvPr/>
        </p:nvSpPr>
        <p:spPr>
          <a:xfrm>
            <a:off x="7413115" y="607288"/>
            <a:ext cx="4131185" cy="20485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050" kern="0" dirty="0">
                <a:solidFill>
                  <a:schemeClr val="accent5"/>
                </a:solidFill>
                <a:latin typeface="IBM Plex Sans" panose="020B0503050203000203" pitchFamily="34" charset="0"/>
              </a:rPr>
              <a:t>Über uns   ︱  Konzepte   ︱   Lösungen   ︱    Plattform    ︱    Kontakt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BF72A499-947B-194F-A6CB-0A7C4D6D7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292" y="617342"/>
            <a:ext cx="1687279" cy="302845"/>
          </a:xfrm>
          <a:prstGeom prst="rect">
            <a:avLst/>
          </a:prstGeom>
        </p:spPr>
      </p:pic>
      <p:sp>
        <p:nvSpPr>
          <p:cNvPr id="46" name="Textplatzhalter 3">
            <a:extLst>
              <a:ext uri="{FF2B5EF4-FFF2-40B4-BE49-F238E27FC236}">
                <a16:creationId xmlns:a16="http://schemas.microsoft.com/office/drawing/2014/main" id="{066F4DF5-1EE2-9B49-BA5F-DD5E534C6C0C}"/>
              </a:ext>
            </a:extLst>
          </p:cNvPr>
          <p:cNvSpPr txBox="1"/>
          <p:nvPr/>
        </p:nvSpPr>
        <p:spPr>
          <a:xfrm>
            <a:off x="6077184" y="1819282"/>
            <a:ext cx="5422900" cy="222949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Damit lösen wir die 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zwei Herausforderungen der Branche:</a:t>
            </a:r>
            <a:b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</a:br>
            <a:r>
              <a:rPr lang="de-DE" sz="2400" kern="0" dirty="0">
                <a:solidFill>
                  <a:srgbClr val="007899"/>
                </a:solidFill>
                <a:latin typeface="IBM Plex Sans Light" panose="020B0403050203000203" pitchFamily="34" charset="0"/>
              </a:rPr>
              <a:t>Digitalisierung und Kapazität.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400" kern="0" dirty="0">
                <a:latin typeface="IBM Plex Sans Light" panose="020B0403050203000203" pitchFamily="34" charset="0"/>
              </a:rPr>
              <a:t>Unsere Partner sind Industriemakler und Industrieversicherer, die ihr Versicherungsgeschäft in einer digitalen Welt betreiben wollen.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de-DE" sz="1400" b="1" kern="0" dirty="0">
                <a:latin typeface="IBM Plex Sans Light" panose="020B0403050203000203" pitchFamily="34" charset="0"/>
              </a:rPr>
              <a:t>Dazu bieten wir: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1400" kern="0" dirty="0">
              <a:latin typeface="IBM Plex Sans Light" panose="020B0403050203000203" pitchFamily="34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de-DE" sz="2600" b="1" kern="0" dirty="0">
              <a:latin typeface="IBM Plex Sans Medium" panose="020B0503050203000203" pitchFamily="34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C5554E17-A683-0D46-A13A-1486CD0FABF1}"/>
              </a:ext>
            </a:extLst>
          </p:cNvPr>
          <p:cNvCxnSpPr>
            <a:cxnSpLocks/>
          </p:cNvCxnSpPr>
          <p:nvPr/>
        </p:nvCxnSpPr>
        <p:spPr bwMode="auto">
          <a:xfrm>
            <a:off x="1704109" y="4243988"/>
            <a:ext cx="1212664" cy="129596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1208E8F3-299B-3040-A11C-66C93E24A2EE}"/>
              </a:ext>
            </a:extLst>
          </p:cNvPr>
          <p:cNvCxnSpPr>
            <a:cxnSpLocks/>
          </p:cNvCxnSpPr>
          <p:nvPr/>
        </p:nvCxnSpPr>
        <p:spPr bwMode="auto">
          <a:xfrm>
            <a:off x="3292225" y="4235116"/>
            <a:ext cx="353945" cy="37825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8AA54E7E-DA35-AC4B-9A35-BB439CD8E025}"/>
              </a:ext>
            </a:extLst>
          </p:cNvPr>
          <p:cNvCxnSpPr>
            <a:cxnSpLocks/>
          </p:cNvCxnSpPr>
          <p:nvPr/>
        </p:nvCxnSpPr>
        <p:spPr bwMode="auto">
          <a:xfrm>
            <a:off x="3646170" y="4617821"/>
            <a:ext cx="4594514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F68A341F-42B2-7E40-8E15-9A7CD96C55C8}"/>
              </a:ext>
            </a:extLst>
          </p:cNvPr>
          <p:cNvCxnSpPr>
            <a:cxnSpLocks/>
          </p:cNvCxnSpPr>
          <p:nvPr/>
        </p:nvCxnSpPr>
        <p:spPr bwMode="auto">
          <a:xfrm>
            <a:off x="2916773" y="5547240"/>
            <a:ext cx="5323911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FDECE350-20EA-7A4A-9806-E67D507FD88B}"/>
              </a:ext>
            </a:extLst>
          </p:cNvPr>
          <p:cNvSpPr txBox="1"/>
          <p:nvPr/>
        </p:nvSpPr>
        <p:spPr>
          <a:xfrm>
            <a:off x="6077184" y="4339871"/>
            <a:ext cx="2163500" cy="831025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400" kern="0" dirty="0">
                <a:solidFill>
                  <a:srgbClr val="057A97"/>
                </a:solidFill>
                <a:latin typeface="IBM Plex Sans Light" panose="020B0403050203000203" pitchFamily="34" charset="0"/>
              </a:rPr>
              <a:t>Für Industriemakler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Breiter Marktzugang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Attraktive Produkte</a:t>
            </a:r>
          </a:p>
        </p:txBody>
      </p:sp>
      <p:sp>
        <p:nvSpPr>
          <p:cNvPr id="40" name="Textplatzhalter 3">
            <a:extLst>
              <a:ext uri="{FF2B5EF4-FFF2-40B4-BE49-F238E27FC236}">
                <a16:creationId xmlns:a16="http://schemas.microsoft.com/office/drawing/2014/main" id="{66AC371C-617B-744C-96EC-23B7AEDAAB84}"/>
              </a:ext>
            </a:extLst>
          </p:cNvPr>
          <p:cNvSpPr txBox="1"/>
          <p:nvPr/>
        </p:nvSpPr>
        <p:spPr>
          <a:xfrm>
            <a:off x="8273401" y="4633621"/>
            <a:ext cx="2163500" cy="51376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Hoher Prozess-Servicelevel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Endkundenzentrierung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79139BEC-6925-C446-80AF-144CBB3D3800}"/>
              </a:ext>
            </a:extLst>
          </p:cNvPr>
          <p:cNvSpPr txBox="1"/>
          <p:nvPr/>
        </p:nvSpPr>
        <p:spPr>
          <a:xfrm>
            <a:off x="6084021" y="5273768"/>
            <a:ext cx="2163500" cy="831025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1400" kern="0" dirty="0">
                <a:solidFill>
                  <a:srgbClr val="057A97"/>
                </a:solidFill>
                <a:latin typeface="IBM Plex Sans Light" panose="020B0403050203000203" pitchFamily="34" charset="0"/>
              </a:rPr>
              <a:t>Für Industrieversicherer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Transparente Risikoplatzierung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Regelbasiertes Underwriting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AA875263-9038-C949-B07D-BD6E4BAFE8A4}"/>
              </a:ext>
            </a:extLst>
          </p:cNvPr>
          <p:cNvSpPr txBox="1"/>
          <p:nvPr/>
        </p:nvSpPr>
        <p:spPr>
          <a:xfrm>
            <a:off x="8280238" y="5567518"/>
            <a:ext cx="2163500" cy="51376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Datenhoheit</a:t>
            </a:r>
          </a:p>
          <a:p>
            <a:pPr marL="134938" indent="-134938">
              <a:lnSpc>
                <a:spcPct val="120000"/>
              </a:lnSpc>
              <a:spcAft>
                <a:spcPts val="400"/>
              </a:spcAft>
            </a:pPr>
            <a:r>
              <a:rPr lang="de-DE" sz="1100" kern="0" dirty="0">
                <a:latin typeface="IBM Plex Sans Light" panose="020B0403050203000203" pitchFamily="34" charset="0"/>
              </a:rPr>
              <a:t>Digitale Innovation</a:t>
            </a: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E4EF0E8F-A52D-0347-8394-E025430B5E67}"/>
              </a:ext>
            </a:extLst>
          </p:cNvPr>
          <p:cNvSpPr txBox="1"/>
          <p:nvPr/>
        </p:nvSpPr>
        <p:spPr>
          <a:xfrm>
            <a:off x="3665657" y="3835140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GEMEINSCHAFT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20F00A6-F038-6744-9A79-AA52BF2340FC}"/>
              </a:ext>
            </a:extLst>
          </p:cNvPr>
          <p:cNvSpPr txBox="1"/>
          <p:nvPr/>
        </p:nvSpPr>
        <p:spPr>
          <a:xfrm>
            <a:off x="1968537" y="3835140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ASSEKURADEUR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D52DE550-9EE3-D440-87D1-1C0BF9C1062F}"/>
              </a:ext>
            </a:extLst>
          </p:cNvPr>
          <p:cNvSpPr txBox="1"/>
          <p:nvPr/>
        </p:nvSpPr>
        <p:spPr>
          <a:xfrm>
            <a:off x="379382" y="3835140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SOFTWARE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4F1ACB7E-296E-1045-AFE3-D98550E9F155}"/>
              </a:ext>
            </a:extLst>
          </p:cNvPr>
          <p:cNvSpPr txBox="1"/>
          <p:nvPr/>
        </p:nvSpPr>
        <p:spPr>
          <a:xfrm>
            <a:off x="1982050" y="4991881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PLATTFORM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7551758F-EFF8-0049-B5DA-179182623F4F}"/>
              </a:ext>
            </a:extLst>
          </p:cNvPr>
          <p:cNvSpPr txBox="1"/>
          <p:nvPr/>
        </p:nvSpPr>
        <p:spPr>
          <a:xfrm>
            <a:off x="1206453" y="4368923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DIGITALISIERUNG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1F764421-E30A-924E-B3C9-37EF48751E97}"/>
              </a:ext>
            </a:extLst>
          </p:cNvPr>
          <p:cNvSpPr txBox="1"/>
          <p:nvPr/>
        </p:nvSpPr>
        <p:spPr>
          <a:xfrm>
            <a:off x="2795608" y="4368923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KAPAZITÄT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55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15116 L -3.75E-6 1.85185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63">
            <a:extLst>
              <a:ext uri="{FF2B5EF4-FFF2-40B4-BE49-F238E27FC236}">
                <a16:creationId xmlns:a16="http://schemas.microsoft.com/office/drawing/2014/main" id="{A5AE4B6A-516F-A34A-889A-4B6309EB56C0}"/>
              </a:ext>
            </a:extLst>
          </p:cNvPr>
          <p:cNvSpPr/>
          <p:nvPr/>
        </p:nvSpPr>
        <p:spPr>
          <a:xfrm rot="18900000">
            <a:off x="107926" y="1206965"/>
            <a:ext cx="4718630" cy="4685160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4" name="Freihandform 62">
            <a:extLst>
              <a:ext uri="{FF2B5EF4-FFF2-40B4-BE49-F238E27FC236}">
                <a16:creationId xmlns:a16="http://schemas.microsoft.com/office/drawing/2014/main" id="{1137FFE8-951C-2241-B9F2-94AAF34B0A46}"/>
              </a:ext>
            </a:extLst>
          </p:cNvPr>
          <p:cNvSpPr/>
          <p:nvPr/>
        </p:nvSpPr>
        <p:spPr>
          <a:xfrm rot="18900000">
            <a:off x="1966676" y="2278892"/>
            <a:ext cx="2511362" cy="2493549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5" name="Freihandform 61">
            <a:extLst>
              <a:ext uri="{FF2B5EF4-FFF2-40B4-BE49-F238E27FC236}">
                <a16:creationId xmlns:a16="http://schemas.microsoft.com/office/drawing/2014/main" id="{D98E9B06-DC9B-AE45-84D5-3B31A65DB731}"/>
              </a:ext>
            </a:extLst>
          </p:cNvPr>
          <p:cNvSpPr/>
          <p:nvPr/>
        </p:nvSpPr>
        <p:spPr>
          <a:xfrm rot="18900000">
            <a:off x="377437" y="2298793"/>
            <a:ext cx="2511362" cy="2493549"/>
          </a:xfrm>
          <a:custGeom>
            <a:avLst/>
            <a:gdLst>
              <a:gd name="connsiteX0" fmla="*/ 975731 w 1060837"/>
              <a:gd name="connsiteY0" fmla="*/ 560790 h 1053313"/>
              <a:gd name="connsiteX1" fmla="*/ 496043 w 1060837"/>
              <a:gd name="connsiteY1" fmla="*/ 84503 h 1053313"/>
              <a:gd name="connsiteX2" fmla="*/ 85107 w 1060837"/>
              <a:gd name="connsiteY2" fmla="*/ 84503 h 1053313"/>
              <a:gd name="connsiteX3" fmla="*/ 85107 w 1060837"/>
              <a:gd name="connsiteY3" fmla="*/ 492524 h 1053313"/>
              <a:gd name="connsiteX4" fmla="*/ 564796 w 1060837"/>
              <a:gd name="connsiteY4" fmla="*/ 968810 h 1053313"/>
              <a:gd name="connsiteX5" fmla="*/ 975731 w 1060837"/>
              <a:gd name="connsiteY5" fmla="*/ 968810 h 1053313"/>
              <a:gd name="connsiteX6" fmla="*/ 975731 w 1060837"/>
              <a:gd name="connsiteY6" fmla="*/ 560790 h 105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837" h="1053313">
                <a:moveTo>
                  <a:pt x="975731" y="560790"/>
                </a:moveTo>
                <a:lnTo>
                  <a:pt x="496043" y="84503"/>
                </a:lnTo>
                <a:cubicBezTo>
                  <a:pt x="382566" y="-28168"/>
                  <a:pt x="198584" y="-28168"/>
                  <a:pt x="85107" y="84503"/>
                </a:cubicBezTo>
                <a:cubicBezTo>
                  <a:pt x="-28369" y="197173"/>
                  <a:pt x="-28369" y="379853"/>
                  <a:pt x="85107" y="492524"/>
                </a:cubicBezTo>
                <a:lnTo>
                  <a:pt x="564796" y="968810"/>
                </a:lnTo>
                <a:cubicBezTo>
                  <a:pt x="678272" y="1081481"/>
                  <a:pt x="862256" y="1081481"/>
                  <a:pt x="975731" y="968810"/>
                </a:cubicBezTo>
                <a:cubicBezTo>
                  <a:pt x="1089207" y="856140"/>
                  <a:pt x="1089207" y="673460"/>
                  <a:pt x="975731" y="560790"/>
                </a:cubicBezTo>
                <a:close/>
              </a:path>
            </a:pathLst>
          </a:custGeom>
          <a:solidFill>
            <a:schemeClr val="bg1"/>
          </a:solidFill>
          <a:ln w="52864" cap="flat">
            <a:noFill/>
            <a:prstDash val="solid"/>
            <a:miter/>
          </a:ln>
          <a:effectLst>
            <a:outerShdw blurRad="444500" dist="50800" dir="2700000" sx="103000" sy="103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6" name="Freihandform 5">
            <a:extLst>
              <a:ext uri="{FF2B5EF4-FFF2-40B4-BE49-F238E27FC236}">
                <a16:creationId xmlns:a16="http://schemas.microsoft.com/office/drawing/2014/main" id="{1D0C39EB-9EDE-DA47-B658-A9264EDEFFA8}"/>
              </a:ext>
            </a:extLst>
          </p:cNvPr>
          <p:cNvSpPr/>
          <p:nvPr/>
        </p:nvSpPr>
        <p:spPr>
          <a:xfrm>
            <a:off x="2155660" y="3341075"/>
            <a:ext cx="406800" cy="406800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95B522"/>
          </a:solidFill>
          <a:ln w="28575" cap="flat">
            <a:solidFill>
              <a:srgbClr val="95B522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7" name="Freihandform 6">
            <a:extLst>
              <a:ext uri="{FF2B5EF4-FFF2-40B4-BE49-F238E27FC236}">
                <a16:creationId xmlns:a16="http://schemas.microsoft.com/office/drawing/2014/main" id="{822351F2-C48A-DE49-903F-940E9609F8F9}"/>
              </a:ext>
            </a:extLst>
          </p:cNvPr>
          <p:cNvSpPr/>
          <p:nvPr/>
        </p:nvSpPr>
        <p:spPr>
          <a:xfrm>
            <a:off x="3837732" y="3322313"/>
            <a:ext cx="406800" cy="406800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9D9D9C"/>
          </a:solidFill>
          <a:ln w="28575" cap="flat">
            <a:solidFill>
              <a:srgbClr val="9D9D9C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8" name="Freihandform 7">
            <a:extLst>
              <a:ext uri="{FF2B5EF4-FFF2-40B4-BE49-F238E27FC236}">
                <a16:creationId xmlns:a16="http://schemas.microsoft.com/office/drawing/2014/main" id="{99ED4849-CEC6-604F-A390-4F69DDA66F8F}"/>
              </a:ext>
            </a:extLst>
          </p:cNvPr>
          <p:cNvSpPr/>
          <p:nvPr/>
        </p:nvSpPr>
        <p:spPr>
          <a:xfrm>
            <a:off x="549790" y="3348990"/>
            <a:ext cx="408222" cy="408222"/>
          </a:xfrm>
          <a:custGeom>
            <a:avLst/>
            <a:gdLst>
              <a:gd name="connsiteX0" fmla="*/ 495820 w 580703"/>
              <a:gd name="connsiteY0" fmla="*/ 491990 h 576366"/>
              <a:gd name="connsiteX1" fmla="*/ 495502 w 580703"/>
              <a:gd name="connsiteY1" fmla="*/ 84284 h 576366"/>
              <a:gd name="connsiteX2" fmla="*/ 84884 w 580703"/>
              <a:gd name="connsiteY2" fmla="*/ 84594 h 576366"/>
              <a:gd name="connsiteX3" fmla="*/ 84884 w 580703"/>
              <a:gd name="connsiteY3" fmla="*/ 491990 h 576366"/>
              <a:gd name="connsiteX4" fmla="*/ 495820 w 580703"/>
              <a:gd name="connsiteY4" fmla="*/ 491990 h 5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703" h="576366">
                <a:moveTo>
                  <a:pt x="495820" y="491990"/>
                </a:moveTo>
                <a:cubicBezTo>
                  <a:pt x="609120" y="379319"/>
                  <a:pt x="608983" y="196781"/>
                  <a:pt x="495502" y="84284"/>
                </a:cubicBezTo>
                <a:cubicBezTo>
                  <a:pt x="382027" y="-28216"/>
                  <a:pt x="198185" y="-28076"/>
                  <a:pt x="84884" y="84594"/>
                </a:cubicBezTo>
                <a:cubicBezTo>
                  <a:pt x="-28295" y="197143"/>
                  <a:pt x="-28295" y="379440"/>
                  <a:pt x="84884" y="491990"/>
                </a:cubicBezTo>
                <a:cubicBezTo>
                  <a:pt x="198428" y="604492"/>
                  <a:pt x="382276" y="604492"/>
                  <a:pt x="495820" y="491990"/>
                </a:cubicBezTo>
                <a:close/>
              </a:path>
            </a:pathLst>
          </a:custGeom>
          <a:solidFill>
            <a:srgbClr val="007899"/>
          </a:solidFill>
          <a:ln w="28575" cap="flat">
            <a:solidFill>
              <a:srgbClr val="057A97"/>
            </a:solidFill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E052398D-0C1F-7543-AD1C-52715EEAA4E7}"/>
              </a:ext>
            </a:extLst>
          </p:cNvPr>
          <p:cNvSpPr txBox="1"/>
          <p:nvPr/>
        </p:nvSpPr>
        <p:spPr>
          <a:xfrm>
            <a:off x="3665657" y="3835140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GEMEINSCHAFT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87A4A309-92F0-E040-BEBE-C0555A85832E}"/>
              </a:ext>
            </a:extLst>
          </p:cNvPr>
          <p:cNvSpPr txBox="1"/>
          <p:nvPr/>
        </p:nvSpPr>
        <p:spPr>
          <a:xfrm>
            <a:off x="1968537" y="3835140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ASSEKURADEUR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6CCB1275-1F2D-F94D-98AC-33830B3F7086}"/>
              </a:ext>
            </a:extLst>
          </p:cNvPr>
          <p:cNvSpPr txBox="1"/>
          <p:nvPr/>
        </p:nvSpPr>
        <p:spPr>
          <a:xfrm>
            <a:off x="379382" y="3835140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SOFTWARE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B0F36334-7388-5044-B842-9CBDDABBE40F}"/>
              </a:ext>
            </a:extLst>
          </p:cNvPr>
          <p:cNvSpPr txBox="1"/>
          <p:nvPr/>
        </p:nvSpPr>
        <p:spPr>
          <a:xfrm>
            <a:off x="1982050" y="4991881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PLATTFORM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5D56BD66-D03A-9B4A-AE9B-AAF54B1FB69A}"/>
              </a:ext>
            </a:extLst>
          </p:cNvPr>
          <p:cNvSpPr txBox="1"/>
          <p:nvPr/>
        </p:nvSpPr>
        <p:spPr>
          <a:xfrm>
            <a:off x="1206453" y="4368923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DIGITALISIERUNG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DD01E009-60A1-CB4F-8020-1F983CD02527}"/>
              </a:ext>
            </a:extLst>
          </p:cNvPr>
          <p:cNvSpPr txBox="1"/>
          <p:nvPr/>
        </p:nvSpPr>
        <p:spPr>
          <a:xfrm>
            <a:off x="2795608" y="4368923"/>
            <a:ext cx="757770" cy="157439"/>
          </a:xfrm>
          <a:prstGeom prst="rect">
            <a:avLst/>
          </a:prstGeom>
        </p:spPr>
        <p:txBody>
          <a:bodyPr wrap="none"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400"/>
              </a:spcAft>
              <a:buNone/>
            </a:pPr>
            <a:r>
              <a:rPr lang="de-DE" sz="800" kern="0" dirty="0">
                <a:solidFill>
                  <a:srgbClr val="9D9D9C"/>
                </a:solidFill>
                <a:latin typeface="IBM Plex Sans Light" panose="020B0403050203000203" pitchFamily="34" charset="0"/>
              </a:rPr>
              <a:t>KAPAZITÄT</a:t>
            </a:r>
            <a:endParaRPr lang="de-DE" sz="600" kern="0" dirty="0">
              <a:latin typeface="IBM Plex Sans Light" panose="020B04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0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CB2E76E-7360-DF40-BE43-06F836522C89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C160A0-2F38-264E-A90C-DEB6C34CD357}"/>
              </a:ext>
            </a:extLst>
          </p:cNvPr>
          <p:cNvSpPr txBox="1"/>
          <p:nvPr/>
        </p:nvSpPr>
        <p:spPr>
          <a:xfrm>
            <a:off x="788482" y="3812836"/>
            <a:ext cx="9738548" cy="1256470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00"/>
              </a:spcAft>
              <a:buNone/>
            </a:pPr>
            <a:r>
              <a:rPr lang="de-DE" sz="13800" kern="0" dirty="0">
                <a:solidFill>
                  <a:schemeClr val="bg1"/>
                </a:solidFill>
                <a:latin typeface="IBM Plex Sans Thin" panose="020B0203050203000203" pitchFamily="34" charset="0"/>
              </a:rPr>
              <a:t>ANITMATED</a:t>
            </a:r>
          </a:p>
        </p:txBody>
      </p:sp>
    </p:spTree>
    <p:extLst>
      <p:ext uri="{BB962C8B-B14F-4D97-AF65-F5344CB8AC3E}">
        <p14:creationId xmlns:p14="http://schemas.microsoft.com/office/powerpoint/2010/main" val="3970179124"/>
      </p:ext>
    </p:extLst>
  </p:cSld>
  <p:clrMapOvr>
    <a:masterClrMapping/>
  </p:clrMapOvr>
</p:sld>
</file>

<file path=ppt/theme/theme1.xml><?xml version="1.0" encoding="utf-8"?>
<a:theme xmlns:a="http://schemas.openxmlformats.org/drawingml/2006/main" name="mgm tp - Company DE">
  <a:themeElements>
    <a:clrScheme name="mgm">
      <a:dk1>
        <a:srgbClr val="000000"/>
      </a:dk1>
      <a:lt1>
        <a:srgbClr val="FFFFFF"/>
      </a:lt1>
      <a:dk2>
        <a:srgbClr val="00ACA8"/>
      </a:dk2>
      <a:lt2>
        <a:srgbClr val="94B32F"/>
      </a:lt2>
      <a:accent1>
        <a:srgbClr val="00B8EA"/>
      </a:accent1>
      <a:accent2>
        <a:srgbClr val="FF6600"/>
      </a:accent2>
      <a:accent3>
        <a:srgbClr val="C00000"/>
      </a:accent3>
      <a:accent4>
        <a:srgbClr val="CC3399"/>
      </a:accent4>
      <a:accent5>
        <a:srgbClr val="64788E"/>
      </a:accent5>
      <a:accent6>
        <a:srgbClr val="0070C0"/>
      </a:accent6>
      <a:hlink>
        <a:srgbClr val="0070C0"/>
      </a:hlink>
      <a:folHlink>
        <a:srgbClr val="008AAF"/>
      </a:folHlink>
    </a:clrScheme>
    <a:fontScheme name="mgm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>
    <a:extraClrScheme>
      <a:clrScheme name="mgm-tp_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3">
        <a:dk1>
          <a:srgbClr val="000000"/>
        </a:dk1>
        <a:lt1>
          <a:srgbClr val="FFFFFF"/>
        </a:lt1>
        <a:dk2>
          <a:srgbClr val="000000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4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5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6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CC3300"/>
        </a:hlink>
        <a:folHlink>
          <a:srgbClr val="0058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gm tp - Company DE.potx" id="{7FA5C52F-4541-4A34-BD96-1EB2B9C37898}" vid="{C3A11ADF-2160-40C1-8542-9BC678EB71CF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7F7EC2A17ACE4BB04E34D697504CCE" ma:contentTypeVersion="10" ma:contentTypeDescription="Create a new document." ma:contentTypeScope="" ma:versionID="0ead37204d072772916ccf4dd2f0138b">
  <xsd:schema xmlns:xsd="http://www.w3.org/2001/XMLSchema" xmlns:xs="http://www.w3.org/2001/XMLSchema" xmlns:p="http://schemas.microsoft.com/office/2006/metadata/properties" xmlns:ns3="3368da28-1a5e-4f09-a211-e90e3c8983c1" xmlns:ns4="6b9329b3-ae6e-482e-87cd-38cd5c01b27d" targetNamespace="http://schemas.microsoft.com/office/2006/metadata/properties" ma:root="true" ma:fieldsID="fcfb1bf82952a56ae7d814c03df921eb" ns3:_="" ns4:_="">
    <xsd:import namespace="3368da28-1a5e-4f09-a211-e90e3c8983c1"/>
    <xsd:import namespace="6b9329b3-ae6e-482e-87cd-38cd5c01b2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8da28-1a5e-4f09-a211-e90e3c8983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9329b3-ae6e-482e-87cd-38cd5c01b27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EB8996-D750-414D-B7DE-8361AD38A9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A0712F-AC59-497A-A59D-DE6D7B1C79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68da28-1a5e-4f09-a211-e90e3c8983c1"/>
    <ds:schemaRef ds:uri="6b9329b3-ae6e-482e-87cd-38cd5c01b2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6933F9-E072-4908-8DE6-C0EAE10F87A8}">
  <ds:schemaRefs>
    <ds:schemaRef ds:uri="http://purl.org/dc/dcmitype/"/>
    <ds:schemaRef ds:uri="http://schemas.microsoft.com/office/infopath/2007/PartnerControls"/>
    <ds:schemaRef ds:uri="6b9329b3-ae6e-482e-87cd-38cd5c01b27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368da28-1a5e-4f09-a211-e90e3c8983c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mgm tp - Company DE</Template>
  <TotalTime>0</TotalTime>
  <Words>808</Words>
  <Application>Microsoft Macintosh PowerPoint</Application>
  <PresentationFormat>Breitbild</PresentationFormat>
  <Paragraphs>159</Paragraphs>
  <Slides>14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4" baseType="lpstr">
      <vt:lpstr>IBM Plex Sans</vt:lpstr>
      <vt:lpstr>Open Sans Light</vt:lpstr>
      <vt:lpstr>IBM Plex Sans SemiBold</vt:lpstr>
      <vt:lpstr>IBM Plex Sans Light</vt:lpstr>
      <vt:lpstr>IBM Plex Sans Thin</vt:lpstr>
      <vt:lpstr>Wingdings</vt:lpstr>
      <vt:lpstr>Open Sans</vt:lpstr>
      <vt:lpstr>Arial</vt:lpstr>
      <vt:lpstr>IBM Plex Sans Medium</vt:lpstr>
      <vt:lpstr>mgm tp - Company DE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mgm technology partners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Dietmar Schmidt</dc:creator>
  <cp:lastModifiedBy> </cp:lastModifiedBy>
  <cp:revision>452</cp:revision>
  <cp:lastPrinted>2020-06-15T13:31:09Z</cp:lastPrinted>
  <dcterms:created xsi:type="dcterms:W3CDTF">2020-05-29T12:54:18Z</dcterms:created>
  <dcterms:modified xsi:type="dcterms:W3CDTF">2021-01-24T15:47:22Z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0x010100617F7EC2A17ACE4BB04E34D697504CCE</vt:lpwstr>
  </property>
</Properties>
</file>