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1733" r:id="rId5"/>
    <p:sldId id="1757" r:id="rId6"/>
    <p:sldId id="1758" r:id="rId7"/>
    <p:sldId id="1753" r:id="rId8"/>
    <p:sldId id="1746" r:id="rId9"/>
    <p:sldId id="1755" r:id="rId10"/>
    <p:sldId id="1756" r:id="rId11"/>
    <p:sldId id="1754" r:id="rId12"/>
    <p:sldId id="1741" r:id="rId13"/>
  </p:sldIdLst>
  <p:sldSz cx="12192000" cy="5057775"/>
  <p:notesSz cx="6797675" cy="9928225"/>
  <p:embeddedFontLst>
    <p:embeddedFont>
      <p:font typeface="IBM Plex Sans" panose="020B0503050203000203" pitchFamily="34" charset="0"/>
      <p:regular r:id="rId16"/>
      <p:bold r:id="rId17"/>
      <p:italic r:id="rId18"/>
      <p:boldItalic r:id="rId19"/>
    </p:embeddedFont>
    <p:embeddedFont>
      <p:font typeface="IBM Plex Sans Light" panose="020B0403050203000203" pitchFamily="34" charset="0"/>
      <p:regular r:id="rId20"/>
      <p:italic r:id="rId21"/>
    </p:embeddedFont>
    <p:embeddedFont>
      <p:font typeface="IBM Plex Sans Medium" panose="020B0503050203000203" pitchFamily="34" charset="0"/>
      <p:regular r:id="rId22"/>
      <p:italic r:id="rId23"/>
    </p:embeddedFont>
    <p:embeddedFont>
      <p:font typeface="IBM Plex Sans SemiBold" panose="020B0503050203000203" pitchFamily="34" charset="0"/>
      <p:regular r:id="rId24"/>
      <p:bold r:id="rId25"/>
      <p:italic r:id="rId26"/>
      <p:boldItalic r:id="rId27"/>
    </p:embeddedFont>
    <p:embeddedFont>
      <p:font typeface="IBM Plex Sans Thin" panose="020B0203050203000203" pitchFamily="34" charset="0"/>
      <p:regular r:id="rId28"/>
      <p: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pen Sans Light" panose="020B0306030504020204" pitchFamily="34" charset="0"/>
      <p:regular r:id="rId34"/>
      <p:italic r:id="rId35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2" userDrawn="1">
          <p15:clr>
            <a:srgbClr val="A4A3A4"/>
          </p15:clr>
        </p15:guide>
        <p15:guide id="2" pos="3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A97"/>
    <a:srgbClr val="9D9D9C"/>
    <a:srgbClr val="95B522"/>
    <a:srgbClr val="007899"/>
    <a:srgbClr val="007998"/>
    <a:srgbClr val="AFDDFF"/>
    <a:srgbClr val="1D626B"/>
    <a:srgbClr val="46A497"/>
    <a:srgbClr val="357168"/>
    <a:srgbClr val="D9C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 autoAdjust="0"/>
    <p:restoredTop sz="95982" autoAdjust="0"/>
  </p:normalViewPr>
  <p:slideViewPr>
    <p:cSldViewPr snapToGrid="0">
      <p:cViewPr>
        <p:scale>
          <a:sx n="86" d="100"/>
          <a:sy n="86" d="100"/>
        </p:scale>
        <p:origin x="1400" y="1248"/>
      </p:cViewPr>
      <p:guideLst>
        <p:guide orient="horz" pos="1192"/>
        <p:guide pos="3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889" y="-63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EditPoints="1" noChangeArrowheads="1"/>
          </p:cNvSpPr>
          <p:nvPr>
            <p:ph type="hdr" sz="quarter"/>
          </p:nvPr>
        </p:nvSpPr>
        <p:spPr bwMode="auto">
          <a:xfrm>
            <a:off x="169865" y="210695"/>
            <a:ext cx="2944812" cy="4980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t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EditPoints="1" noChangeArrowheads="1"/>
          </p:cNvSpPr>
          <p:nvPr>
            <p:ph type="ftr" sz="quarter" idx="2"/>
          </p:nvPr>
        </p:nvSpPr>
        <p:spPr bwMode="auto">
          <a:xfrm>
            <a:off x="1" y="9430220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b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endParaRPr lang="de-DE"/>
          </a:p>
        </p:txBody>
      </p:sp>
      <p:sp>
        <p:nvSpPr>
          <p:cNvPr id="7173" name="Rectangle 5"/>
          <p:cNvSpPr>
            <a:spLocks noGrp="1" noEditPoints="1" noChangeArrowheads="1"/>
          </p:cNvSpPr>
          <p:nvPr>
            <p:ph type="sldNum" sz="quarter" idx="3"/>
          </p:nvPr>
        </p:nvSpPr>
        <p:spPr bwMode="auto">
          <a:xfrm>
            <a:off x="3851277" y="9430220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b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fld id="{B41BA6D9-2DBB-4454-9275-3B2632959E23}" type="slidenum">
              <a:rPr lang="de-DE"/>
              <a:t>‹Nr.›</a:t>
            </a:fld>
            <a:endParaRPr lang="de-DE"/>
          </a:p>
        </p:txBody>
      </p:sp>
      <p:pic>
        <p:nvPicPr>
          <p:cNvPr id="65541" name="Picture 6" descr="mgm-logo-master_tp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5289" y="210696"/>
            <a:ext cx="2347912" cy="555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EditPoints="1" noChangeArrowheads="1"/>
          </p:cNvSpPr>
          <p:nvPr>
            <p:ph type="hdr" sz="quarter"/>
          </p:nvPr>
        </p:nvSpPr>
        <p:spPr bwMode="auto">
          <a:xfrm>
            <a:off x="1" y="1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t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EditPoints="1" noChangeArrowheads="1"/>
          </p:cNvSpPr>
          <p:nvPr>
            <p:ph type="dt" idx="1"/>
          </p:nvPr>
        </p:nvSpPr>
        <p:spPr bwMode="auto">
          <a:xfrm>
            <a:off x="3851277" y="1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t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endParaRPr lang="de-DE"/>
          </a:p>
        </p:txBody>
      </p:sp>
      <p:sp>
        <p:nvSpPr>
          <p:cNvPr id="64516" name="Rectangle 4"/>
          <p:cNvSpPr>
            <a:spLocks noGrp="1" noRot="1" noChangeAspect="1" noEditPoints="1" noChangeArrowheads="1" noTextEdit="1"/>
          </p:cNvSpPr>
          <p:nvPr>
            <p:ph type="sldImg" idx="2"/>
          </p:nvPr>
        </p:nvSpPr>
        <p:spPr bwMode="auto">
          <a:xfrm>
            <a:off x="-1089025" y="742950"/>
            <a:ext cx="89773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/>
          </a:p>
        </p:txBody>
      </p:sp>
      <p:sp>
        <p:nvSpPr>
          <p:cNvPr id="8197" name="Rectangle 5"/>
          <p:cNvSpPr>
            <a:spLocks noGrp="1" noEditPoints="1" noChangeArrowheads="1"/>
          </p:cNvSpPr>
          <p:nvPr>
            <p:ph type="body" sz="quarter" idx="3"/>
          </p:nvPr>
        </p:nvSpPr>
        <p:spPr bwMode="auto">
          <a:xfrm>
            <a:off x="679454" y="4716706"/>
            <a:ext cx="5438775" cy="44677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t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198" name="Rectangle 6"/>
          <p:cNvSpPr>
            <a:spLocks noGrp="1" noEditPoints="1" noChangeArrowheads="1"/>
          </p:cNvSpPr>
          <p:nvPr>
            <p:ph type="ftr" sz="quarter" idx="4"/>
          </p:nvPr>
        </p:nvSpPr>
        <p:spPr bwMode="auto">
          <a:xfrm>
            <a:off x="1" y="9430220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b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endParaRPr lang="de-DE"/>
          </a:p>
        </p:txBody>
      </p:sp>
      <p:sp>
        <p:nvSpPr>
          <p:cNvPr id="8199" name="Rectangle 7"/>
          <p:cNvSpPr>
            <a:spLocks noGrp="1" noEditPoints="1" noChangeArrowheads="1"/>
          </p:cNvSpPr>
          <p:nvPr>
            <p:ph type="sldNum" sz="quarter" idx="5"/>
          </p:nvPr>
        </p:nvSpPr>
        <p:spPr bwMode="auto">
          <a:xfrm>
            <a:off x="3851277" y="9430220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b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fld id="{A78FF2BC-F68A-4EB6-9E3E-3C5BE7030B7B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-1089025" y="742950"/>
            <a:ext cx="8977313" cy="3724275"/>
          </a:xfrm>
        </p:spPr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https://unsplash.com/photos/RFDP7_80v5A</a:t>
            </a:r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-1089025" y="742950"/>
            <a:ext cx="8977313" cy="3724275"/>
          </a:xfrm>
        </p:spPr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64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-1089025" y="742950"/>
            <a:ext cx="8977313" cy="3724275"/>
          </a:xfrm>
        </p:spPr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7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-1089025" y="742950"/>
            <a:ext cx="8977313" cy="3724275"/>
          </a:xfrm>
        </p:spPr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06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 noTextEdit="1"/>
          </p:cNvSpPr>
          <p:nvPr>
            <p:ph type="sldImg"/>
          </p:nvPr>
        </p:nvSpPr>
        <p:spPr>
          <a:xfrm>
            <a:off x="-1089025" y="742950"/>
            <a:ext cx="8977313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B0C9390-8C6D-440B-8AED-996FE2496E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-1089025" y="742950"/>
            <a:ext cx="8977313" cy="3724275"/>
          </a:xfrm>
        </p:spPr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79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 noEditPoints="1"/>
          </p:cNvSpPr>
          <p:nvPr>
            <p:ph type="body" sz="quarter" idx="13"/>
          </p:nvPr>
        </p:nvSpPr>
        <p:spPr>
          <a:xfrm>
            <a:off x="449263" y="989311"/>
            <a:ext cx="11252666" cy="33437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>
          <a:xfrm>
            <a:off x="457200" y="255230"/>
            <a:ext cx="11241824" cy="36177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61" y="-1561"/>
            <a:ext cx="6060141" cy="5057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None/>
            </a:pPr>
            <a:endParaRPr kumimoji="0" lang="en-US" sz="1200" b="0" i="0" u="none" strike="noStrike" cap="none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platzhalter 28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22519" y="237669"/>
            <a:ext cx="5293225" cy="400110"/>
          </a:xfr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en-US" sz="2000" b="0" kern="12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Kundenname</a:t>
            </a:r>
            <a:endParaRPr lang="en-US" dirty="0"/>
          </a:p>
        </p:txBody>
      </p:sp>
      <p:sp>
        <p:nvSpPr>
          <p:cNvPr id="11" name="Textplatzhalter 44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522515" y="4084233"/>
            <a:ext cx="5280798" cy="668516"/>
          </a:xfrm>
        </p:spPr>
        <p:txBody>
          <a:bodyPr lIns="0"/>
          <a:lstStyle>
            <a:lvl1pPr marL="0" indent="0">
              <a:buNone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„Zitat….“.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Vorname Nachname, Position im Projekt</a:t>
            </a:r>
            <a:endParaRPr lang="en-US" dirty="0"/>
          </a:p>
        </p:txBody>
      </p:sp>
      <p:sp>
        <p:nvSpPr>
          <p:cNvPr id="13" name="Textplatzhalter 12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6131861" y="2013940"/>
            <a:ext cx="6060141" cy="848816"/>
          </a:xfrm>
        </p:spPr>
        <p:txBody>
          <a:bodyPr anchor="ctr"/>
          <a:lstStyle>
            <a:lvl1pPr marL="0" indent="0" algn="ctr">
              <a:buNone/>
              <a:defRPr sz="1050" baseline="0"/>
            </a:lvl1pPr>
          </a:lstStyle>
          <a:p>
            <a:pPr lvl="0"/>
            <a:r>
              <a:rPr lang="de-DE" dirty="0"/>
              <a:t>Maße der Grafik:19,05 cm x 12,70 cm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Bitte auf Lizenzfreiheit und Bildrechte achten</a:t>
            </a:r>
          </a:p>
        </p:txBody>
      </p:sp>
      <p:sp>
        <p:nvSpPr>
          <p:cNvPr id="18" name="Textplatzhalter 17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522288" y="657513"/>
            <a:ext cx="5280865" cy="3324419"/>
          </a:xfrm>
        </p:spPr>
        <p:txBody>
          <a:bodyPr lIns="0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Projektinhalt – bitte Vorlage im Template beachten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EditPoints="1" noChangeArrowheads="1"/>
          </p:cNvSpPr>
          <p:nvPr>
            <p:ph type="body" idx="1"/>
          </p:nvPr>
        </p:nvSpPr>
        <p:spPr bwMode="auto">
          <a:xfrm>
            <a:off x="457200" y="996336"/>
            <a:ext cx="11202894" cy="33378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EditPoints="1" noChangeArrowheads="1"/>
          </p:cNvSpPr>
          <p:nvPr>
            <p:ph type="title"/>
          </p:nvPr>
        </p:nvSpPr>
        <p:spPr bwMode="white">
          <a:xfrm>
            <a:off x="457202" y="255230"/>
            <a:ext cx="11214847" cy="3617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2801F02-9CC1-4842-8034-5B4257E0EAC8}"/>
              </a:ext>
            </a:extLst>
          </p:cNvPr>
          <p:cNvGrpSpPr/>
          <p:nvPr/>
        </p:nvGrpSpPr>
        <p:grpSpPr>
          <a:xfrm>
            <a:off x="7435222" y="-546462"/>
            <a:ext cx="6172199" cy="6127413"/>
            <a:chOff x="2595656" y="2378190"/>
            <a:chExt cx="2498719" cy="2480588"/>
          </a:xfrm>
          <a:solidFill>
            <a:schemeClr val="bg1"/>
          </a:solidFill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0DE4CD73-B9FB-F849-8E22-F0E1AC40EAE0}"/>
                </a:ext>
              </a:extLst>
            </p:cNvPr>
            <p:cNvSpPr/>
            <p:nvPr/>
          </p:nvSpPr>
          <p:spPr>
            <a:xfrm>
              <a:off x="3554506" y="3329830"/>
              <a:ext cx="1539869" cy="1528948"/>
            </a:xfrm>
            <a:custGeom>
              <a:avLst/>
              <a:gdLst>
                <a:gd name="connsiteX0" fmla="*/ 1454890 w 1539869"/>
                <a:gd name="connsiteY0" fmla="*/ 84377 h 1528948"/>
                <a:gd name="connsiteX1" fmla="*/ 1454890 w 1539869"/>
                <a:gd name="connsiteY1" fmla="*/ 84377 h 1528948"/>
                <a:gd name="connsiteX2" fmla="*/ 1043955 w 1539869"/>
                <a:gd name="connsiteY2" fmla="*/ 84377 h 1528948"/>
                <a:gd name="connsiteX3" fmla="*/ 85106 w 1539869"/>
                <a:gd name="connsiteY3" fmla="*/ 1036425 h 1528948"/>
                <a:gd name="connsiteX4" fmla="*/ 85106 w 1539869"/>
                <a:gd name="connsiteY4" fmla="*/ 1444446 h 1528948"/>
                <a:gd name="connsiteX5" fmla="*/ 496042 w 1539869"/>
                <a:gd name="connsiteY5" fmla="*/ 1444446 h 1528948"/>
                <a:gd name="connsiteX6" fmla="*/ 1454890 w 1539869"/>
                <a:gd name="connsiteY6" fmla="*/ 492398 h 1528948"/>
                <a:gd name="connsiteX7" fmla="*/ 1454890 w 1539869"/>
                <a:gd name="connsiteY7" fmla="*/ 84377 h 152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9869" h="1528948">
                  <a:moveTo>
                    <a:pt x="1454890" y="84377"/>
                  </a:moveTo>
                  <a:lnTo>
                    <a:pt x="1454890" y="84377"/>
                  </a:lnTo>
                  <a:cubicBezTo>
                    <a:pt x="1341346" y="-28126"/>
                    <a:pt x="1157499" y="-28126"/>
                    <a:pt x="1043955" y="84377"/>
                  </a:cubicBezTo>
                  <a:lnTo>
                    <a:pt x="85106" y="1036425"/>
                  </a:lnTo>
                  <a:cubicBezTo>
                    <a:pt x="-28369" y="1149096"/>
                    <a:pt x="-28369" y="1331775"/>
                    <a:pt x="85106" y="1444446"/>
                  </a:cubicBezTo>
                  <a:cubicBezTo>
                    <a:pt x="198582" y="1557116"/>
                    <a:pt x="382566" y="1557116"/>
                    <a:pt x="496042" y="1444446"/>
                  </a:cubicBezTo>
                  <a:lnTo>
                    <a:pt x="1454890" y="492398"/>
                  </a:lnTo>
                  <a:cubicBezTo>
                    <a:pt x="1568196" y="379659"/>
                    <a:pt x="1568196" y="197115"/>
                    <a:pt x="1454890" y="84377"/>
                  </a:cubicBezTo>
                  <a:close/>
                </a:path>
              </a:pathLst>
            </a:custGeom>
            <a:grpFill/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E7F9A129-3043-4641-9F49-9244EE6015F9}"/>
                </a:ext>
              </a:extLst>
            </p:cNvPr>
            <p:cNvSpPr/>
            <p:nvPr/>
          </p:nvSpPr>
          <p:spPr>
            <a:xfrm>
              <a:off x="3554506" y="2854067"/>
              <a:ext cx="1060709" cy="1052663"/>
            </a:xfrm>
            <a:custGeom>
              <a:avLst/>
              <a:gdLst>
                <a:gd name="connsiteX0" fmla="*/ 85106 w 1060709"/>
                <a:gd name="connsiteY0" fmla="*/ 560140 h 1052663"/>
                <a:gd name="connsiteX1" fmla="*/ 85106 w 1060709"/>
                <a:gd name="connsiteY1" fmla="*/ 968161 h 1052663"/>
                <a:gd name="connsiteX2" fmla="*/ 496042 w 1060709"/>
                <a:gd name="connsiteY2" fmla="*/ 968161 h 1052663"/>
                <a:gd name="connsiteX3" fmla="*/ 975730 w 1060709"/>
                <a:gd name="connsiteY3" fmla="*/ 492399 h 1052663"/>
                <a:gd name="connsiteX4" fmla="*/ 975730 w 1060709"/>
                <a:gd name="connsiteY4" fmla="*/ 84378 h 1052663"/>
                <a:gd name="connsiteX5" fmla="*/ 975730 w 1060709"/>
                <a:gd name="connsiteY5" fmla="*/ 84378 h 1052663"/>
                <a:gd name="connsiteX6" fmla="*/ 564795 w 1060709"/>
                <a:gd name="connsiteY6" fmla="*/ 84378 h 105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709" h="1052663">
                  <a:moveTo>
                    <a:pt x="85106" y="560140"/>
                  </a:moveTo>
                  <a:cubicBezTo>
                    <a:pt x="-28369" y="672810"/>
                    <a:pt x="-28369" y="855490"/>
                    <a:pt x="85106" y="968161"/>
                  </a:cubicBezTo>
                  <a:cubicBezTo>
                    <a:pt x="198582" y="1080831"/>
                    <a:pt x="382566" y="1080831"/>
                    <a:pt x="496042" y="968161"/>
                  </a:cubicBezTo>
                  <a:lnTo>
                    <a:pt x="975730" y="492399"/>
                  </a:lnTo>
                  <a:cubicBezTo>
                    <a:pt x="1089036" y="379660"/>
                    <a:pt x="1089036" y="197117"/>
                    <a:pt x="975730" y="84378"/>
                  </a:cubicBezTo>
                  <a:lnTo>
                    <a:pt x="975730" y="84378"/>
                  </a:lnTo>
                  <a:cubicBezTo>
                    <a:pt x="862186" y="-28126"/>
                    <a:pt x="678339" y="-28126"/>
                    <a:pt x="564795" y="84378"/>
                  </a:cubicBezTo>
                  <a:close/>
                </a:path>
              </a:pathLst>
            </a:custGeom>
            <a:grpFill/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097C7EEE-B623-9E48-81DE-1DF9FCE79558}"/>
                </a:ext>
              </a:extLst>
            </p:cNvPr>
            <p:cNvSpPr/>
            <p:nvPr/>
          </p:nvSpPr>
          <p:spPr>
            <a:xfrm>
              <a:off x="2595656" y="3329704"/>
              <a:ext cx="1060837" cy="1053313"/>
            </a:xfrm>
            <a:custGeom>
              <a:avLst/>
              <a:gdLst>
                <a:gd name="connsiteX0" fmla="*/ 975731 w 1060837"/>
                <a:gd name="connsiteY0" fmla="*/ 560790 h 1053313"/>
                <a:gd name="connsiteX1" fmla="*/ 496043 w 1060837"/>
                <a:gd name="connsiteY1" fmla="*/ 84503 h 1053313"/>
                <a:gd name="connsiteX2" fmla="*/ 85107 w 1060837"/>
                <a:gd name="connsiteY2" fmla="*/ 84503 h 1053313"/>
                <a:gd name="connsiteX3" fmla="*/ 85107 w 1060837"/>
                <a:gd name="connsiteY3" fmla="*/ 492524 h 1053313"/>
                <a:gd name="connsiteX4" fmla="*/ 564796 w 1060837"/>
                <a:gd name="connsiteY4" fmla="*/ 968810 h 1053313"/>
                <a:gd name="connsiteX5" fmla="*/ 975731 w 1060837"/>
                <a:gd name="connsiteY5" fmla="*/ 968810 h 1053313"/>
                <a:gd name="connsiteX6" fmla="*/ 975731 w 1060837"/>
                <a:gd name="connsiteY6" fmla="*/ 560790 h 105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837" h="1053313">
                  <a:moveTo>
                    <a:pt x="975731" y="560790"/>
                  </a:moveTo>
                  <a:lnTo>
                    <a:pt x="496043" y="84503"/>
                  </a:lnTo>
                  <a:cubicBezTo>
                    <a:pt x="382566" y="-28168"/>
                    <a:pt x="198584" y="-28168"/>
                    <a:pt x="85107" y="84503"/>
                  </a:cubicBezTo>
                  <a:cubicBezTo>
                    <a:pt x="-28369" y="197173"/>
                    <a:pt x="-28369" y="379853"/>
                    <a:pt x="85107" y="492524"/>
                  </a:cubicBezTo>
                  <a:lnTo>
                    <a:pt x="564796" y="968810"/>
                  </a:lnTo>
                  <a:cubicBezTo>
                    <a:pt x="678272" y="1081481"/>
                    <a:pt x="862256" y="1081481"/>
                    <a:pt x="975731" y="968810"/>
                  </a:cubicBezTo>
                  <a:cubicBezTo>
                    <a:pt x="1089207" y="856140"/>
                    <a:pt x="1089207" y="673460"/>
                    <a:pt x="975731" y="560790"/>
                  </a:cubicBezTo>
                  <a:close/>
                </a:path>
              </a:pathLst>
            </a:custGeom>
            <a:grpFill/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40575A07-0B98-1744-A433-65EEA0F2FDEF}"/>
                </a:ext>
              </a:extLst>
            </p:cNvPr>
            <p:cNvSpPr/>
            <p:nvPr/>
          </p:nvSpPr>
          <p:spPr>
            <a:xfrm>
              <a:off x="3554728" y="2378190"/>
              <a:ext cx="580703" cy="576584"/>
            </a:xfrm>
            <a:custGeom>
              <a:avLst/>
              <a:gdLst>
                <a:gd name="connsiteX0" fmla="*/ 495819 w 580703"/>
                <a:gd name="connsiteY0" fmla="*/ 491990 h 576584"/>
                <a:gd name="connsiteX1" fmla="*/ 495502 w 580703"/>
                <a:gd name="connsiteY1" fmla="*/ 84282 h 576584"/>
                <a:gd name="connsiteX2" fmla="*/ 84884 w 580703"/>
                <a:gd name="connsiteY2" fmla="*/ 84596 h 576584"/>
                <a:gd name="connsiteX3" fmla="*/ 84884 w 580703"/>
                <a:gd name="connsiteY3" fmla="*/ 491990 h 576584"/>
                <a:gd name="connsiteX4" fmla="*/ 495502 w 580703"/>
                <a:gd name="connsiteY4" fmla="*/ 492303 h 576584"/>
                <a:gd name="connsiteX5" fmla="*/ 495819 w 580703"/>
                <a:gd name="connsiteY5" fmla="*/ 491990 h 57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703" h="576584">
                  <a:moveTo>
                    <a:pt x="495819" y="491990"/>
                  </a:moveTo>
                  <a:cubicBezTo>
                    <a:pt x="609120" y="379318"/>
                    <a:pt x="608983" y="196781"/>
                    <a:pt x="495502" y="84282"/>
                  </a:cubicBezTo>
                  <a:cubicBezTo>
                    <a:pt x="382027" y="-28216"/>
                    <a:pt x="198185" y="-28076"/>
                    <a:pt x="84884" y="84596"/>
                  </a:cubicBezTo>
                  <a:cubicBezTo>
                    <a:pt x="-28295" y="197145"/>
                    <a:pt x="-28295" y="379440"/>
                    <a:pt x="84884" y="491990"/>
                  </a:cubicBezTo>
                  <a:cubicBezTo>
                    <a:pt x="198185" y="604660"/>
                    <a:pt x="382027" y="604802"/>
                    <a:pt x="495502" y="492303"/>
                  </a:cubicBezTo>
                  <a:cubicBezTo>
                    <a:pt x="495608" y="492199"/>
                    <a:pt x="495714" y="492094"/>
                    <a:pt x="495819" y="491990"/>
                  </a:cubicBezTo>
                  <a:close/>
                </a:path>
              </a:pathLst>
            </a:custGeom>
            <a:grpFill/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DD39EC30-D915-6643-888B-0F902B4D3AE2}"/>
                </a:ext>
              </a:extLst>
            </p:cNvPr>
            <p:cNvSpPr/>
            <p:nvPr/>
          </p:nvSpPr>
          <p:spPr>
            <a:xfrm>
              <a:off x="3075568" y="2853951"/>
              <a:ext cx="580703" cy="576366"/>
            </a:xfrm>
            <a:custGeom>
              <a:avLst/>
              <a:gdLst>
                <a:gd name="connsiteX0" fmla="*/ 495820 w 580703"/>
                <a:gd name="connsiteY0" fmla="*/ 491990 h 576366"/>
                <a:gd name="connsiteX1" fmla="*/ 495502 w 580703"/>
                <a:gd name="connsiteY1" fmla="*/ 84284 h 576366"/>
                <a:gd name="connsiteX2" fmla="*/ 84884 w 580703"/>
                <a:gd name="connsiteY2" fmla="*/ 84594 h 576366"/>
                <a:gd name="connsiteX3" fmla="*/ 84884 w 580703"/>
                <a:gd name="connsiteY3" fmla="*/ 491990 h 576366"/>
                <a:gd name="connsiteX4" fmla="*/ 495820 w 580703"/>
                <a:gd name="connsiteY4" fmla="*/ 491990 h 57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703" h="576366">
                  <a:moveTo>
                    <a:pt x="495820" y="491990"/>
                  </a:moveTo>
                  <a:cubicBezTo>
                    <a:pt x="609120" y="379319"/>
                    <a:pt x="608983" y="196781"/>
                    <a:pt x="495502" y="84284"/>
                  </a:cubicBezTo>
                  <a:cubicBezTo>
                    <a:pt x="382027" y="-28216"/>
                    <a:pt x="198185" y="-28076"/>
                    <a:pt x="84884" y="84594"/>
                  </a:cubicBezTo>
                  <a:cubicBezTo>
                    <a:pt x="-28295" y="197143"/>
                    <a:pt x="-28295" y="379440"/>
                    <a:pt x="84884" y="491990"/>
                  </a:cubicBezTo>
                  <a:cubicBezTo>
                    <a:pt x="198428" y="604492"/>
                    <a:pt x="382276" y="604492"/>
                    <a:pt x="495820" y="491990"/>
                  </a:cubicBezTo>
                  <a:close/>
                </a:path>
              </a:pathLst>
            </a:custGeom>
            <a:grpFill/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1A6D57C7-70E4-BE4D-8B38-61ED81622EAC}"/>
              </a:ext>
            </a:extLst>
          </p:cNvPr>
          <p:cNvSpPr txBox="1"/>
          <p:nvPr/>
        </p:nvSpPr>
        <p:spPr>
          <a:xfrm>
            <a:off x="788482" y="2912723"/>
            <a:ext cx="6780718" cy="125647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2400" kern="0" dirty="0">
                <a:solidFill>
                  <a:srgbClr val="007999"/>
                </a:solidFill>
                <a:latin typeface="IBM Plex Sans Light" panose="020B0403050203000203" pitchFamily="34" charset="0"/>
              </a:rPr>
              <a:t>Mit unseren Partnern bilden wir eine Gemeinschaft, um Lösungen für komplexes Geschäft digital abzubilden</a:t>
            </a:r>
          </a:p>
          <a:p>
            <a:pPr marL="0" indent="0">
              <a:spcAft>
                <a:spcPts val="100"/>
              </a:spcAft>
              <a:buNone/>
            </a:pPr>
            <a:endParaRPr lang="de-DE" sz="2400" kern="0" dirty="0">
              <a:solidFill>
                <a:srgbClr val="007999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53D05CB6-4480-40FF-B7BB-061F5A70008B}"/>
              </a:ext>
            </a:extLst>
          </p:cNvPr>
          <p:cNvSpPr txBox="1"/>
          <p:nvPr/>
        </p:nvSpPr>
        <p:spPr>
          <a:xfrm>
            <a:off x="813470" y="2583851"/>
            <a:ext cx="6596767" cy="328872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200" b="1" kern="0" spc="300" dirty="0">
                <a:solidFill>
                  <a:srgbClr val="90B02F"/>
                </a:solidFill>
                <a:latin typeface="IBM Plex Sans SemiBold" panose="020B0503050203000203" pitchFamily="34" charset="0"/>
              </a:rPr>
              <a:t>INDUSTRIEVERSICHERUNG  DIGITAL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C76A1129-5BC2-2342-8AFA-442750CA93E7}"/>
              </a:ext>
            </a:extLst>
          </p:cNvPr>
          <p:cNvSpPr txBox="1"/>
          <p:nvPr/>
        </p:nvSpPr>
        <p:spPr>
          <a:xfrm>
            <a:off x="7413118" y="-292825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DA664E4-DF33-C74E-BD45-81EB22591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95" y="-282770"/>
            <a:ext cx="1687279" cy="302845"/>
          </a:xfrm>
          <a:prstGeom prst="rect">
            <a:avLst/>
          </a:prstGeom>
        </p:spPr>
      </p:pic>
      <p:sp>
        <p:nvSpPr>
          <p:cNvPr id="8" name="Hauptnavigation Highlight">
            <a:extLst>
              <a:ext uri="{FF2B5EF4-FFF2-40B4-BE49-F238E27FC236}">
                <a16:creationId xmlns:a16="http://schemas.microsoft.com/office/drawing/2014/main" id="{E7890F16-D4CD-1E48-9CE1-A7ADB29FDB0D}"/>
              </a:ext>
            </a:extLst>
          </p:cNvPr>
          <p:cNvSpPr/>
          <p:nvPr/>
        </p:nvSpPr>
        <p:spPr bwMode="auto">
          <a:xfrm>
            <a:off x="7410234" y="-146073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SzPct val="100000"/>
            </a:pPr>
            <a:endParaRPr lang="de-DE" sz="1200" dirty="0" err="1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2 0.14931 L -3.95833e-06 0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7187 -0.00023 L -2.08333E-7 -4.44444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15116 L -3.75E-6 1.85185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7" grpId="0"/>
      <p:bldP spid="17" grpId="1"/>
      <p:bldP spid="10" grpId="0"/>
      <p:bldP spid="10" grpId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ihandform 63">
            <a:extLst>
              <a:ext uri="{FF2B5EF4-FFF2-40B4-BE49-F238E27FC236}">
                <a16:creationId xmlns:a16="http://schemas.microsoft.com/office/drawing/2014/main" id="{7EE29F47-25E1-5048-8874-C2F30584B7F7}"/>
              </a:ext>
            </a:extLst>
          </p:cNvPr>
          <p:cNvSpPr/>
          <p:nvPr/>
        </p:nvSpPr>
        <p:spPr>
          <a:xfrm rot="18900000">
            <a:off x="107926" y="-470904"/>
            <a:ext cx="4718630" cy="4685160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0" name="Freihandform 62">
            <a:extLst>
              <a:ext uri="{FF2B5EF4-FFF2-40B4-BE49-F238E27FC236}">
                <a16:creationId xmlns:a16="http://schemas.microsoft.com/office/drawing/2014/main" id="{1F77AC4B-1CC4-D04D-AAE1-0D71519CD573}"/>
              </a:ext>
            </a:extLst>
          </p:cNvPr>
          <p:cNvSpPr/>
          <p:nvPr/>
        </p:nvSpPr>
        <p:spPr>
          <a:xfrm rot="18900000">
            <a:off x="1966676" y="601026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1" name="Freihandform 61">
            <a:extLst>
              <a:ext uri="{FF2B5EF4-FFF2-40B4-BE49-F238E27FC236}">
                <a16:creationId xmlns:a16="http://schemas.microsoft.com/office/drawing/2014/main" id="{DF27D35F-6788-F44E-967F-9BE0E779431E}"/>
              </a:ext>
            </a:extLst>
          </p:cNvPr>
          <p:cNvSpPr/>
          <p:nvPr/>
        </p:nvSpPr>
        <p:spPr>
          <a:xfrm rot="18900000">
            <a:off x="377437" y="620927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2" name="Freihandform 101">
            <a:extLst>
              <a:ext uri="{FF2B5EF4-FFF2-40B4-BE49-F238E27FC236}">
                <a16:creationId xmlns:a16="http://schemas.microsoft.com/office/drawing/2014/main" id="{6884A5D2-B9BD-3440-89B0-ED406C2B0322}"/>
              </a:ext>
            </a:extLst>
          </p:cNvPr>
          <p:cNvSpPr/>
          <p:nvPr/>
        </p:nvSpPr>
        <p:spPr>
          <a:xfrm>
            <a:off x="2155660" y="1663206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5B522"/>
          </a:solidFill>
          <a:ln w="28575" cap="flat">
            <a:solidFill>
              <a:srgbClr val="95B522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3" name="Freihandform 102">
            <a:extLst>
              <a:ext uri="{FF2B5EF4-FFF2-40B4-BE49-F238E27FC236}">
                <a16:creationId xmlns:a16="http://schemas.microsoft.com/office/drawing/2014/main" id="{1FEBE4F9-2DFE-BC4C-8F5D-12FA9E8C3B0C}"/>
              </a:ext>
            </a:extLst>
          </p:cNvPr>
          <p:cNvSpPr/>
          <p:nvPr/>
        </p:nvSpPr>
        <p:spPr>
          <a:xfrm>
            <a:off x="3837732" y="1644444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D9D9C"/>
          </a:solidFill>
          <a:ln w="28575" cap="flat">
            <a:solidFill>
              <a:srgbClr val="9D9D9C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4" name="Freihandform 103">
            <a:extLst>
              <a:ext uri="{FF2B5EF4-FFF2-40B4-BE49-F238E27FC236}">
                <a16:creationId xmlns:a16="http://schemas.microsoft.com/office/drawing/2014/main" id="{2639CB33-03A9-1745-8AFB-7E47E160B6D1}"/>
              </a:ext>
            </a:extLst>
          </p:cNvPr>
          <p:cNvSpPr/>
          <p:nvPr/>
        </p:nvSpPr>
        <p:spPr>
          <a:xfrm>
            <a:off x="549790" y="1671121"/>
            <a:ext cx="408222" cy="408222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007899"/>
          </a:solidFill>
          <a:ln w="28575" cap="flat">
            <a:solidFill>
              <a:srgbClr val="057A97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141413"/>
            <a:ext cx="5422900" cy="1663129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Individuelle Konzepte.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Für Ihre Zielgruppe.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Auf Basis unserer flexiblen Services bilden wir Geschäftsmodelle für alle Sparten des Industriegeschäfts ab:</a:t>
            </a: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grpSp>
        <p:nvGrpSpPr>
          <p:cNvPr id="2" name="anim1">
            <a:extLst>
              <a:ext uri="{FF2B5EF4-FFF2-40B4-BE49-F238E27FC236}">
                <a16:creationId xmlns:a16="http://schemas.microsoft.com/office/drawing/2014/main" id="{E7AA1D1E-4E14-314E-9C83-441A509ABD6D}"/>
              </a:ext>
            </a:extLst>
          </p:cNvPr>
          <p:cNvGrpSpPr/>
          <p:nvPr/>
        </p:nvGrpSpPr>
        <p:grpSpPr>
          <a:xfrm>
            <a:off x="4044542" y="1842827"/>
            <a:ext cx="7474358" cy="959861"/>
            <a:chOff x="4044542" y="1842827"/>
            <a:chExt cx="7474358" cy="959861"/>
          </a:xfrm>
        </p:grpSpPr>
        <p:cxnSp>
          <p:nvCxnSpPr>
            <p:cNvPr id="49" name="Gerade Verbindung 48">
              <a:extLst>
                <a:ext uri="{FF2B5EF4-FFF2-40B4-BE49-F238E27FC236}">
                  <a16:creationId xmlns:a16="http://schemas.microsoft.com/office/drawing/2014/main" id="{9AEF4564-F670-4D4C-A249-0FE46AB838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4542" y="1842827"/>
              <a:ext cx="376192" cy="40203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platzhalter 3">
              <a:extLst>
                <a:ext uri="{FF2B5EF4-FFF2-40B4-BE49-F238E27FC236}">
                  <a16:creationId xmlns:a16="http://schemas.microsoft.com/office/drawing/2014/main" id="{D828C94A-FD3A-2646-9D0C-3FDE3FB7D91D}"/>
                </a:ext>
              </a:extLst>
            </p:cNvPr>
            <p:cNvSpPr txBox="1"/>
            <p:nvPr/>
          </p:nvSpPr>
          <p:spPr>
            <a:xfrm>
              <a:off x="6077184" y="1971663"/>
              <a:ext cx="5441716" cy="831025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9D9D9C"/>
                  </a:solidFill>
                  <a:latin typeface="IBM Plex Sans Light" panose="020B0403050203000203" pitchFamily="34" charset="0"/>
                </a:rPr>
                <a:t>Gemeinschaft</a:t>
              </a:r>
            </a:p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100" kern="0" dirty="0">
                  <a:latin typeface="IBM Plex Sans Light" panose="020B0403050203000203" pitchFamily="34" charset="0"/>
                </a:rPr>
                <a:t>Langfristige Partnerschaft, Partizipative Organisation, Bündelung von Ressourcen </a:t>
              </a:r>
              <a:br>
                <a:rPr lang="de-DE" sz="1100" kern="0" dirty="0">
                  <a:latin typeface="IBM Plex Sans Light" panose="020B0403050203000203" pitchFamily="34" charset="0"/>
                </a:rPr>
              </a:br>
              <a:r>
                <a:rPr lang="de-DE" sz="1100" kern="0" dirty="0">
                  <a:latin typeface="IBM Plex Sans Light" panose="020B0403050203000203" pitchFamily="34" charset="0"/>
                </a:rPr>
                <a:t>und Kapazitäten</a:t>
              </a:r>
            </a:p>
          </p:txBody>
        </p:sp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239B1007-5F67-274F-A39B-BCA154CBBA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20734" y="2242621"/>
              <a:ext cx="381995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anim2">
            <a:extLst>
              <a:ext uri="{FF2B5EF4-FFF2-40B4-BE49-F238E27FC236}">
                <a16:creationId xmlns:a16="http://schemas.microsoft.com/office/drawing/2014/main" id="{A0CB41FE-29F9-C741-B23B-D36C63561F73}"/>
              </a:ext>
            </a:extLst>
          </p:cNvPr>
          <p:cNvGrpSpPr/>
          <p:nvPr/>
        </p:nvGrpSpPr>
        <p:grpSpPr>
          <a:xfrm>
            <a:off x="2359186" y="1872893"/>
            <a:ext cx="9099112" cy="1879776"/>
            <a:chOff x="2359186" y="1872893"/>
            <a:chExt cx="9099112" cy="1879776"/>
          </a:xfrm>
        </p:grpSpPr>
        <p:cxnSp>
          <p:nvCxnSpPr>
            <p:cNvPr id="48" name="Gerade Verbindung 47">
              <a:extLst>
                <a:ext uri="{FF2B5EF4-FFF2-40B4-BE49-F238E27FC236}">
                  <a16:creationId xmlns:a16="http://schemas.microsoft.com/office/drawing/2014/main" id="{FCF49509-7CC1-C147-ACE8-D7C9CC2152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9186" y="1872893"/>
              <a:ext cx="1285194" cy="137347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platzhalter 3">
              <a:extLst>
                <a:ext uri="{FF2B5EF4-FFF2-40B4-BE49-F238E27FC236}">
                  <a16:creationId xmlns:a16="http://schemas.microsoft.com/office/drawing/2014/main" id="{6E2EF65C-7F83-A748-BC22-1E72C3AA1A56}"/>
                </a:ext>
              </a:extLst>
            </p:cNvPr>
            <p:cNvSpPr txBox="1"/>
            <p:nvPr/>
          </p:nvSpPr>
          <p:spPr>
            <a:xfrm>
              <a:off x="6077184" y="2969775"/>
              <a:ext cx="5381114" cy="782894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95B522"/>
                  </a:solidFill>
                  <a:latin typeface="IBM Plex Sans Light" panose="020B0403050203000203" pitchFamily="34" charset="0"/>
                </a:rPr>
                <a:t>Assekuradeur-Services</a:t>
              </a:r>
            </a:p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100" kern="0" dirty="0">
                  <a:latin typeface="IBM Plex Sans Light" panose="020B0403050203000203" pitchFamily="34" charset="0"/>
                </a:rPr>
                <a:t>Risikoanalyse und Risiko- management, Entwicklung von Wordings, Bedingungen, Deckungsmodellen und Schadenmodellen</a:t>
              </a:r>
            </a:p>
          </p:txBody>
        </p:sp>
        <p:cxnSp>
          <p:nvCxnSpPr>
            <p:cNvPr id="51" name="Gerade Verbindung 50">
              <a:extLst>
                <a:ext uri="{FF2B5EF4-FFF2-40B4-BE49-F238E27FC236}">
                  <a16:creationId xmlns:a16="http://schemas.microsoft.com/office/drawing/2014/main" id="{879B5EF6-A9AF-994E-A0C3-C2587A2350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6170" y="3244750"/>
              <a:ext cx="4594514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anim3">
            <a:extLst>
              <a:ext uri="{FF2B5EF4-FFF2-40B4-BE49-F238E27FC236}">
                <a16:creationId xmlns:a16="http://schemas.microsoft.com/office/drawing/2014/main" id="{30EA8FDC-4BDB-F045-B9F1-53D5927DC0BE}"/>
              </a:ext>
            </a:extLst>
          </p:cNvPr>
          <p:cNvGrpSpPr/>
          <p:nvPr/>
        </p:nvGrpSpPr>
        <p:grpSpPr>
          <a:xfrm>
            <a:off x="758267" y="1874683"/>
            <a:ext cx="10700031" cy="2856779"/>
            <a:chOff x="758267" y="1874683"/>
            <a:chExt cx="10700031" cy="2856779"/>
          </a:xfrm>
        </p:grpSpPr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B17105D2-4A31-B941-BAA3-C81D6580B5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8267" y="1874683"/>
              <a:ext cx="2158506" cy="230677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platzhalter 3">
              <a:extLst>
                <a:ext uri="{FF2B5EF4-FFF2-40B4-BE49-F238E27FC236}">
                  <a16:creationId xmlns:a16="http://schemas.microsoft.com/office/drawing/2014/main" id="{8B3DBC2F-8437-324F-9253-D02CAB8A96F5}"/>
                </a:ext>
              </a:extLst>
            </p:cNvPr>
            <p:cNvSpPr txBox="1"/>
            <p:nvPr/>
          </p:nvSpPr>
          <p:spPr>
            <a:xfrm>
              <a:off x="6077184" y="3919790"/>
              <a:ext cx="5381114" cy="811672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  <a:t>Software-Services</a:t>
              </a:r>
            </a:p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100" kern="0" dirty="0">
                  <a:latin typeface="IBM Plex Sans Light" panose="020B0403050203000203" pitchFamily="34" charset="0"/>
                </a:rPr>
                <a:t>Aufbau zielgruppenorientierter und prozessspezifischer  Plattformen, End-to-End Digitalisierung, Abbildung von Risiko-, Vertrags- und Schadenregeln</a:t>
              </a:r>
            </a:p>
          </p:txBody>
        </p:sp>
        <p:cxnSp>
          <p:nvCxnSpPr>
            <p:cNvPr id="52" name="Gerade Verbindung 51">
              <a:extLst>
                <a:ext uri="{FF2B5EF4-FFF2-40B4-BE49-F238E27FC236}">
                  <a16:creationId xmlns:a16="http://schemas.microsoft.com/office/drawing/2014/main" id="{8D4FD800-5383-C44B-AD1F-654BF95DD5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6776" y="4180107"/>
              <a:ext cx="5323911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2236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ihandform 63">
            <a:extLst>
              <a:ext uri="{FF2B5EF4-FFF2-40B4-BE49-F238E27FC236}">
                <a16:creationId xmlns:a16="http://schemas.microsoft.com/office/drawing/2014/main" id="{7EE29F47-25E1-5048-8874-C2F30584B7F7}"/>
              </a:ext>
            </a:extLst>
          </p:cNvPr>
          <p:cNvSpPr/>
          <p:nvPr/>
        </p:nvSpPr>
        <p:spPr>
          <a:xfrm rot="18900000">
            <a:off x="107926" y="-470904"/>
            <a:ext cx="4718630" cy="4685160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0" name="Freihandform 62">
            <a:extLst>
              <a:ext uri="{FF2B5EF4-FFF2-40B4-BE49-F238E27FC236}">
                <a16:creationId xmlns:a16="http://schemas.microsoft.com/office/drawing/2014/main" id="{1F77AC4B-1CC4-D04D-AAE1-0D71519CD573}"/>
              </a:ext>
            </a:extLst>
          </p:cNvPr>
          <p:cNvSpPr/>
          <p:nvPr/>
        </p:nvSpPr>
        <p:spPr>
          <a:xfrm rot="18900000">
            <a:off x="1966676" y="601026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1" name="Freihandform 61">
            <a:extLst>
              <a:ext uri="{FF2B5EF4-FFF2-40B4-BE49-F238E27FC236}">
                <a16:creationId xmlns:a16="http://schemas.microsoft.com/office/drawing/2014/main" id="{DF27D35F-6788-F44E-967F-9BE0E779431E}"/>
              </a:ext>
            </a:extLst>
          </p:cNvPr>
          <p:cNvSpPr/>
          <p:nvPr/>
        </p:nvSpPr>
        <p:spPr>
          <a:xfrm rot="18900000">
            <a:off x="377437" y="620927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2" name="Freihandform 101">
            <a:extLst>
              <a:ext uri="{FF2B5EF4-FFF2-40B4-BE49-F238E27FC236}">
                <a16:creationId xmlns:a16="http://schemas.microsoft.com/office/drawing/2014/main" id="{6884A5D2-B9BD-3440-89B0-ED406C2B0322}"/>
              </a:ext>
            </a:extLst>
          </p:cNvPr>
          <p:cNvSpPr/>
          <p:nvPr/>
        </p:nvSpPr>
        <p:spPr>
          <a:xfrm>
            <a:off x="2155660" y="1663206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5B522"/>
          </a:solidFill>
          <a:ln w="28575" cap="flat">
            <a:solidFill>
              <a:srgbClr val="95B522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3" name="Freihandform 102">
            <a:extLst>
              <a:ext uri="{FF2B5EF4-FFF2-40B4-BE49-F238E27FC236}">
                <a16:creationId xmlns:a16="http://schemas.microsoft.com/office/drawing/2014/main" id="{1FEBE4F9-2DFE-BC4C-8F5D-12FA9E8C3B0C}"/>
              </a:ext>
            </a:extLst>
          </p:cNvPr>
          <p:cNvSpPr/>
          <p:nvPr/>
        </p:nvSpPr>
        <p:spPr>
          <a:xfrm>
            <a:off x="3837732" y="1644444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D9D9C"/>
          </a:solidFill>
          <a:ln w="28575" cap="flat">
            <a:solidFill>
              <a:srgbClr val="9D9D9C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4" name="Freihandform 103">
            <a:extLst>
              <a:ext uri="{FF2B5EF4-FFF2-40B4-BE49-F238E27FC236}">
                <a16:creationId xmlns:a16="http://schemas.microsoft.com/office/drawing/2014/main" id="{2639CB33-03A9-1745-8AFB-7E47E160B6D1}"/>
              </a:ext>
            </a:extLst>
          </p:cNvPr>
          <p:cNvSpPr/>
          <p:nvPr/>
        </p:nvSpPr>
        <p:spPr>
          <a:xfrm>
            <a:off x="549790" y="1671121"/>
            <a:ext cx="408222" cy="408222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007899"/>
          </a:solidFill>
          <a:ln w="28575" cap="flat">
            <a:solidFill>
              <a:srgbClr val="057A97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92B771BC-3439-FC44-96D6-8048D5713CEB}"/>
              </a:ext>
            </a:extLst>
          </p:cNvPr>
          <p:cNvSpPr txBox="1"/>
          <p:nvPr/>
        </p:nvSpPr>
        <p:spPr>
          <a:xfrm>
            <a:off x="6077184" y="120388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Damit lösen wir die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zwei Herausforderungen der Branche: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Digitalisierung und Kapazität.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Für Industriemakler und Industrieversicherer, die ihr Versicherungsgeschäft in einer digitalen Welt betreiben wollen.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Medium" panose="020B0503050203000203" pitchFamily="34" charset="0"/>
              </a:rPr>
              <a:t>northport bietet Lösungen für: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400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CD73BE6-153C-2341-9BB1-7950F1328C8A}"/>
              </a:ext>
            </a:extLst>
          </p:cNvPr>
          <p:cNvGrpSpPr/>
          <p:nvPr/>
        </p:nvGrpSpPr>
        <p:grpSpPr>
          <a:xfrm>
            <a:off x="3296038" y="2540035"/>
            <a:ext cx="4944649" cy="378895"/>
            <a:chOff x="3296035" y="4238926"/>
            <a:chExt cx="4944649" cy="378895"/>
          </a:xfrm>
        </p:grpSpPr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BE85832E-DCCB-8742-BC72-9656C2219D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96035" y="4238926"/>
              <a:ext cx="353945" cy="37825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06918265-6F11-C547-A3EE-EBFB289493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6170" y="4617821"/>
              <a:ext cx="4594514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E16A4BF-6C54-744B-966E-98852D6D16BC}"/>
              </a:ext>
            </a:extLst>
          </p:cNvPr>
          <p:cNvGrpSpPr/>
          <p:nvPr/>
        </p:nvGrpSpPr>
        <p:grpSpPr>
          <a:xfrm>
            <a:off x="1704112" y="2548904"/>
            <a:ext cx="6536575" cy="1299442"/>
            <a:chOff x="1704109" y="4247798"/>
            <a:chExt cx="6536575" cy="1299442"/>
          </a:xfrm>
        </p:grpSpPr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C7837985-A27C-E64C-AD26-6D81D90755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04109" y="4247798"/>
              <a:ext cx="1212664" cy="129596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62B0AFFD-ED9B-B445-931A-9B3E71BA4C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6773" y="5547240"/>
              <a:ext cx="5323911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F077B07-DC2B-FA4F-A700-531AB2CB3694}"/>
              </a:ext>
            </a:extLst>
          </p:cNvPr>
          <p:cNvGrpSpPr/>
          <p:nvPr/>
        </p:nvGrpSpPr>
        <p:grpSpPr>
          <a:xfrm>
            <a:off x="6077187" y="2640980"/>
            <a:ext cx="4359717" cy="831025"/>
            <a:chOff x="6077184" y="4339871"/>
            <a:chExt cx="4359717" cy="831025"/>
          </a:xfrm>
        </p:grpSpPr>
        <p:sp>
          <p:nvSpPr>
            <p:cNvPr id="29" name="Textplatzhalter 3">
              <a:extLst>
                <a:ext uri="{FF2B5EF4-FFF2-40B4-BE49-F238E27FC236}">
                  <a16:creationId xmlns:a16="http://schemas.microsoft.com/office/drawing/2014/main" id="{51940746-706D-AA40-9E55-8C5EAD056A9F}"/>
                </a:ext>
              </a:extLst>
            </p:cNvPr>
            <p:cNvSpPr txBox="1"/>
            <p:nvPr/>
          </p:nvSpPr>
          <p:spPr>
            <a:xfrm>
              <a:off x="6077184" y="4339871"/>
              <a:ext cx="2049546" cy="831025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57A97"/>
                  </a:solidFill>
                  <a:latin typeface="IBM Plex Sans Light" panose="020B0403050203000203" pitchFamily="34" charset="0"/>
                </a:rPr>
                <a:t>Digitalisierung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Individuelle digitale Produkte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Regelbasiertes Underwriting</a:t>
              </a:r>
            </a:p>
          </p:txBody>
        </p:sp>
        <p:sp>
          <p:nvSpPr>
            <p:cNvPr id="30" name="Textplatzhalter 3">
              <a:extLst>
                <a:ext uri="{FF2B5EF4-FFF2-40B4-BE49-F238E27FC236}">
                  <a16:creationId xmlns:a16="http://schemas.microsoft.com/office/drawing/2014/main" id="{7D4EB855-06EC-F34F-9E37-5C2D6F2BC544}"/>
                </a:ext>
              </a:extLst>
            </p:cNvPr>
            <p:cNvSpPr txBox="1"/>
            <p:nvPr/>
          </p:nvSpPr>
          <p:spPr>
            <a:xfrm>
              <a:off x="8273401" y="4633621"/>
              <a:ext cx="2163500" cy="513760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Endkundenzentrierung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Digitale Innovation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7B85C1B-2151-0945-B5BB-44DB288BB0D2}"/>
              </a:ext>
            </a:extLst>
          </p:cNvPr>
          <p:cNvGrpSpPr/>
          <p:nvPr/>
        </p:nvGrpSpPr>
        <p:grpSpPr>
          <a:xfrm>
            <a:off x="6084024" y="3574877"/>
            <a:ext cx="4359717" cy="831025"/>
            <a:chOff x="6084021" y="5273768"/>
            <a:chExt cx="4359717" cy="831025"/>
          </a:xfrm>
        </p:grpSpPr>
        <p:sp>
          <p:nvSpPr>
            <p:cNvPr id="32" name="Textplatzhalter 3">
              <a:extLst>
                <a:ext uri="{FF2B5EF4-FFF2-40B4-BE49-F238E27FC236}">
                  <a16:creationId xmlns:a16="http://schemas.microsoft.com/office/drawing/2014/main" id="{21E33FA5-D8C5-FE49-B069-E4EA78E83B8D}"/>
                </a:ext>
              </a:extLst>
            </p:cNvPr>
            <p:cNvSpPr txBox="1"/>
            <p:nvPr/>
          </p:nvSpPr>
          <p:spPr>
            <a:xfrm>
              <a:off x="6084021" y="5273768"/>
              <a:ext cx="1699174" cy="831025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57A97"/>
                  </a:solidFill>
                  <a:latin typeface="IBM Plex Sans Light" panose="020B0403050203000203" pitchFamily="34" charset="0"/>
                </a:rPr>
                <a:t>Kapazität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Breiter Marktzugang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Attraktive Produkte</a:t>
              </a:r>
            </a:p>
          </p:txBody>
        </p:sp>
        <p:sp>
          <p:nvSpPr>
            <p:cNvPr id="33" name="Textplatzhalter 3">
              <a:extLst>
                <a:ext uri="{FF2B5EF4-FFF2-40B4-BE49-F238E27FC236}">
                  <a16:creationId xmlns:a16="http://schemas.microsoft.com/office/drawing/2014/main" id="{2E04B03C-0188-4349-B546-6E9FA0E855A5}"/>
                </a:ext>
              </a:extLst>
            </p:cNvPr>
            <p:cNvSpPr txBox="1"/>
            <p:nvPr/>
          </p:nvSpPr>
          <p:spPr>
            <a:xfrm>
              <a:off x="8280238" y="5567518"/>
              <a:ext cx="2163500" cy="513760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Transparente Risikoplatzierung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Hoher Prozess-Servicelevel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22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280C064-7192-0349-B9C3-51AFC7E3AE76}"/>
              </a:ext>
            </a:extLst>
          </p:cNvPr>
          <p:cNvGrpSpPr/>
          <p:nvPr/>
        </p:nvGrpSpPr>
        <p:grpSpPr>
          <a:xfrm>
            <a:off x="5143002" y="2429164"/>
            <a:ext cx="4138161" cy="502656"/>
            <a:chOff x="5142999" y="4117041"/>
            <a:chExt cx="4138161" cy="502656"/>
          </a:xfrm>
        </p:grpSpPr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CC19C956-54AD-424E-A08C-AD445F0304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42999" y="4117041"/>
              <a:ext cx="470348" cy="50265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17D1760E-D20E-B346-AEA2-63FD43C11C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2901" y="4618546"/>
              <a:ext cx="3668259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Textplatzhalter 3">
            <a:extLst>
              <a:ext uri="{FF2B5EF4-FFF2-40B4-BE49-F238E27FC236}">
                <a16:creationId xmlns:a16="http://schemas.microsoft.com/office/drawing/2014/main" id="{381AA025-7432-CD4D-8E64-7DE5B70FEF0C}"/>
              </a:ext>
            </a:extLst>
          </p:cNvPr>
          <p:cNvSpPr txBox="1"/>
          <p:nvPr/>
        </p:nvSpPr>
        <p:spPr>
          <a:xfrm>
            <a:off x="6077184" y="2651994"/>
            <a:ext cx="2449596" cy="114652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057A97"/>
                </a:solidFill>
                <a:latin typeface="IBM Plex Sans Light" panose="020B0403050203000203" pitchFamily="34" charset="0"/>
              </a:rPr>
              <a:t>Plattform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Geschwindigkeit durch Automatisierung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Effizienz im Portfolio Management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Automatisiertes Underwriting und Schadenabwicklung</a:t>
            </a:r>
          </a:p>
        </p:txBody>
      </p:sp>
      <p:sp>
        <p:nvSpPr>
          <p:cNvPr id="48" name="Textplatzhalter 3">
            <a:extLst>
              <a:ext uri="{FF2B5EF4-FFF2-40B4-BE49-F238E27FC236}">
                <a16:creationId xmlns:a16="http://schemas.microsoft.com/office/drawing/2014/main" id="{FA69248F-3701-9B48-B8A2-7508CC022D3D}"/>
              </a:ext>
            </a:extLst>
          </p:cNvPr>
          <p:cNvSpPr txBox="1"/>
          <p:nvPr/>
        </p:nvSpPr>
        <p:spPr>
          <a:xfrm>
            <a:off x="8526780" y="2945608"/>
            <a:ext cx="2651760" cy="114652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Digitale Ausschreibungen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Gemeinsamer Zugriff auf Geschäftsdaten zwischen Partnern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Vertrauensvolle Zusammenarbeit auch in der Digitalisierung</a:t>
            </a:r>
          </a:p>
        </p:txBody>
      </p:sp>
      <p:sp>
        <p:nvSpPr>
          <p:cNvPr id="49" name="Textplatzhalter 3">
            <a:extLst>
              <a:ext uri="{FF2B5EF4-FFF2-40B4-BE49-F238E27FC236}">
                <a16:creationId xmlns:a16="http://schemas.microsoft.com/office/drawing/2014/main" id="{7773B6FD-3E94-F144-A650-ED0E220E32B2}"/>
              </a:ext>
            </a:extLst>
          </p:cNvPr>
          <p:cNvSpPr txBox="1"/>
          <p:nvPr/>
        </p:nvSpPr>
        <p:spPr>
          <a:xfrm>
            <a:off x="6077184" y="131405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Auf Grundlage eines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gemeinsamen Netzwerks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und einer digitalen Plattform.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Mit der northport Plattform etablieren wir ein digitales Netzwerk zwischen Industrieversicherern, Assekuradeuren, Maklern und Kunden, in dem jeder die Hoheit über sein Geschäft behält.</a:t>
            </a:r>
            <a:endParaRPr lang="de-DE" sz="1400" b="1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400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sp>
        <p:nvSpPr>
          <p:cNvPr id="51" name="Freihandform 63">
            <a:extLst>
              <a:ext uri="{FF2B5EF4-FFF2-40B4-BE49-F238E27FC236}">
                <a16:creationId xmlns:a16="http://schemas.microsoft.com/office/drawing/2014/main" id="{A107E3ED-4E42-7C4C-91D4-E0A164919D5F}"/>
              </a:ext>
            </a:extLst>
          </p:cNvPr>
          <p:cNvSpPr/>
          <p:nvPr/>
        </p:nvSpPr>
        <p:spPr>
          <a:xfrm rot="18900000">
            <a:off x="107926" y="-467348"/>
            <a:ext cx="4718630" cy="4685160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2" name="Freihandform 62">
            <a:extLst>
              <a:ext uri="{FF2B5EF4-FFF2-40B4-BE49-F238E27FC236}">
                <a16:creationId xmlns:a16="http://schemas.microsoft.com/office/drawing/2014/main" id="{4CB643BA-B859-234B-88D7-B5C51ABF2642}"/>
              </a:ext>
            </a:extLst>
          </p:cNvPr>
          <p:cNvSpPr/>
          <p:nvPr/>
        </p:nvSpPr>
        <p:spPr>
          <a:xfrm rot="18900000">
            <a:off x="1966676" y="604582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3" name="Freihandform 61">
            <a:extLst>
              <a:ext uri="{FF2B5EF4-FFF2-40B4-BE49-F238E27FC236}">
                <a16:creationId xmlns:a16="http://schemas.microsoft.com/office/drawing/2014/main" id="{EF40CF92-7744-334F-9CD8-5CB6FA6EB906}"/>
              </a:ext>
            </a:extLst>
          </p:cNvPr>
          <p:cNvSpPr/>
          <p:nvPr/>
        </p:nvSpPr>
        <p:spPr>
          <a:xfrm rot="18900000">
            <a:off x="377437" y="624483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4" name="Freihandform 53">
            <a:extLst>
              <a:ext uri="{FF2B5EF4-FFF2-40B4-BE49-F238E27FC236}">
                <a16:creationId xmlns:a16="http://schemas.microsoft.com/office/drawing/2014/main" id="{391D2678-992D-6F4D-9CE8-D1F185FD78C6}"/>
              </a:ext>
            </a:extLst>
          </p:cNvPr>
          <p:cNvSpPr/>
          <p:nvPr/>
        </p:nvSpPr>
        <p:spPr>
          <a:xfrm>
            <a:off x="2155660" y="1666762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5B522"/>
          </a:solidFill>
          <a:ln w="28575" cap="flat">
            <a:solidFill>
              <a:srgbClr val="95B522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5" name="Freihandform 54">
            <a:extLst>
              <a:ext uri="{FF2B5EF4-FFF2-40B4-BE49-F238E27FC236}">
                <a16:creationId xmlns:a16="http://schemas.microsoft.com/office/drawing/2014/main" id="{F767D7AC-14AC-A342-B4AC-3428AC60F550}"/>
              </a:ext>
            </a:extLst>
          </p:cNvPr>
          <p:cNvSpPr/>
          <p:nvPr/>
        </p:nvSpPr>
        <p:spPr>
          <a:xfrm>
            <a:off x="3837732" y="1648000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D9D9C"/>
          </a:solidFill>
          <a:ln w="28575" cap="flat">
            <a:solidFill>
              <a:srgbClr val="9D9D9C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6" name="Freihandform 55">
            <a:extLst>
              <a:ext uri="{FF2B5EF4-FFF2-40B4-BE49-F238E27FC236}">
                <a16:creationId xmlns:a16="http://schemas.microsoft.com/office/drawing/2014/main" id="{92EB28EF-6E48-3B4C-8B1B-F2FAE425F34F}"/>
              </a:ext>
            </a:extLst>
          </p:cNvPr>
          <p:cNvSpPr/>
          <p:nvPr/>
        </p:nvSpPr>
        <p:spPr>
          <a:xfrm>
            <a:off x="549790" y="1674677"/>
            <a:ext cx="408222" cy="408222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007899"/>
          </a:solidFill>
          <a:ln w="28575" cap="flat">
            <a:solidFill>
              <a:srgbClr val="057A97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34A2B809-D11A-1C44-B632-175DE4A71C72}"/>
              </a:ext>
            </a:extLst>
          </p:cNvPr>
          <p:cNvSpPr txBox="1"/>
          <p:nvPr/>
        </p:nvSpPr>
        <p:spPr>
          <a:xfrm>
            <a:off x="3665657" y="216083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GEMEINSCHAFT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58" name="Textplatzhalter 3">
            <a:extLst>
              <a:ext uri="{FF2B5EF4-FFF2-40B4-BE49-F238E27FC236}">
                <a16:creationId xmlns:a16="http://schemas.microsoft.com/office/drawing/2014/main" id="{DAFBD7F8-3552-4547-AE72-F5FAB66B4306}"/>
              </a:ext>
            </a:extLst>
          </p:cNvPr>
          <p:cNvSpPr txBox="1"/>
          <p:nvPr/>
        </p:nvSpPr>
        <p:spPr>
          <a:xfrm>
            <a:off x="1968537" y="216083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ASSEKURADEUR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74DF265A-5F35-9149-B8A8-C73A68FD2CC3}"/>
              </a:ext>
            </a:extLst>
          </p:cNvPr>
          <p:cNvSpPr txBox="1"/>
          <p:nvPr/>
        </p:nvSpPr>
        <p:spPr>
          <a:xfrm>
            <a:off x="379382" y="216083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SOFTWARE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60" name="Textplatzhalter 3">
            <a:extLst>
              <a:ext uri="{FF2B5EF4-FFF2-40B4-BE49-F238E27FC236}">
                <a16:creationId xmlns:a16="http://schemas.microsoft.com/office/drawing/2014/main" id="{CBECAEC5-834C-004D-A3E5-671444A70986}"/>
              </a:ext>
            </a:extLst>
          </p:cNvPr>
          <p:cNvSpPr txBox="1"/>
          <p:nvPr/>
        </p:nvSpPr>
        <p:spPr>
          <a:xfrm>
            <a:off x="1982050" y="3317571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PLATTFORM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61" name="Textplatzhalter 3">
            <a:extLst>
              <a:ext uri="{FF2B5EF4-FFF2-40B4-BE49-F238E27FC236}">
                <a16:creationId xmlns:a16="http://schemas.microsoft.com/office/drawing/2014/main" id="{1A6D9F4E-98CB-0A48-A251-91F4A5E86229}"/>
              </a:ext>
            </a:extLst>
          </p:cNvPr>
          <p:cNvSpPr txBox="1"/>
          <p:nvPr/>
        </p:nvSpPr>
        <p:spPr>
          <a:xfrm>
            <a:off x="1206453" y="269461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DIGITALISIERUNG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62" name="Textplatzhalter 3">
            <a:extLst>
              <a:ext uri="{FF2B5EF4-FFF2-40B4-BE49-F238E27FC236}">
                <a16:creationId xmlns:a16="http://schemas.microsoft.com/office/drawing/2014/main" id="{9F7143FB-7295-C44B-8C5B-0A6C1622F250}"/>
              </a:ext>
            </a:extLst>
          </p:cNvPr>
          <p:cNvSpPr txBox="1"/>
          <p:nvPr/>
        </p:nvSpPr>
        <p:spPr>
          <a:xfrm>
            <a:off x="2795608" y="269461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KAPAZITÄT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0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3EBE53FE-0B49-B745-8101-935E6236F7E1}"/>
              </a:ext>
            </a:extLst>
          </p:cNvPr>
          <p:cNvSpPr txBox="1"/>
          <p:nvPr/>
        </p:nvSpPr>
        <p:spPr>
          <a:xfrm>
            <a:off x="830763" y="1866527"/>
            <a:ext cx="5197065" cy="142120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Sprechen Sie mit uns!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Wir freuen uns, mit Ihnen über Ihre Deckungskonzepte und digitalen Initiativen auszutauschen.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de-DE" sz="2600" kern="0" dirty="0">
              <a:latin typeface="IBM Plex Sans Medium" panose="020B050305020300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D2B300-C23C-1544-BD24-DD83A0DB01DE}"/>
              </a:ext>
            </a:extLst>
          </p:cNvPr>
          <p:cNvSpPr/>
          <p:nvPr/>
        </p:nvSpPr>
        <p:spPr bwMode="auto">
          <a:xfrm>
            <a:off x="759044" y="3323979"/>
            <a:ext cx="1042988" cy="1044000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SzPct val="100000"/>
            </a:pPr>
            <a:endParaRPr lang="de-DE" sz="1200" dirty="0" err="1">
              <a:latin typeface="+mn-lt"/>
            </a:endParaRP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AD2EC56B-9C7A-1B4C-8C7A-5479BE3149FA}"/>
              </a:ext>
            </a:extLst>
          </p:cNvPr>
          <p:cNvSpPr txBox="1"/>
          <p:nvPr/>
        </p:nvSpPr>
        <p:spPr>
          <a:xfrm>
            <a:off x="1925388" y="3506689"/>
            <a:ext cx="1624952" cy="700707"/>
          </a:xfrm>
          <a:prstGeom prst="rect">
            <a:avLst/>
          </a:prstGeom>
          <a:effectLst/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1200" kern="0" dirty="0">
                <a:latin typeface="IBM Plex Sans Light" panose="020B0403050203000203" pitchFamily="34" charset="0"/>
              </a:rPr>
              <a:t>Monica </a:t>
            </a:r>
            <a:r>
              <a:rPr lang="de-DE" sz="1200" kern="0" dirty="0" err="1">
                <a:latin typeface="IBM Plex Sans Light" panose="020B0403050203000203" pitchFamily="34" charset="0"/>
              </a:rPr>
              <a:t>Dennert</a:t>
            </a:r>
            <a:br>
              <a:rPr lang="de-DE" sz="1050" kern="0" dirty="0">
                <a:latin typeface="IBM Plex Sans Light" panose="020B0403050203000203" pitchFamily="34" charset="0"/>
              </a:rPr>
            </a:br>
            <a:r>
              <a:rPr lang="de-DE" sz="1050" kern="0" dirty="0">
                <a:latin typeface="IBM Plex Sans Light" panose="020B0403050203000203" pitchFamily="34" charset="0"/>
              </a:rPr>
              <a:t>Geschäftsführung</a:t>
            </a:r>
            <a:br>
              <a:rPr lang="de-DE" sz="1050" kern="0" dirty="0">
                <a:latin typeface="IBM Plex Sans Light" panose="020B0403050203000203" pitchFamily="34" charset="0"/>
              </a:rPr>
            </a:br>
            <a:r>
              <a:rPr lang="de-DE" sz="1050" kern="0" dirty="0">
                <a:latin typeface="IBM Plex Sans Light" panose="020B0403050203000203" pitchFamily="34" charset="0"/>
              </a:rPr>
              <a:t>Tel – Mail - LinkedIn</a:t>
            </a:r>
            <a:endParaRPr lang="de-DE" sz="1200" kern="0" dirty="0"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CB2E76E-7360-DF40-BE43-06F836522C89}"/>
              </a:ext>
            </a:extLst>
          </p:cNvPr>
          <p:cNvSpPr/>
          <p:nvPr/>
        </p:nvSpPr>
        <p:spPr bwMode="auto">
          <a:xfrm>
            <a:off x="0" y="-900113"/>
            <a:ext cx="121920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C160A0-2F38-264E-A90C-DEB6C34CD357}"/>
              </a:ext>
            </a:extLst>
          </p:cNvPr>
          <p:cNvSpPr txBox="1"/>
          <p:nvPr/>
        </p:nvSpPr>
        <p:spPr>
          <a:xfrm>
            <a:off x="788482" y="2912723"/>
            <a:ext cx="6780718" cy="125647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3800" kern="0" dirty="0">
                <a:solidFill>
                  <a:schemeClr val="bg1"/>
                </a:solidFill>
                <a:latin typeface="IBM Plex Sans Thin" panose="020B0203050203000203" pitchFamily="34" charset="0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8617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C8DAB115-BB72-C34A-A958-A0D7C5F7E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0"/>
          <a:stretch/>
        </p:blipFill>
        <p:spPr>
          <a:xfrm>
            <a:off x="0" y="380049"/>
            <a:ext cx="6218434" cy="4659287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35A6DA9-5B1B-5C42-A5C8-B0AE64EC4313}"/>
              </a:ext>
            </a:extLst>
          </p:cNvPr>
          <p:cNvSpPr/>
          <p:nvPr/>
        </p:nvSpPr>
        <p:spPr bwMode="auto">
          <a:xfrm>
            <a:off x="9133557" y="-146073"/>
            <a:ext cx="594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SzPct val="100000"/>
            </a:pPr>
            <a:endParaRPr lang="de-DE" sz="12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8" y="-292825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95" y="-282770"/>
            <a:ext cx="1687279" cy="302845"/>
          </a:xfrm>
          <a:prstGeom prst="rect">
            <a:avLst/>
          </a:prstGeom>
        </p:spPr>
      </p:pic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919169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Damit lösen wir die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zwei Herausforderungen der Branche: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Digitalisierung und Kapazität.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Unsere Partner sind Industriemakler und Industrieversicherer, die ihr Versicherungsgeschäft in einer digitalen Welt betreiben wollen.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b="1" kern="0" dirty="0">
                <a:latin typeface="IBM Plex Sans Light" panose="020B0403050203000203" pitchFamily="34" charset="0"/>
              </a:rPr>
              <a:t>Dazu bieten wir: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400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C5554E17-A683-0D46-A13A-1486CD0FABF1}"/>
              </a:ext>
            </a:extLst>
          </p:cNvPr>
          <p:cNvCxnSpPr>
            <a:cxnSpLocks/>
          </p:cNvCxnSpPr>
          <p:nvPr/>
        </p:nvCxnSpPr>
        <p:spPr bwMode="auto">
          <a:xfrm>
            <a:off x="1704109" y="3343875"/>
            <a:ext cx="1212664" cy="129596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1208E8F3-299B-3040-A11C-66C93E24A2EE}"/>
              </a:ext>
            </a:extLst>
          </p:cNvPr>
          <p:cNvCxnSpPr>
            <a:cxnSpLocks/>
          </p:cNvCxnSpPr>
          <p:nvPr/>
        </p:nvCxnSpPr>
        <p:spPr bwMode="auto">
          <a:xfrm>
            <a:off x="3292228" y="3335006"/>
            <a:ext cx="353945" cy="37825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8AA54E7E-DA35-AC4B-9A35-BB439CD8E025}"/>
              </a:ext>
            </a:extLst>
          </p:cNvPr>
          <p:cNvCxnSpPr>
            <a:cxnSpLocks/>
          </p:cNvCxnSpPr>
          <p:nvPr/>
        </p:nvCxnSpPr>
        <p:spPr bwMode="auto">
          <a:xfrm>
            <a:off x="3646170" y="3717708"/>
            <a:ext cx="4594514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F68A341F-42B2-7E40-8E15-9A7CD96C55C8}"/>
              </a:ext>
            </a:extLst>
          </p:cNvPr>
          <p:cNvCxnSpPr>
            <a:cxnSpLocks/>
          </p:cNvCxnSpPr>
          <p:nvPr/>
        </p:nvCxnSpPr>
        <p:spPr bwMode="auto">
          <a:xfrm>
            <a:off x="2916776" y="4647127"/>
            <a:ext cx="532391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FDECE350-20EA-7A4A-9806-E67D507FD88B}"/>
              </a:ext>
            </a:extLst>
          </p:cNvPr>
          <p:cNvSpPr txBox="1"/>
          <p:nvPr/>
        </p:nvSpPr>
        <p:spPr>
          <a:xfrm>
            <a:off x="6077184" y="3439761"/>
            <a:ext cx="2163500" cy="831025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057A97"/>
                </a:solidFill>
                <a:latin typeface="IBM Plex Sans Light" panose="020B0403050203000203" pitchFamily="34" charset="0"/>
              </a:rPr>
              <a:t>Für Industriemakler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Breiter Marktzugang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Attraktive Produkte</a:t>
            </a:r>
          </a:p>
        </p:txBody>
      </p:sp>
      <p:sp>
        <p:nvSpPr>
          <p:cNvPr id="40" name="Textplatzhalter 3">
            <a:extLst>
              <a:ext uri="{FF2B5EF4-FFF2-40B4-BE49-F238E27FC236}">
                <a16:creationId xmlns:a16="http://schemas.microsoft.com/office/drawing/2014/main" id="{66AC371C-617B-744C-96EC-23B7AEDAAB84}"/>
              </a:ext>
            </a:extLst>
          </p:cNvPr>
          <p:cNvSpPr txBox="1"/>
          <p:nvPr/>
        </p:nvSpPr>
        <p:spPr>
          <a:xfrm>
            <a:off x="8273401" y="3733508"/>
            <a:ext cx="2163500" cy="51376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Hoher Prozess-Servicelevel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Endkundenzentrierung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79139BEC-6925-C446-80AF-144CBB3D3800}"/>
              </a:ext>
            </a:extLst>
          </p:cNvPr>
          <p:cNvSpPr txBox="1"/>
          <p:nvPr/>
        </p:nvSpPr>
        <p:spPr>
          <a:xfrm>
            <a:off x="6084021" y="4373658"/>
            <a:ext cx="2163500" cy="831025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057A97"/>
                </a:solidFill>
                <a:latin typeface="IBM Plex Sans Light" panose="020B0403050203000203" pitchFamily="34" charset="0"/>
              </a:rPr>
              <a:t>Für Industrieversicherer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Transparente Risikoplatzierung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Regelbasiertes Underwriting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AA875263-9038-C949-B07D-BD6E4BAFE8A4}"/>
              </a:ext>
            </a:extLst>
          </p:cNvPr>
          <p:cNvSpPr txBox="1"/>
          <p:nvPr/>
        </p:nvSpPr>
        <p:spPr>
          <a:xfrm>
            <a:off x="8280238" y="4667405"/>
            <a:ext cx="2163500" cy="51376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Datenhoheit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Digitale Innovation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4EF0E8F-A52D-0347-8394-E025430B5E67}"/>
              </a:ext>
            </a:extLst>
          </p:cNvPr>
          <p:cNvSpPr txBox="1"/>
          <p:nvPr/>
        </p:nvSpPr>
        <p:spPr>
          <a:xfrm>
            <a:off x="3665657" y="293503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GEMEINSCHAFT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20F00A6-F038-6744-9A79-AA52BF2340FC}"/>
              </a:ext>
            </a:extLst>
          </p:cNvPr>
          <p:cNvSpPr txBox="1"/>
          <p:nvPr/>
        </p:nvSpPr>
        <p:spPr>
          <a:xfrm>
            <a:off x="1968537" y="293503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ASSEKURADEUR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D52DE550-9EE3-D440-87D1-1C0BF9C1062F}"/>
              </a:ext>
            </a:extLst>
          </p:cNvPr>
          <p:cNvSpPr txBox="1"/>
          <p:nvPr/>
        </p:nvSpPr>
        <p:spPr>
          <a:xfrm>
            <a:off x="379382" y="293503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SOFTWARE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4F1ACB7E-296E-1045-AFE3-D98550E9F155}"/>
              </a:ext>
            </a:extLst>
          </p:cNvPr>
          <p:cNvSpPr txBox="1"/>
          <p:nvPr/>
        </p:nvSpPr>
        <p:spPr>
          <a:xfrm>
            <a:off x="1982050" y="4091771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PLATTFORM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7551758F-EFF8-0049-B5DA-179182623F4F}"/>
              </a:ext>
            </a:extLst>
          </p:cNvPr>
          <p:cNvSpPr txBox="1"/>
          <p:nvPr/>
        </p:nvSpPr>
        <p:spPr>
          <a:xfrm>
            <a:off x="1206453" y="346881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DIGITALISIERUNG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764421-E30A-924E-B3C9-37EF48751E97}"/>
              </a:ext>
            </a:extLst>
          </p:cNvPr>
          <p:cNvSpPr txBox="1"/>
          <p:nvPr/>
        </p:nvSpPr>
        <p:spPr>
          <a:xfrm>
            <a:off x="2795608" y="346881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KAPAZITÄT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15116 L -3.75E-6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63">
            <a:extLst>
              <a:ext uri="{FF2B5EF4-FFF2-40B4-BE49-F238E27FC236}">
                <a16:creationId xmlns:a16="http://schemas.microsoft.com/office/drawing/2014/main" id="{A5AE4B6A-516F-A34A-889A-4B6309EB56C0}"/>
              </a:ext>
            </a:extLst>
          </p:cNvPr>
          <p:cNvSpPr/>
          <p:nvPr/>
        </p:nvSpPr>
        <p:spPr>
          <a:xfrm rot="18900000">
            <a:off x="107926" y="306852"/>
            <a:ext cx="4718630" cy="4685160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4" name="Freihandform 62">
            <a:extLst>
              <a:ext uri="{FF2B5EF4-FFF2-40B4-BE49-F238E27FC236}">
                <a16:creationId xmlns:a16="http://schemas.microsoft.com/office/drawing/2014/main" id="{1137FFE8-951C-2241-B9F2-94AAF34B0A46}"/>
              </a:ext>
            </a:extLst>
          </p:cNvPr>
          <p:cNvSpPr/>
          <p:nvPr/>
        </p:nvSpPr>
        <p:spPr>
          <a:xfrm rot="18900000">
            <a:off x="1966676" y="1378782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Freihandform 61">
            <a:extLst>
              <a:ext uri="{FF2B5EF4-FFF2-40B4-BE49-F238E27FC236}">
                <a16:creationId xmlns:a16="http://schemas.microsoft.com/office/drawing/2014/main" id="{D98E9B06-DC9B-AE45-84D5-3B31A65DB731}"/>
              </a:ext>
            </a:extLst>
          </p:cNvPr>
          <p:cNvSpPr/>
          <p:nvPr/>
        </p:nvSpPr>
        <p:spPr>
          <a:xfrm rot="18900000">
            <a:off x="377437" y="1398683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1D0C39EB-9EDE-DA47-B658-A9264EDEFFA8}"/>
              </a:ext>
            </a:extLst>
          </p:cNvPr>
          <p:cNvSpPr/>
          <p:nvPr/>
        </p:nvSpPr>
        <p:spPr>
          <a:xfrm>
            <a:off x="2155660" y="2440962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5B522"/>
          </a:solidFill>
          <a:ln w="28575" cap="flat">
            <a:solidFill>
              <a:srgbClr val="95B522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822351F2-C48A-DE49-903F-940E9609F8F9}"/>
              </a:ext>
            </a:extLst>
          </p:cNvPr>
          <p:cNvSpPr/>
          <p:nvPr/>
        </p:nvSpPr>
        <p:spPr>
          <a:xfrm>
            <a:off x="3837732" y="2422200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D9D9C"/>
          </a:solidFill>
          <a:ln w="28575" cap="flat">
            <a:solidFill>
              <a:srgbClr val="9D9D9C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99ED4849-CEC6-604F-A390-4F69DDA66F8F}"/>
              </a:ext>
            </a:extLst>
          </p:cNvPr>
          <p:cNvSpPr/>
          <p:nvPr/>
        </p:nvSpPr>
        <p:spPr>
          <a:xfrm>
            <a:off x="549790" y="2448877"/>
            <a:ext cx="408222" cy="408222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007899"/>
          </a:solidFill>
          <a:ln w="28575" cap="flat">
            <a:solidFill>
              <a:srgbClr val="057A97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E052398D-0C1F-7543-AD1C-52715EEAA4E7}"/>
              </a:ext>
            </a:extLst>
          </p:cNvPr>
          <p:cNvSpPr txBox="1"/>
          <p:nvPr/>
        </p:nvSpPr>
        <p:spPr>
          <a:xfrm>
            <a:off x="3665657" y="293503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GEMEINSCHAFT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87A4A309-92F0-E040-BEBE-C0555A85832E}"/>
              </a:ext>
            </a:extLst>
          </p:cNvPr>
          <p:cNvSpPr txBox="1"/>
          <p:nvPr/>
        </p:nvSpPr>
        <p:spPr>
          <a:xfrm>
            <a:off x="1968537" y="293503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ASSEKURADEUR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6CCB1275-1F2D-F94D-98AC-33830B3F7086}"/>
              </a:ext>
            </a:extLst>
          </p:cNvPr>
          <p:cNvSpPr txBox="1"/>
          <p:nvPr/>
        </p:nvSpPr>
        <p:spPr>
          <a:xfrm>
            <a:off x="379382" y="293503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SOFTWARE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0F36334-7388-5044-B842-9CBDDABBE40F}"/>
              </a:ext>
            </a:extLst>
          </p:cNvPr>
          <p:cNvSpPr txBox="1"/>
          <p:nvPr/>
        </p:nvSpPr>
        <p:spPr>
          <a:xfrm>
            <a:off x="1982050" y="4091771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PLATTFORM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5D56BD66-D03A-9B4A-AE9B-AAF54B1FB69A}"/>
              </a:ext>
            </a:extLst>
          </p:cNvPr>
          <p:cNvSpPr txBox="1"/>
          <p:nvPr/>
        </p:nvSpPr>
        <p:spPr>
          <a:xfrm>
            <a:off x="1206453" y="346881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DIGITALISIERUNG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DD01E009-60A1-CB4F-8020-1F983CD02527}"/>
              </a:ext>
            </a:extLst>
          </p:cNvPr>
          <p:cNvSpPr txBox="1"/>
          <p:nvPr/>
        </p:nvSpPr>
        <p:spPr>
          <a:xfrm>
            <a:off x="2795608" y="346881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KAPAZITÄT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E5C6500-EC15-7240-B7D0-443930C3BCC4}"/>
              </a:ext>
            </a:extLst>
          </p:cNvPr>
          <p:cNvGrpSpPr/>
          <p:nvPr/>
        </p:nvGrpSpPr>
        <p:grpSpPr>
          <a:xfrm>
            <a:off x="3533305" y="4472358"/>
            <a:ext cx="2498719" cy="2480588"/>
            <a:chOff x="2595656" y="2378190"/>
            <a:chExt cx="2498719" cy="2480588"/>
          </a:xfrm>
        </p:grpSpPr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FBC830AD-A566-5948-8B3B-52A5419BD686}"/>
                </a:ext>
              </a:extLst>
            </p:cNvPr>
            <p:cNvSpPr/>
            <p:nvPr/>
          </p:nvSpPr>
          <p:spPr>
            <a:xfrm>
              <a:off x="3554506" y="3329830"/>
              <a:ext cx="1539869" cy="1528948"/>
            </a:xfrm>
            <a:custGeom>
              <a:avLst/>
              <a:gdLst>
                <a:gd name="connsiteX0" fmla="*/ 1454890 w 1539869"/>
                <a:gd name="connsiteY0" fmla="*/ 84377 h 1528948"/>
                <a:gd name="connsiteX1" fmla="*/ 1454890 w 1539869"/>
                <a:gd name="connsiteY1" fmla="*/ 84377 h 1528948"/>
                <a:gd name="connsiteX2" fmla="*/ 1043955 w 1539869"/>
                <a:gd name="connsiteY2" fmla="*/ 84377 h 1528948"/>
                <a:gd name="connsiteX3" fmla="*/ 85106 w 1539869"/>
                <a:gd name="connsiteY3" fmla="*/ 1036425 h 1528948"/>
                <a:gd name="connsiteX4" fmla="*/ 85106 w 1539869"/>
                <a:gd name="connsiteY4" fmla="*/ 1444446 h 1528948"/>
                <a:gd name="connsiteX5" fmla="*/ 496042 w 1539869"/>
                <a:gd name="connsiteY5" fmla="*/ 1444446 h 1528948"/>
                <a:gd name="connsiteX6" fmla="*/ 1454890 w 1539869"/>
                <a:gd name="connsiteY6" fmla="*/ 492398 h 1528948"/>
                <a:gd name="connsiteX7" fmla="*/ 1454890 w 1539869"/>
                <a:gd name="connsiteY7" fmla="*/ 84377 h 152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9869" h="1528948">
                  <a:moveTo>
                    <a:pt x="1454890" y="84377"/>
                  </a:moveTo>
                  <a:lnTo>
                    <a:pt x="1454890" y="84377"/>
                  </a:lnTo>
                  <a:cubicBezTo>
                    <a:pt x="1341346" y="-28126"/>
                    <a:pt x="1157499" y="-28126"/>
                    <a:pt x="1043955" y="84377"/>
                  </a:cubicBezTo>
                  <a:lnTo>
                    <a:pt x="85106" y="1036425"/>
                  </a:lnTo>
                  <a:cubicBezTo>
                    <a:pt x="-28369" y="1149096"/>
                    <a:pt x="-28369" y="1331775"/>
                    <a:pt x="85106" y="1444446"/>
                  </a:cubicBezTo>
                  <a:cubicBezTo>
                    <a:pt x="198582" y="1557116"/>
                    <a:pt x="382566" y="1557116"/>
                    <a:pt x="496042" y="1444446"/>
                  </a:cubicBezTo>
                  <a:lnTo>
                    <a:pt x="1454890" y="492398"/>
                  </a:lnTo>
                  <a:cubicBezTo>
                    <a:pt x="1568196" y="379659"/>
                    <a:pt x="1568196" y="197115"/>
                    <a:pt x="1454890" y="84377"/>
                  </a:cubicBezTo>
                  <a:close/>
                </a:path>
              </a:pathLst>
            </a:custGeom>
            <a:solidFill>
              <a:srgbClr val="96B522"/>
            </a:solidFill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BE05E5E2-EC8D-594F-A32E-96FA954CB9DF}"/>
                </a:ext>
              </a:extLst>
            </p:cNvPr>
            <p:cNvSpPr/>
            <p:nvPr/>
          </p:nvSpPr>
          <p:spPr>
            <a:xfrm>
              <a:off x="3554506" y="2854067"/>
              <a:ext cx="1060709" cy="1052663"/>
            </a:xfrm>
            <a:custGeom>
              <a:avLst/>
              <a:gdLst>
                <a:gd name="connsiteX0" fmla="*/ 85106 w 1060709"/>
                <a:gd name="connsiteY0" fmla="*/ 560140 h 1052663"/>
                <a:gd name="connsiteX1" fmla="*/ 85106 w 1060709"/>
                <a:gd name="connsiteY1" fmla="*/ 968161 h 1052663"/>
                <a:gd name="connsiteX2" fmla="*/ 496042 w 1060709"/>
                <a:gd name="connsiteY2" fmla="*/ 968161 h 1052663"/>
                <a:gd name="connsiteX3" fmla="*/ 975730 w 1060709"/>
                <a:gd name="connsiteY3" fmla="*/ 492399 h 1052663"/>
                <a:gd name="connsiteX4" fmla="*/ 975730 w 1060709"/>
                <a:gd name="connsiteY4" fmla="*/ 84378 h 1052663"/>
                <a:gd name="connsiteX5" fmla="*/ 975730 w 1060709"/>
                <a:gd name="connsiteY5" fmla="*/ 84378 h 1052663"/>
                <a:gd name="connsiteX6" fmla="*/ 564795 w 1060709"/>
                <a:gd name="connsiteY6" fmla="*/ 84378 h 105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709" h="1052663">
                  <a:moveTo>
                    <a:pt x="85106" y="560140"/>
                  </a:moveTo>
                  <a:cubicBezTo>
                    <a:pt x="-28369" y="672810"/>
                    <a:pt x="-28369" y="855490"/>
                    <a:pt x="85106" y="968161"/>
                  </a:cubicBezTo>
                  <a:cubicBezTo>
                    <a:pt x="198582" y="1080831"/>
                    <a:pt x="382566" y="1080831"/>
                    <a:pt x="496042" y="968161"/>
                  </a:cubicBezTo>
                  <a:lnTo>
                    <a:pt x="975730" y="492399"/>
                  </a:lnTo>
                  <a:cubicBezTo>
                    <a:pt x="1089036" y="379660"/>
                    <a:pt x="1089036" y="197117"/>
                    <a:pt x="975730" y="84378"/>
                  </a:cubicBezTo>
                  <a:lnTo>
                    <a:pt x="975730" y="84378"/>
                  </a:lnTo>
                  <a:cubicBezTo>
                    <a:pt x="862186" y="-28126"/>
                    <a:pt x="678339" y="-28126"/>
                    <a:pt x="564795" y="84378"/>
                  </a:cubicBezTo>
                  <a:close/>
                </a:path>
              </a:pathLst>
            </a:custGeom>
            <a:solidFill>
              <a:srgbClr val="96B522"/>
            </a:solidFill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80B0D745-B603-0E40-B41F-58C678778AA0}"/>
                </a:ext>
              </a:extLst>
            </p:cNvPr>
            <p:cNvSpPr/>
            <p:nvPr/>
          </p:nvSpPr>
          <p:spPr>
            <a:xfrm>
              <a:off x="2595656" y="3329704"/>
              <a:ext cx="1060837" cy="1053313"/>
            </a:xfrm>
            <a:custGeom>
              <a:avLst/>
              <a:gdLst>
                <a:gd name="connsiteX0" fmla="*/ 975731 w 1060837"/>
                <a:gd name="connsiteY0" fmla="*/ 560790 h 1053313"/>
                <a:gd name="connsiteX1" fmla="*/ 496043 w 1060837"/>
                <a:gd name="connsiteY1" fmla="*/ 84503 h 1053313"/>
                <a:gd name="connsiteX2" fmla="*/ 85107 w 1060837"/>
                <a:gd name="connsiteY2" fmla="*/ 84503 h 1053313"/>
                <a:gd name="connsiteX3" fmla="*/ 85107 w 1060837"/>
                <a:gd name="connsiteY3" fmla="*/ 492524 h 1053313"/>
                <a:gd name="connsiteX4" fmla="*/ 564796 w 1060837"/>
                <a:gd name="connsiteY4" fmla="*/ 968810 h 1053313"/>
                <a:gd name="connsiteX5" fmla="*/ 975731 w 1060837"/>
                <a:gd name="connsiteY5" fmla="*/ 968810 h 1053313"/>
                <a:gd name="connsiteX6" fmla="*/ 975731 w 1060837"/>
                <a:gd name="connsiteY6" fmla="*/ 560790 h 105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837" h="1053313">
                  <a:moveTo>
                    <a:pt x="975731" y="560790"/>
                  </a:moveTo>
                  <a:lnTo>
                    <a:pt x="496043" y="84503"/>
                  </a:lnTo>
                  <a:cubicBezTo>
                    <a:pt x="382566" y="-28168"/>
                    <a:pt x="198584" y="-28168"/>
                    <a:pt x="85107" y="84503"/>
                  </a:cubicBezTo>
                  <a:cubicBezTo>
                    <a:pt x="-28369" y="197173"/>
                    <a:pt x="-28369" y="379853"/>
                    <a:pt x="85107" y="492524"/>
                  </a:cubicBezTo>
                  <a:lnTo>
                    <a:pt x="564796" y="968810"/>
                  </a:lnTo>
                  <a:cubicBezTo>
                    <a:pt x="678272" y="1081481"/>
                    <a:pt x="862256" y="1081481"/>
                    <a:pt x="975731" y="968810"/>
                  </a:cubicBezTo>
                  <a:cubicBezTo>
                    <a:pt x="1089207" y="856140"/>
                    <a:pt x="1089207" y="673460"/>
                    <a:pt x="975731" y="560790"/>
                  </a:cubicBezTo>
                  <a:close/>
                </a:path>
              </a:pathLst>
            </a:custGeom>
            <a:solidFill>
              <a:srgbClr val="057997"/>
            </a:solidFill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E463185E-E41A-7C40-8763-3090D0720B4C}"/>
                </a:ext>
              </a:extLst>
            </p:cNvPr>
            <p:cNvSpPr/>
            <p:nvPr/>
          </p:nvSpPr>
          <p:spPr>
            <a:xfrm>
              <a:off x="3554728" y="2378190"/>
              <a:ext cx="580703" cy="576584"/>
            </a:xfrm>
            <a:custGeom>
              <a:avLst/>
              <a:gdLst>
                <a:gd name="connsiteX0" fmla="*/ 495819 w 580703"/>
                <a:gd name="connsiteY0" fmla="*/ 491990 h 576584"/>
                <a:gd name="connsiteX1" fmla="*/ 495502 w 580703"/>
                <a:gd name="connsiteY1" fmla="*/ 84282 h 576584"/>
                <a:gd name="connsiteX2" fmla="*/ 84884 w 580703"/>
                <a:gd name="connsiteY2" fmla="*/ 84596 h 576584"/>
                <a:gd name="connsiteX3" fmla="*/ 84884 w 580703"/>
                <a:gd name="connsiteY3" fmla="*/ 491990 h 576584"/>
                <a:gd name="connsiteX4" fmla="*/ 495502 w 580703"/>
                <a:gd name="connsiteY4" fmla="*/ 492303 h 576584"/>
                <a:gd name="connsiteX5" fmla="*/ 495819 w 580703"/>
                <a:gd name="connsiteY5" fmla="*/ 491990 h 57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703" h="576584">
                  <a:moveTo>
                    <a:pt x="495819" y="491990"/>
                  </a:moveTo>
                  <a:cubicBezTo>
                    <a:pt x="609120" y="379318"/>
                    <a:pt x="608983" y="196781"/>
                    <a:pt x="495502" y="84282"/>
                  </a:cubicBezTo>
                  <a:cubicBezTo>
                    <a:pt x="382027" y="-28216"/>
                    <a:pt x="198185" y="-28076"/>
                    <a:pt x="84884" y="84596"/>
                  </a:cubicBezTo>
                  <a:cubicBezTo>
                    <a:pt x="-28295" y="197145"/>
                    <a:pt x="-28295" y="379440"/>
                    <a:pt x="84884" y="491990"/>
                  </a:cubicBezTo>
                  <a:cubicBezTo>
                    <a:pt x="198185" y="604660"/>
                    <a:pt x="382027" y="604802"/>
                    <a:pt x="495502" y="492303"/>
                  </a:cubicBezTo>
                  <a:cubicBezTo>
                    <a:pt x="495608" y="492199"/>
                    <a:pt x="495714" y="492094"/>
                    <a:pt x="495819" y="491990"/>
                  </a:cubicBezTo>
                  <a:close/>
                </a:path>
              </a:pathLst>
            </a:custGeom>
            <a:solidFill>
              <a:srgbClr val="9D9D9C"/>
            </a:solidFill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 16">
              <a:extLst>
                <a:ext uri="{FF2B5EF4-FFF2-40B4-BE49-F238E27FC236}">
                  <a16:creationId xmlns:a16="http://schemas.microsoft.com/office/drawing/2014/main" id="{7C3133C4-26AA-2B4D-B2A2-43697F5AF644}"/>
                </a:ext>
              </a:extLst>
            </p:cNvPr>
            <p:cNvSpPr/>
            <p:nvPr/>
          </p:nvSpPr>
          <p:spPr>
            <a:xfrm>
              <a:off x="3075568" y="2853951"/>
              <a:ext cx="580703" cy="576366"/>
            </a:xfrm>
            <a:custGeom>
              <a:avLst/>
              <a:gdLst>
                <a:gd name="connsiteX0" fmla="*/ 495820 w 580703"/>
                <a:gd name="connsiteY0" fmla="*/ 491990 h 576366"/>
                <a:gd name="connsiteX1" fmla="*/ 495502 w 580703"/>
                <a:gd name="connsiteY1" fmla="*/ 84284 h 576366"/>
                <a:gd name="connsiteX2" fmla="*/ 84884 w 580703"/>
                <a:gd name="connsiteY2" fmla="*/ 84594 h 576366"/>
                <a:gd name="connsiteX3" fmla="*/ 84884 w 580703"/>
                <a:gd name="connsiteY3" fmla="*/ 491990 h 576366"/>
                <a:gd name="connsiteX4" fmla="*/ 495820 w 580703"/>
                <a:gd name="connsiteY4" fmla="*/ 491990 h 57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703" h="576366">
                  <a:moveTo>
                    <a:pt x="495820" y="491990"/>
                  </a:moveTo>
                  <a:cubicBezTo>
                    <a:pt x="609120" y="379319"/>
                    <a:pt x="608983" y="196781"/>
                    <a:pt x="495502" y="84284"/>
                  </a:cubicBezTo>
                  <a:cubicBezTo>
                    <a:pt x="382027" y="-28216"/>
                    <a:pt x="198185" y="-28076"/>
                    <a:pt x="84884" y="84594"/>
                  </a:cubicBezTo>
                  <a:cubicBezTo>
                    <a:pt x="-28295" y="197143"/>
                    <a:pt x="-28295" y="379440"/>
                    <a:pt x="84884" y="491990"/>
                  </a:cubicBezTo>
                  <a:cubicBezTo>
                    <a:pt x="198428" y="604492"/>
                    <a:pt x="382276" y="604492"/>
                    <a:pt x="495820" y="491990"/>
                  </a:cubicBezTo>
                  <a:close/>
                </a:path>
              </a:pathLst>
            </a:custGeom>
            <a:solidFill>
              <a:srgbClr val="057997"/>
            </a:solidFill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E5BE969-4B04-F648-A17F-78A68D8EC5CC}"/>
              </a:ext>
            </a:extLst>
          </p:cNvPr>
          <p:cNvGrpSpPr/>
          <p:nvPr/>
        </p:nvGrpSpPr>
        <p:grpSpPr>
          <a:xfrm>
            <a:off x="5461887" y="-479855"/>
            <a:ext cx="6172199" cy="6127413"/>
            <a:chOff x="2595656" y="2378190"/>
            <a:chExt cx="2498719" cy="2480588"/>
          </a:xfrm>
          <a:solidFill>
            <a:schemeClr val="bg1"/>
          </a:solidFill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279868A8-2522-3943-B0CF-5F68A0FF1551}"/>
                </a:ext>
              </a:extLst>
            </p:cNvPr>
            <p:cNvSpPr/>
            <p:nvPr/>
          </p:nvSpPr>
          <p:spPr>
            <a:xfrm>
              <a:off x="3554506" y="3329830"/>
              <a:ext cx="1539869" cy="1528948"/>
            </a:xfrm>
            <a:custGeom>
              <a:avLst/>
              <a:gdLst>
                <a:gd name="connsiteX0" fmla="*/ 1454890 w 1539869"/>
                <a:gd name="connsiteY0" fmla="*/ 84377 h 1528948"/>
                <a:gd name="connsiteX1" fmla="*/ 1454890 w 1539869"/>
                <a:gd name="connsiteY1" fmla="*/ 84377 h 1528948"/>
                <a:gd name="connsiteX2" fmla="*/ 1043955 w 1539869"/>
                <a:gd name="connsiteY2" fmla="*/ 84377 h 1528948"/>
                <a:gd name="connsiteX3" fmla="*/ 85106 w 1539869"/>
                <a:gd name="connsiteY3" fmla="*/ 1036425 h 1528948"/>
                <a:gd name="connsiteX4" fmla="*/ 85106 w 1539869"/>
                <a:gd name="connsiteY4" fmla="*/ 1444446 h 1528948"/>
                <a:gd name="connsiteX5" fmla="*/ 496042 w 1539869"/>
                <a:gd name="connsiteY5" fmla="*/ 1444446 h 1528948"/>
                <a:gd name="connsiteX6" fmla="*/ 1454890 w 1539869"/>
                <a:gd name="connsiteY6" fmla="*/ 492398 h 1528948"/>
                <a:gd name="connsiteX7" fmla="*/ 1454890 w 1539869"/>
                <a:gd name="connsiteY7" fmla="*/ 84377 h 152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9869" h="1528948">
                  <a:moveTo>
                    <a:pt x="1454890" y="84377"/>
                  </a:moveTo>
                  <a:lnTo>
                    <a:pt x="1454890" y="84377"/>
                  </a:lnTo>
                  <a:cubicBezTo>
                    <a:pt x="1341346" y="-28126"/>
                    <a:pt x="1157499" y="-28126"/>
                    <a:pt x="1043955" y="84377"/>
                  </a:cubicBezTo>
                  <a:lnTo>
                    <a:pt x="85106" y="1036425"/>
                  </a:lnTo>
                  <a:cubicBezTo>
                    <a:pt x="-28369" y="1149096"/>
                    <a:pt x="-28369" y="1331775"/>
                    <a:pt x="85106" y="1444446"/>
                  </a:cubicBezTo>
                  <a:cubicBezTo>
                    <a:pt x="198582" y="1557116"/>
                    <a:pt x="382566" y="1557116"/>
                    <a:pt x="496042" y="1444446"/>
                  </a:cubicBezTo>
                  <a:lnTo>
                    <a:pt x="1454890" y="492398"/>
                  </a:lnTo>
                  <a:cubicBezTo>
                    <a:pt x="1568196" y="379659"/>
                    <a:pt x="1568196" y="197115"/>
                    <a:pt x="1454890" y="84377"/>
                  </a:cubicBezTo>
                  <a:close/>
                </a:path>
              </a:pathLst>
            </a:custGeom>
            <a:grpFill/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75046DF0-29A5-AC47-B4E8-838A07887769}"/>
                </a:ext>
              </a:extLst>
            </p:cNvPr>
            <p:cNvSpPr/>
            <p:nvPr/>
          </p:nvSpPr>
          <p:spPr>
            <a:xfrm>
              <a:off x="3554506" y="2854067"/>
              <a:ext cx="1060709" cy="1052663"/>
            </a:xfrm>
            <a:custGeom>
              <a:avLst/>
              <a:gdLst>
                <a:gd name="connsiteX0" fmla="*/ 85106 w 1060709"/>
                <a:gd name="connsiteY0" fmla="*/ 560140 h 1052663"/>
                <a:gd name="connsiteX1" fmla="*/ 85106 w 1060709"/>
                <a:gd name="connsiteY1" fmla="*/ 968161 h 1052663"/>
                <a:gd name="connsiteX2" fmla="*/ 496042 w 1060709"/>
                <a:gd name="connsiteY2" fmla="*/ 968161 h 1052663"/>
                <a:gd name="connsiteX3" fmla="*/ 975730 w 1060709"/>
                <a:gd name="connsiteY3" fmla="*/ 492399 h 1052663"/>
                <a:gd name="connsiteX4" fmla="*/ 975730 w 1060709"/>
                <a:gd name="connsiteY4" fmla="*/ 84378 h 1052663"/>
                <a:gd name="connsiteX5" fmla="*/ 975730 w 1060709"/>
                <a:gd name="connsiteY5" fmla="*/ 84378 h 1052663"/>
                <a:gd name="connsiteX6" fmla="*/ 564795 w 1060709"/>
                <a:gd name="connsiteY6" fmla="*/ 84378 h 105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709" h="1052663">
                  <a:moveTo>
                    <a:pt x="85106" y="560140"/>
                  </a:moveTo>
                  <a:cubicBezTo>
                    <a:pt x="-28369" y="672810"/>
                    <a:pt x="-28369" y="855490"/>
                    <a:pt x="85106" y="968161"/>
                  </a:cubicBezTo>
                  <a:cubicBezTo>
                    <a:pt x="198582" y="1080831"/>
                    <a:pt x="382566" y="1080831"/>
                    <a:pt x="496042" y="968161"/>
                  </a:cubicBezTo>
                  <a:lnTo>
                    <a:pt x="975730" y="492399"/>
                  </a:lnTo>
                  <a:cubicBezTo>
                    <a:pt x="1089036" y="379660"/>
                    <a:pt x="1089036" y="197117"/>
                    <a:pt x="975730" y="84378"/>
                  </a:cubicBezTo>
                  <a:lnTo>
                    <a:pt x="975730" y="84378"/>
                  </a:lnTo>
                  <a:cubicBezTo>
                    <a:pt x="862186" y="-28126"/>
                    <a:pt x="678339" y="-28126"/>
                    <a:pt x="564795" y="84378"/>
                  </a:cubicBezTo>
                  <a:close/>
                </a:path>
              </a:pathLst>
            </a:custGeom>
            <a:grpFill/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061C2FE9-508F-1748-B3BE-05911D9FEB3A}"/>
                </a:ext>
              </a:extLst>
            </p:cNvPr>
            <p:cNvSpPr/>
            <p:nvPr/>
          </p:nvSpPr>
          <p:spPr>
            <a:xfrm>
              <a:off x="2595656" y="3329704"/>
              <a:ext cx="1060837" cy="1053313"/>
            </a:xfrm>
            <a:custGeom>
              <a:avLst/>
              <a:gdLst>
                <a:gd name="connsiteX0" fmla="*/ 975731 w 1060837"/>
                <a:gd name="connsiteY0" fmla="*/ 560790 h 1053313"/>
                <a:gd name="connsiteX1" fmla="*/ 496043 w 1060837"/>
                <a:gd name="connsiteY1" fmla="*/ 84503 h 1053313"/>
                <a:gd name="connsiteX2" fmla="*/ 85107 w 1060837"/>
                <a:gd name="connsiteY2" fmla="*/ 84503 h 1053313"/>
                <a:gd name="connsiteX3" fmla="*/ 85107 w 1060837"/>
                <a:gd name="connsiteY3" fmla="*/ 492524 h 1053313"/>
                <a:gd name="connsiteX4" fmla="*/ 564796 w 1060837"/>
                <a:gd name="connsiteY4" fmla="*/ 968810 h 1053313"/>
                <a:gd name="connsiteX5" fmla="*/ 975731 w 1060837"/>
                <a:gd name="connsiteY5" fmla="*/ 968810 h 1053313"/>
                <a:gd name="connsiteX6" fmla="*/ 975731 w 1060837"/>
                <a:gd name="connsiteY6" fmla="*/ 560790 h 105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837" h="1053313">
                  <a:moveTo>
                    <a:pt x="975731" y="560790"/>
                  </a:moveTo>
                  <a:lnTo>
                    <a:pt x="496043" y="84503"/>
                  </a:lnTo>
                  <a:cubicBezTo>
                    <a:pt x="382566" y="-28168"/>
                    <a:pt x="198584" y="-28168"/>
                    <a:pt x="85107" y="84503"/>
                  </a:cubicBezTo>
                  <a:cubicBezTo>
                    <a:pt x="-28369" y="197173"/>
                    <a:pt x="-28369" y="379853"/>
                    <a:pt x="85107" y="492524"/>
                  </a:cubicBezTo>
                  <a:lnTo>
                    <a:pt x="564796" y="968810"/>
                  </a:lnTo>
                  <a:cubicBezTo>
                    <a:pt x="678272" y="1081481"/>
                    <a:pt x="862256" y="1081481"/>
                    <a:pt x="975731" y="968810"/>
                  </a:cubicBezTo>
                  <a:cubicBezTo>
                    <a:pt x="1089207" y="856140"/>
                    <a:pt x="1089207" y="673460"/>
                    <a:pt x="975731" y="560790"/>
                  </a:cubicBezTo>
                  <a:close/>
                </a:path>
              </a:pathLst>
            </a:custGeom>
            <a:grpFill/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7A10F1F3-8B55-B642-BBA5-9C6D495486A3}"/>
                </a:ext>
              </a:extLst>
            </p:cNvPr>
            <p:cNvSpPr/>
            <p:nvPr/>
          </p:nvSpPr>
          <p:spPr>
            <a:xfrm>
              <a:off x="3554728" y="2378190"/>
              <a:ext cx="580703" cy="576584"/>
            </a:xfrm>
            <a:custGeom>
              <a:avLst/>
              <a:gdLst>
                <a:gd name="connsiteX0" fmla="*/ 495819 w 580703"/>
                <a:gd name="connsiteY0" fmla="*/ 491990 h 576584"/>
                <a:gd name="connsiteX1" fmla="*/ 495502 w 580703"/>
                <a:gd name="connsiteY1" fmla="*/ 84282 h 576584"/>
                <a:gd name="connsiteX2" fmla="*/ 84884 w 580703"/>
                <a:gd name="connsiteY2" fmla="*/ 84596 h 576584"/>
                <a:gd name="connsiteX3" fmla="*/ 84884 w 580703"/>
                <a:gd name="connsiteY3" fmla="*/ 491990 h 576584"/>
                <a:gd name="connsiteX4" fmla="*/ 495502 w 580703"/>
                <a:gd name="connsiteY4" fmla="*/ 492303 h 576584"/>
                <a:gd name="connsiteX5" fmla="*/ 495819 w 580703"/>
                <a:gd name="connsiteY5" fmla="*/ 491990 h 57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703" h="576584">
                  <a:moveTo>
                    <a:pt x="495819" y="491990"/>
                  </a:moveTo>
                  <a:cubicBezTo>
                    <a:pt x="609120" y="379318"/>
                    <a:pt x="608983" y="196781"/>
                    <a:pt x="495502" y="84282"/>
                  </a:cubicBezTo>
                  <a:cubicBezTo>
                    <a:pt x="382027" y="-28216"/>
                    <a:pt x="198185" y="-28076"/>
                    <a:pt x="84884" y="84596"/>
                  </a:cubicBezTo>
                  <a:cubicBezTo>
                    <a:pt x="-28295" y="197145"/>
                    <a:pt x="-28295" y="379440"/>
                    <a:pt x="84884" y="491990"/>
                  </a:cubicBezTo>
                  <a:cubicBezTo>
                    <a:pt x="198185" y="604660"/>
                    <a:pt x="382027" y="604802"/>
                    <a:pt x="495502" y="492303"/>
                  </a:cubicBezTo>
                  <a:cubicBezTo>
                    <a:pt x="495608" y="492199"/>
                    <a:pt x="495714" y="492094"/>
                    <a:pt x="495819" y="491990"/>
                  </a:cubicBezTo>
                  <a:close/>
                </a:path>
              </a:pathLst>
            </a:custGeom>
            <a:grpFill/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AC16161D-C99E-E64F-8257-5A6955089FE3}"/>
                </a:ext>
              </a:extLst>
            </p:cNvPr>
            <p:cNvSpPr/>
            <p:nvPr/>
          </p:nvSpPr>
          <p:spPr>
            <a:xfrm>
              <a:off x="3075568" y="2853951"/>
              <a:ext cx="580703" cy="576366"/>
            </a:xfrm>
            <a:custGeom>
              <a:avLst/>
              <a:gdLst>
                <a:gd name="connsiteX0" fmla="*/ 495820 w 580703"/>
                <a:gd name="connsiteY0" fmla="*/ 491990 h 576366"/>
                <a:gd name="connsiteX1" fmla="*/ 495502 w 580703"/>
                <a:gd name="connsiteY1" fmla="*/ 84284 h 576366"/>
                <a:gd name="connsiteX2" fmla="*/ 84884 w 580703"/>
                <a:gd name="connsiteY2" fmla="*/ 84594 h 576366"/>
                <a:gd name="connsiteX3" fmla="*/ 84884 w 580703"/>
                <a:gd name="connsiteY3" fmla="*/ 491990 h 576366"/>
                <a:gd name="connsiteX4" fmla="*/ 495820 w 580703"/>
                <a:gd name="connsiteY4" fmla="*/ 491990 h 57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703" h="576366">
                  <a:moveTo>
                    <a:pt x="495820" y="491990"/>
                  </a:moveTo>
                  <a:cubicBezTo>
                    <a:pt x="609120" y="379319"/>
                    <a:pt x="608983" y="196781"/>
                    <a:pt x="495502" y="84284"/>
                  </a:cubicBezTo>
                  <a:cubicBezTo>
                    <a:pt x="382027" y="-28216"/>
                    <a:pt x="198185" y="-28076"/>
                    <a:pt x="84884" y="84594"/>
                  </a:cubicBezTo>
                  <a:cubicBezTo>
                    <a:pt x="-28295" y="197143"/>
                    <a:pt x="-28295" y="379440"/>
                    <a:pt x="84884" y="491990"/>
                  </a:cubicBezTo>
                  <a:cubicBezTo>
                    <a:pt x="198428" y="604492"/>
                    <a:pt x="382276" y="604492"/>
                    <a:pt x="495820" y="491990"/>
                  </a:cubicBezTo>
                  <a:close/>
                </a:path>
              </a:pathLst>
            </a:custGeom>
            <a:grpFill/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3A258F8-8B18-D44D-9826-24CA57F31E92}"/>
              </a:ext>
            </a:extLst>
          </p:cNvPr>
          <p:cNvGrpSpPr/>
          <p:nvPr/>
        </p:nvGrpSpPr>
        <p:grpSpPr>
          <a:xfrm>
            <a:off x="317609" y="4407263"/>
            <a:ext cx="2498719" cy="2480588"/>
            <a:chOff x="2595656" y="2378190"/>
            <a:chExt cx="2498719" cy="2480588"/>
          </a:xfrm>
          <a:effectLst>
            <a:outerShdw blurRad="787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04E017E3-A36A-7343-A421-47E7C8C54176}"/>
                </a:ext>
              </a:extLst>
            </p:cNvPr>
            <p:cNvSpPr/>
            <p:nvPr/>
          </p:nvSpPr>
          <p:spPr>
            <a:xfrm>
              <a:off x="3554506" y="3329830"/>
              <a:ext cx="1539869" cy="1528948"/>
            </a:xfrm>
            <a:custGeom>
              <a:avLst/>
              <a:gdLst>
                <a:gd name="connsiteX0" fmla="*/ 1454890 w 1539869"/>
                <a:gd name="connsiteY0" fmla="*/ 84377 h 1528948"/>
                <a:gd name="connsiteX1" fmla="*/ 1454890 w 1539869"/>
                <a:gd name="connsiteY1" fmla="*/ 84377 h 1528948"/>
                <a:gd name="connsiteX2" fmla="*/ 1043955 w 1539869"/>
                <a:gd name="connsiteY2" fmla="*/ 84377 h 1528948"/>
                <a:gd name="connsiteX3" fmla="*/ 85106 w 1539869"/>
                <a:gd name="connsiteY3" fmla="*/ 1036425 h 1528948"/>
                <a:gd name="connsiteX4" fmla="*/ 85106 w 1539869"/>
                <a:gd name="connsiteY4" fmla="*/ 1444446 h 1528948"/>
                <a:gd name="connsiteX5" fmla="*/ 496042 w 1539869"/>
                <a:gd name="connsiteY5" fmla="*/ 1444446 h 1528948"/>
                <a:gd name="connsiteX6" fmla="*/ 1454890 w 1539869"/>
                <a:gd name="connsiteY6" fmla="*/ 492398 h 1528948"/>
                <a:gd name="connsiteX7" fmla="*/ 1454890 w 1539869"/>
                <a:gd name="connsiteY7" fmla="*/ 84377 h 152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9869" h="1528948">
                  <a:moveTo>
                    <a:pt x="1454890" y="84377"/>
                  </a:moveTo>
                  <a:lnTo>
                    <a:pt x="1454890" y="84377"/>
                  </a:lnTo>
                  <a:cubicBezTo>
                    <a:pt x="1341346" y="-28126"/>
                    <a:pt x="1157499" y="-28126"/>
                    <a:pt x="1043955" y="84377"/>
                  </a:cubicBezTo>
                  <a:lnTo>
                    <a:pt x="85106" y="1036425"/>
                  </a:lnTo>
                  <a:cubicBezTo>
                    <a:pt x="-28369" y="1149096"/>
                    <a:pt x="-28369" y="1331775"/>
                    <a:pt x="85106" y="1444446"/>
                  </a:cubicBezTo>
                  <a:cubicBezTo>
                    <a:pt x="198582" y="1557116"/>
                    <a:pt x="382566" y="1557116"/>
                    <a:pt x="496042" y="1444446"/>
                  </a:cubicBezTo>
                  <a:lnTo>
                    <a:pt x="1454890" y="492398"/>
                  </a:lnTo>
                  <a:cubicBezTo>
                    <a:pt x="1568196" y="379659"/>
                    <a:pt x="1568196" y="197115"/>
                    <a:pt x="1454890" y="84377"/>
                  </a:cubicBezTo>
                  <a:close/>
                </a:path>
              </a:pathLst>
            </a:custGeom>
            <a:solidFill>
              <a:srgbClr val="96B522"/>
            </a:solidFill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ihandform 26">
              <a:extLst>
                <a:ext uri="{FF2B5EF4-FFF2-40B4-BE49-F238E27FC236}">
                  <a16:creationId xmlns:a16="http://schemas.microsoft.com/office/drawing/2014/main" id="{D9D484C8-D745-024F-82A1-D706B591254C}"/>
                </a:ext>
              </a:extLst>
            </p:cNvPr>
            <p:cNvSpPr/>
            <p:nvPr/>
          </p:nvSpPr>
          <p:spPr>
            <a:xfrm>
              <a:off x="3554506" y="2854067"/>
              <a:ext cx="1060709" cy="1052663"/>
            </a:xfrm>
            <a:custGeom>
              <a:avLst/>
              <a:gdLst>
                <a:gd name="connsiteX0" fmla="*/ 85106 w 1060709"/>
                <a:gd name="connsiteY0" fmla="*/ 560140 h 1052663"/>
                <a:gd name="connsiteX1" fmla="*/ 85106 w 1060709"/>
                <a:gd name="connsiteY1" fmla="*/ 968161 h 1052663"/>
                <a:gd name="connsiteX2" fmla="*/ 496042 w 1060709"/>
                <a:gd name="connsiteY2" fmla="*/ 968161 h 1052663"/>
                <a:gd name="connsiteX3" fmla="*/ 975730 w 1060709"/>
                <a:gd name="connsiteY3" fmla="*/ 492399 h 1052663"/>
                <a:gd name="connsiteX4" fmla="*/ 975730 w 1060709"/>
                <a:gd name="connsiteY4" fmla="*/ 84378 h 1052663"/>
                <a:gd name="connsiteX5" fmla="*/ 975730 w 1060709"/>
                <a:gd name="connsiteY5" fmla="*/ 84378 h 1052663"/>
                <a:gd name="connsiteX6" fmla="*/ 564795 w 1060709"/>
                <a:gd name="connsiteY6" fmla="*/ 84378 h 105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709" h="1052663">
                  <a:moveTo>
                    <a:pt x="85106" y="560140"/>
                  </a:moveTo>
                  <a:cubicBezTo>
                    <a:pt x="-28369" y="672810"/>
                    <a:pt x="-28369" y="855490"/>
                    <a:pt x="85106" y="968161"/>
                  </a:cubicBezTo>
                  <a:cubicBezTo>
                    <a:pt x="198582" y="1080831"/>
                    <a:pt x="382566" y="1080831"/>
                    <a:pt x="496042" y="968161"/>
                  </a:cubicBezTo>
                  <a:lnTo>
                    <a:pt x="975730" y="492399"/>
                  </a:lnTo>
                  <a:cubicBezTo>
                    <a:pt x="1089036" y="379660"/>
                    <a:pt x="1089036" y="197117"/>
                    <a:pt x="975730" y="84378"/>
                  </a:cubicBezTo>
                  <a:lnTo>
                    <a:pt x="975730" y="84378"/>
                  </a:lnTo>
                  <a:cubicBezTo>
                    <a:pt x="862186" y="-28126"/>
                    <a:pt x="678339" y="-28126"/>
                    <a:pt x="564795" y="84378"/>
                  </a:cubicBezTo>
                  <a:close/>
                </a:path>
              </a:pathLst>
            </a:custGeom>
            <a:solidFill>
              <a:srgbClr val="96B522"/>
            </a:solidFill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ihandform 27">
              <a:extLst>
                <a:ext uri="{FF2B5EF4-FFF2-40B4-BE49-F238E27FC236}">
                  <a16:creationId xmlns:a16="http://schemas.microsoft.com/office/drawing/2014/main" id="{753E7702-142C-C943-ACFE-0F8988863747}"/>
                </a:ext>
              </a:extLst>
            </p:cNvPr>
            <p:cNvSpPr/>
            <p:nvPr/>
          </p:nvSpPr>
          <p:spPr>
            <a:xfrm>
              <a:off x="2595656" y="3329704"/>
              <a:ext cx="1060837" cy="1053313"/>
            </a:xfrm>
            <a:custGeom>
              <a:avLst/>
              <a:gdLst>
                <a:gd name="connsiteX0" fmla="*/ 975731 w 1060837"/>
                <a:gd name="connsiteY0" fmla="*/ 560790 h 1053313"/>
                <a:gd name="connsiteX1" fmla="*/ 496043 w 1060837"/>
                <a:gd name="connsiteY1" fmla="*/ 84503 h 1053313"/>
                <a:gd name="connsiteX2" fmla="*/ 85107 w 1060837"/>
                <a:gd name="connsiteY2" fmla="*/ 84503 h 1053313"/>
                <a:gd name="connsiteX3" fmla="*/ 85107 w 1060837"/>
                <a:gd name="connsiteY3" fmla="*/ 492524 h 1053313"/>
                <a:gd name="connsiteX4" fmla="*/ 564796 w 1060837"/>
                <a:gd name="connsiteY4" fmla="*/ 968810 h 1053313"/>
                <a:gd name="connsiteX5" fmla="*/ 975731 w 1060837"/>
                <a:gd name="connsiteY5" fmla="*/ 968810 h 1053313"/>
                <a:gd name="connsiteX6" fmla="*/ 975731 w 1060837"/>
                <a:gd name="connsiteY6" fmla="*/ 560790 h 105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837" h="1053313">
                  <a:moveTo>
                    <a:pt x="975731" y="560790"/>
                  </a:moveTo>
                  <a:lnTo>
                    <a:pt x="496043" y="84503"/>
                  </a:lnTo>
                  <a:cubicBezTo>
                    <a:pt x="382566" y="-28168"/>
                    <a:pt x="198584" y="-28168"/>
                    <a:pt x="85107" y="84503"/>
                  </a:cubicBezTo>
                  <a:cubicBezTo>
                    <a:pt x="-28369" y="197173"/>
                    <a:pt x="-28369" y="379853"/>
                    <a:pt x="85107" y="492524"/>
                  </a:cubicBezTo>
                  <a:lnTo>
                    <a:pt x="564796" y="968810"/>
                  </a:lnTo>
                  <a:cubicBezTo>
                    <a:pt x="678272" y="1081481"/>
                    <a:pt x="862256" y="1081481"/>
                    <a:pt x="975731" y="968810"/>
                  </a:cubicBezTo>
                  <a:cubicBezTo>
                    <a:pt x="1089207" y="856140"/>
                    <a:pt x="1089207" y="673460"/>
                    <a:pt x="975731" y="560790"/>
                  </a:cubicBezTo>
                  <a:close/>
                </a:path>
              </a:pathLst>
            </a:custGeom>
            <a:solidFill>
              <a:srgbClr val="057997"/>
            </a:solidFill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 28">
              <a:extLst>
                <a:ext uri="{FF2B5EF4-FFF2-40B4-BE49-F238E27FC236}">
                  <a16:creationId xmlns:a16="http://schemas.microsoft.com/office/drawing/2014/main" id="{0035E180-8E8F-FB4B-A18D-0C73BFC3040E}"/>
                </a:ext>
              </a:extLst>
            </p:cNvPr>
            <p:cNvSpPr/>
            <p:nvPr/>
          </p:nvSpPr>
          <p:spPr>
            <a:xfrm>
              <a:off x="3554728" y="2378190"/>
              <a:ext cx="580703" cy="576584"/>
            </a:xfrm>
            <a:custGeom>
              <a:avLst/>
              <a:gdLst>
                <a:gd name="connsiteX0" fmla="*/ 495819 w 580703"/>
                <a:gd name="connsiteY0" fmla="*/ 491990 h 576584"/>
                <a:gd name="connsiteX1" fmla="*/ 495502 w 580703"/>
                <a:gd name="connsiteY1" fmla="*/ 84282 h 576584"/>
                <a:gd name="connsiteX2" fmla="*/ 84884 w 580703"/>
                <a:gd name="connsiteY2" fmla="*/ 84596 h 576584"/>
                <a:gd name="connsiteX3" fmla="*/ 84884 w 580703"/>
                <a:gd name="connsiteY3" fmla="*/ 491990 h 576584"/>
                <a:gd name="connsiteX4" fmla="*/ 495502 w 580703"/>
                <a:gd name="connsiteY4" fmla="*/ 492303 h 576584"/>
                <a:gd name="connsiteX5" fmla="*/ 495819 w 580703"/>
                <a:gd name="connsiteY5" fmla="*/ 491990 h 57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703" h="576584">
                  <a:moveTo>
                    <a:pt x="495819" y="491990"/>
                  </a:moveTo>
                  <a:cubicBezTo>
                    <a:pt x="609120" y="379318"/>
                    <a:pt x="608983" y="196781"/>
                    <a:pt x="495502" y="84282"/>
                  </a:cubicBezTo>
                  <a:cubicBezTo>
                    <a:pt x="382027" y="-28216"/>
                    <a:pt x="198185" y="-28076"/>
                    <a:pt x="84884" y="84596"/>
                  </a:cubicBezTo>
                  <a:cubicBezTo>
                    <a:pt x="-28295" y="197145"/>
                    <a:pt x="-28295" y="379440"/>
                    <a:pt x="84884" y="491990"/>
                  </a:cubicBezTo>
                  <a:cubicBezTo>
                    <a:pt x="198185" y="604660"/>
                    <a:pt x="382027" y="604802"/>
                    <a:pt x="495502" y="492303"/>
                  </a:cubicBezTo>
                  <a:cubicBezTo>
                    <a:pt x="495608" y="492199"/>
                    <a:pt x="495714" y="492094"/>
                    <a:pt x="495819" y="491990"/>
                  </a:cubicBezTo>
                  <a:close/>
                </a:path>
              </a:pathLst>
            </a:custGeom>
            <a:solidFill>
              <a:srgbClr val="9D9D9C"/>
            </a:solidFill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ihandform 29">
              <a:extLst>
                <a:ext uri="{FF2B5EF4-FFF2-40B4-BE49-F238E27FC236}">
                  <a16:creationId xmlns:a16="http://schemas.microsoft.com/office/drawing/2014/main" id="{D27E92C5-519C-D640-B7F2-C40ECBB51E18}"/>
                </a:ext>
              </a:extLst>
            </p:cNvPr>
            <p:cNvSpPr/>
            <p:nvPr/>
          </p:nvSpPr>
          <p:spPr>
            <a:xfrm>
              <a:off x="3075568" y="2853951"/>
              <a:ext cx="580703" cy="576366"/>
            </a:xfrm>
            <a:custGeom>
              <a:avLst/>
              <a:gdLst>
                <a:gd name="connsiteX0" fmla="*/ 495820 w 580703"/>
                <a:gd name="connsiteY0" fmla="*/ 491990 h 576366"/>
                <a:gd name="connsiteX1" fmla="*/ 495502 w 580703"/>
                <a:gd name="connsiteY1" fmla="*/ 84284 h 576366"/>
                <a:gd name="connsiteX2" fmla="*/ 84884 w 580703"/>
                <a:gd name="connsiteY2" fmla="*/ 84594 h 576366"/>
                <a:gd name="connsiteX3" fmla="*/ 84884 w 580703"/>
                <a:gd name="connsiteY3" fmla="*/ 491990 h 576366"/>
                <a:gd name="connsiteX4" fmla="*/ 495820 w 580703"/>
                <a:gd name="connsiteY4" fmla="*/ 491990 h 57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703" h="576366">
                  <a:moveTo>
                    <a:pt x="495820" y="491990"/>
                  </a:moveTo>
                  <a:cubicBezTo>
                    <a:pt x="609120" y="379319"/>
                    <a:pt x="608983" y="196781"/>
                    <a:pt x="495502" y="84284"/>
                  </a:cubicBezTo>
                  <a:cubicBezTo>
                    <a:pt x="382027" y="-28216"/>
                    <a:pt x="198185" y="-28076"/>
                    <a:pt x="84884" y="84594"/>
                  </a:cubicBezTo>
                  <a:cubicBezTo>
                    <a:pt x="-28295" y="197143"/>
                    <a:pt x="-28295" y="379440"/>
                    <a:pt x="84884" y="491990"/>
                  </a:cubicBezTo>
                  <a:cubicBezTo>
                    <a:pt x="198428" y="604492"/>
                    <a:pt x="382276" y="604492"/>
                    <a:pt x="495820" y="491990"/>
                  </a:cubicBezTo>
                  <a:close/>
                </a:path>
              </a:pathLst>
            </a:custGeom>
            <a:solidFill>
              <a:srgbClr val="057997"/>
            </a:solidFill>
            <a:ln w="5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4A87E89-719A-EA40-8296-9CE51C53D1C1}"/>
              </a:ext>
            </a:extLst>
          </p:cNvPr>
          <p:cNvGrpSpPr/>
          <p:nvPr/>
        </p:nvGrpSpPr>
        <p:grpSpPr>
          <a:xfrm>
            <a:off x="-591720" y="1279597"/>
            <a:ext cx="7569167" cy="2158116"/>
            <a:chOff x="784432" y="2747713"/>
            <a:chExt cx="4094596" cy="1167450"/>
          </a:xfrm>
        </p:grpSpPr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D8501BAF-D366-2744-9A8D-595473296E83}"/>
                </a:ext>
              </a:extLst>
            </p:cNvPr>
            <p:cNvSpPr/>
            <p:nvPr/>
          </p:nvSpPr>
          <p:spPr>
            <a:xfrm>
              <a:off x="784432" y="2747713"/>
              <a:ext cx="1175791" cy="1167450"/>
            </a:xfrm>
            <a:custGeom>
              <a:avLst/>
              <a:gdLst>
                <a:gd name="connsiteX0" fmla="*/ 495819 w 580703"/>
                <a:gd name="connsiteY0" fmla="*/ 491990 h 576584"/>
                <a:gd name="connsiteX1" fmla="*/ 495502 w 580703"/>
                <a:gd name="connsiteY1" fmla="*/ 84282 h 576584"/>
                <a:gd name="connsiteX2" fmla="*/ 84884 w 580703"/>
                <a:gd name="connsiteY2" fmla="*/ 84596 h 576584"/>
                <a:gd name="connsiteX3" fmla="*/ 84884 w 580703"/>
                <a:gd name="connsiteY3" fmla="*/ 491990 h 576584"/>
                <a:gd name="connsiteX4" fmla="*/ 495502 w 580703"/>
                <a:gd name="connsiteY4" fmla="*/ 492303 h 576584"/>
                <a:gd name="connsiteX5" fmla="*/ 495819 w 580703"/>
                <a:gd name="connsiteY5" fmla="*/ 491990 h 57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703" h="576584">
                  <a:moveTo>
                    <a:pt x="495819" y="491990"/>
                  </a:moveTo>
                  <a:cubicBezTo>
                    <a:pt x="609120" y="379318"/>
                    <a:pt x="608983" y="196781"/>
                    <a:pt x="495502" y="84282"/>
                  </a:cubicBezTo>
                  <a:cubicBezTo>
                    <a:pt x="382027" y="-28216"/>
                    <a:pt x="198185" y="-28076"/>
                    <a:pt x="84884" y="84596"/>
                  </a:cubicBezTo>
                  <a:cubicBezTo>
                    <a:pt x="-28295" y="197145"/>
                    <a:pt x="-28295" y="379440"/>
                    <a:pt x="84884" y="491990"/>
                  </a:cubicBezTo>
                  <a:cubicBezTo>
                    <a:pt x="198185" y="604660"/>
                    <a:pt x="382027" y="604802"/>
                    <a:pt x="495502" y="492303"/>
                  </a:cubicBezTo>
                  <a:cubicBezTo>
                    <a:pt x="495608" y="492199"/>
                    <a:pt x="495714" y="492094"/>
                    <a:pt x="495819" y="491990"/>
                  </a:cubicBezTo>
                  <a:close/>
                </a:path>
              </a:pathLst>
            </a:custGeom>
            <a:solidFill>
              <a:schemeClr val="bg1"/>
            </a:solidFill>
            <a:ln w="52864" cap="flat">
              <a:noFill/>
              <a:prstDash val="solid"/>
              <a:miter/>
            </a:ln>
            <a:effectLst>
              <a:outerShdw blurRad="444500" dist="50800" dir="2700000" sx="103000" sy="103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668E9F09-123A-0A4F-9D12-A73D63F716FE}"/>
                </a:ext>
              </a:extLst>
            </p:cNvPr>
            <p:cNvSpPr/>
            <p:nvPr/>
          </p:nvSpPr>
          <p:spPr>
            <a:xfrm>
              <a:off x="2243832" y="2747713"/>
              <a:ext cx="1175791" cy="1167450"/>
            </a:xfrm>
            <a:custGeom>
              <a:avLst/>
              <a:gdLst>
                <a:gd name="connsiteX0" fmla="*/ 495819 w 580703"/>
                <a:gd name="connsiteY0" fmla="*/ 491990 h 576584"/>
                <a:gd name="connsiteX1" fmla="*/ 495502 w 580703"/>
                <a:gd name="connsiteY1" fmla="*/ 84282 h 576584"/>
                <a:gd name="connsiteX2" fmla="*/ 84884 w 580703"/>
                <a:gd name="connsiteY2" fmla="*/ 84596 h 576584"/>
                <a:gd name="connsiteX3" fmla="*/ 84884 w 580703"/>
                <a:gd name="connsiteY3" fmla="*/ 491990 h 576584"/>
                <a:gd name="connsiteX4" fmla="*/ 495502 w 580703"/>
                <a:gd name="connsiteY4" fmla="*/ 492303 h 576584"/>
                <a:gd name="connsiteX5" fmla="*/ 495819 w 580703"/>
                <a:gd name="connsiteY5" fmla="*/ 491990 h 57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703" h="576584">
                  <a:moveTo>
                    <a:pt x="495819" y="491990"/>
                  </a:moveTo>
                  <a:cubicBezTo>
                    <a:pt x="609120" y="379318"/>
                    <a:pt x="608983" y="196781"/>
                    <a:pt x="495502" y="84282"/>
                  </a:cubicBezTo>
                  <a:cubicBezTo>
                    <a:pt x="382027" y="-28216"/>
                    <a:pt x="198185" y="-28076"/>
                    <a:pt x="84884" y="84596"/>
                  </a:cubicBezTo>
                  <a:cubicBezTo>
                    <a:pt x="-28295" y="197145"/>
                    <a:pt x="-28295" y="379440"/>
                    <a:pt x="84884" y="491990"/>
                  </a:cubicBezTo>
                  <a:cubicBezTo>
                    <a:pt x="198185" y="604660"/>
                    <a:pt x="382027" y="604802"/>
                    <a:pt x="495502" y="492303"/>
                  </a:cubicBezTo>
                  <a:cubicBezTo>
                    <a:pt x="495608" y="492199"/>
                    <a:pt x="495714" y="492094"/>
                    <a:pt x="495819" y="491990"/>
                  </a:cubicBezTo>
                  <a:close/>
                </a:path>
              </a:pathLst>
            </a:custGeom>
            <a:solidFill>
              <a:schemeClr val="bg1"/>
            </a:solidFill>
            <a:ln w="52864" cap="flat">
              <a:noFill/>
              <a:prstDash val="solid"/>
              <a:miter/>
            </a:ln>
            <a:effectLst>
              <a:outerShdw blurRad="444500" dist="50800" dir="2700000" sx="103000" sy="103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ihandform 33">
              <a:extLst>
                <a:ext uri="{FF2B5EF4-FFF2-40B4-BE49-F238E27FC236}">
                  <a16:creationId xmlns:a16="http://schemas.microsoft.com/office/drawing/2014/main" id="{1AFF9A59-03D4-0845-B207-62F0CCBEB4C8}"/>
                </a:ext>
              </a:extLst>
            </p:cNvPr>
            <p:cNvSpPr/>
            <p:nvPr/>
          </p:nvSpPr>
          <p:spPr>
            <a:xfrm>
              <a:off x="3703237" y="2747713"/>
              <a:ext cx="1175791" cy="1167450"/>
            </a:xfrm>
            <a:custGeom>
              <a:avLst/>
              <a:gdLst>
                <a:gd name="connsiteX0" fmla="*/ 495819 w 580703"/>
                <a:gd name="connsiteY0" fmla="*/ 491990 h 576584"/>
                <a:gd name="connsiteX1" fmla="*/ 495502 w 580703"/>
                <a:gd name="connsiteY1" fmla="*/ 84282 h 576584"/>
                <a:gd name="connsiteX2" fmla="*/ 84884 w 580703"/>
                <a:gd name="connsiteY2" fmla="*/ 84596 h 576584"/>
                <a:gd name="connsiteX3" fmla="*/ 84884 w 580703"/>
                <a:gd name="connsiteY3" fmla="*/ 491990 h 576584"/>
                <a:gd name="connsiteX4" fmla="*/ 495502 w 580703"/>
                <a:gd name="connsiteY4" fmla="*/ 492303 h 576584"/>
                <a:gd name="connsiteX5" fmla="*/ 495819 w 580703"/>
                <a:gd name="connsiteY5" fmla="*/ 491990 h 57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703" h="576584">
                  <a:moveTo>
                    <a:pt x="495819" y="491990"/>
                  </a:moveTo>
                  <a:cubicBezTo>
                    <a:pt x="609120" y="379318"/>
                    <a:pt x="608983" y="196781"/>
                    <a:pt x="495502" y="84282"/>
                  </a:cubicBezTo>
                  <a:cubicBezTo>
                    <a:pt x="382027" y="-28216"/>
                    <a:pt x="198185" y="-28076"/>
                    <a:pt x="84884" y="84596"/>
                  </a:cubicBezTo>
                  <a:cubicBezTo>
                    <a:pt x="-28295" y="197145"/>
                    <a:pt x="-28295" y="379440"/>
                    <a:pt x="84884" y="491990"/>
                  </a:cubicBezTo>
                  <a:cubicBezTo>
                    <a:pt x="198185" y="604660"/>
                    <a:pt x="382027" y="604802"/>
                    <a:pt x="495502" y="492303"/>
                  </a:cubicBezTo>
                  <a:cubicBezTo>
                    <a:pt x="495608" y="492199"/>
                    <a:pt x="495714" y="492094"/>
                    <a:pt x="495819" y="491990"/>
                  </a:cubicBezTo>
                  <a:close/>
                </a:path>
              </a:pathLst>
            </a:custGeom>
            <a:solidFill>
              <a:schemeClr val="bg1"/>
            </a:solidFill>
            <a:ln w="52864" cap="flat">
              <a:noFill/>
              <a:prstDash val="solid"/>
              <a:miter/>
            </a:ln>
            <a:effectLst>
              <a:outerShdw blurRad="444500" dist="50800" dir="2700000" sx="103000" sy="103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90918381"/>
      </p:ext>
    </p:extLst>
  </p:cSld>
  <p:clrMapOvr>
    <a:masterClrMapping/>
  </p:clrMapOvr>
</p:sld>
</file>

<file path=ppt/theme/theme1.xml><?xml version="1.0" encoding="utf-8"?>
<a:theme xmlns:a="http://schemas.openxmlformats.org/drawingml/2006/main" name="mgm tp - Company D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gm tp - Company DE.potx" id="{7FA5C52F-4541-4A34-BD96-1EB2B9C37898}" vid="{C3A11ADF-2160-40C1-8542-9BC678EB71CF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7F7EC2A17ACE4BB04E34D697504CCE" ma:contentTypeVersion="10" ma:contentTypeDescription="Create a new document." ma:contentTypeScope="" ma:versionID="0ead37204d072772916ccf4dd2f0138b">
  <xsd:schema xmlns:xsd="http://www.w3.org/2001/XMLSchema" xmlns:xs="http://www.w3.org/2001/XMLSchema" xmlns:p="http://schemas.microsoft.com/office/2006/metadata/properties" xmlns:ns3="3368da28-1a5e-4f09-a211-e90e3c8983c1" xmlns:ns4="6b9329b3-ae6e-482e-87cd-38cd5c01b27d" targetNamespace="http://schemas.microsoft.com/office/2006/metadata/properties" ma:root="true" ma:fieldsID="fcfb1bf82952a56ae7d814c03df921eb" ns3:_="" ns4:_="">
    <xsd:import namespace="3368da28-1a5e-4f09-a211-e90e3c8983c1"/>
    <xsd:import namespace="6b9329b3-ae6e-482e-87cd-38cd5c01b2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8da28-1a5e-4f09-a211-e90e3c898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9329b3-ae6e-482e-87cd-38cd5c01b2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EB8996-D750-414D-B7DE-8361AD38A9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6933F9-E072-4908-8DE6-C0EAE10F87A8}">
  <ds:schemaRefs>
    <ds:schemaRef ds:uri="http://purl.org/dc/dcmitype/"/>
    <ds:schemaRef ds:uri="http://schemas.microsoft.com/office/infopath/2007/PartnerControls"/>
    <ds:schemaRef ds:uri="6b9329b3-ae6e-482e-87cd-38cd5c01b27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368da28-1a5e-4f09-a211-e90e3c8983c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A0712F-AC59-497A-A59D-DE6D7B1C7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8da28-1a5e-4f09-a211-e90e3c8983c1"/>
    <ds:schemaRef ds:uri="6b9329b3-ae6e-482e-87cd-38cd5c01b2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mgm tp - Company DE</Template>
  <TotalTime>0</TotalTime>
  <Words>341</Words>
  <Application>Microsoft Macintosh PowerPoint</Application>
  <PresentationFormat>Benutzerdefiniert</PresentationFormat>
  <Paragraphs>76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IBM Plex Sans SemiBold</vt:lpstr>
      <vt:lpstr>IBM Plex Sans Medium</vt:lpstr>
      <vt:lpstr>IBM Plex Sans Light</vt:lpstr>
      <vt:lpstr>Arial</vt:lpstr>
      <vt:lpstr>Open Sans Light</vt:lpstr>
      <vt:lpstr>Wingdings</vt:lpstr>
      <vt:lpstr>Open Sans</vt:lpstr>
      <vt:lpstr>IBM Plex Sans Thin</vt:lpstr>
      <vt:lpstr>IBM Plex Sans</vt:lpstr>
      <vt:lpstr>mgm tp - Company 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Dietmar Schmidt</dc:creator>
  <cp:lastModifiedBy> </cp:lastModifiedBy>
  <cp:revision>460</cp:revision>
  <cp:lastPrinted>2020-06-15T13:31:09Z</cp:lastPrinted>
  <dcterms:created xsi:type="dcterms:W3CDTF">2020-05-29T12:54:18Z</dcterms:created>
  <dcterms:modified xsi:type="dcterms:W3CDTF">2021-01-23T08:18:37Z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0x010100617F7EC2A17ACE4BB04E34D697504CCE</vt:lpwstr>
  </property>
</Properties>
</file>