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5" r:id="rId10"/>
    <p:sldId id="263" r:id="rId11"/>
    <p:sldId id="266" r:id="rId12"/>
    <p:sldId id="267" r:id="rId13"/>
    <p:sldId id="268" r:id="rId14"/>
    <p:sldId id="269" r:id="rId15"/>
    <p:sldId id="270" r:id="rId16"/>
    <p:sldId id="271" r:id="rId17"/>
    <p:sldId id="272" r:id="rId18"/>
    <p:sldId id="273" r:id="rId19"/>
    <p:sldId id="274" r:id="rId20"/>
    <p:sldId id="275" r:id="rId21"/>
    <p:sldId id="278" r:id="rId22"/>
    <p:sldId id="276" r:id="rId23"/>
    <p:sldId id="279"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38" autoAdjust="0"/>
    <p:restoredTop sz="94660"/>
  </p:normalViewPr>
  <p:slideViewPr>
    <p:cSldViewPr snapToGrid="0">
      <p:cViewPr>
        <p:scale>
          <a:sx n="100" d="100"/>
          <a:sy n="100" d="100"/>
        </p:scale>
        <p:origin x="1200" y="31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AD1DA-A249-7E97-6803-6C5C2EB0D1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5C22CC-69FF-E3F5-7BE8-7F72E34A8D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E446B7-9E1B-8CFF-E7FE-5B50F538CAFC}"/>
              </a:ext>
            </a:extLst>
          </p:cNvPr>
          <p:cNvSpPr>
            <a:spLocks noGrp="1"/>
          </p:cNvSpPr>
          <p:nvPr>
            <p:ph type="dt" sz="half" idx="10"/>
          </p:nvPr>
        </p:nvSpPr>
        <p:spPr/>
        <p:txBody>
          <a:bodyPr/>
          <a:lstStyle/>
          <a:p>
            <a:fld id="{7BC2511D-21BC-4289-8BD1-DBE68719F22D}" type="datetimeFigureOut">
              <a:rPr lang="en-IN" smtClean="0"/>
              <a:t>17-12-2023</a:t>
            </a:fld>
            <a:endParaRPr lang="en-IN"/>
          </a:p>
        </p:txBody>
      </p:sp>
      <p:sp>
        <p:nvSpPr>
          <p:cNvPr id="5" name="Footer Placeholder 4">
            <a:extLst>
              <a:ext uri="{FF2B5EF4-FFF2-40B4-BE49-F238E27FC236}">
                <a16:creationId xmlns:a16="http://schemas.microsoft.com/office/drawing/2014/main" id="{0F13B682-7652-7FD0-091C-0F2B788686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91EBFC-1808-14B0-4C0E-5D6F1749199B}"/>
              </a:ext>
            </a:extLst>
          </p:cNvPr>
          <p:cNvSpPr>
            <a:spLocks noGrp="1"/>
          </p:cNvSpPr>
          <p:nvPr>
            <p:ph type="sldNum" sz="quarter" idx="12"/>
          </p:nvPr>
        </p:nvSpPr>
        <p:spPr/>
        <p:txBody>
          <a:bodyPr/>
          <a:lstStyle/>
          <a:p>
            <a:fld id="{836ECBBD-5A88-42F4-906E-1FC61D596A5D}" type="slidenum">
              <a:rPr lang="en-IN" smtClean="0"/>
              <a:t>‹#›</a:t>
            </a:fld>
            <a:endParaRPr lang="en-IN"/>
          </a:p>
        </p:txBody>
      </p:sp>
    </p:spTree>
    <p:extLst>
      <p:ext uri="{BB962C8B-B14F-4D97-AF65-F5344CB8AC3E}">
        <p14:creationId xmlns:p14="http://schemas.microsoft.com/office/powerpoint/2010/main" val="4053792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0201A-7E2E-2F9F-D3E1-AF172F9C01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7CE4DC-C4EC-7E7D-F107-E8DBF5DFF3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9E0FD9-2E58-8CCA-1F7D-EC753A3E4DFF}"/>
              </a:ext>
            </a:extLst>
          </p:cNvPr>
          <p:cNvSpPr>
            <a:spLocks noGrp="1"/>
          </p:cNvSpPr>
          <p:nvPr>
            <p:ph type="dt" sz="half" idx="10"/>
          </p:nvPr>
        </p:nvSpPr>
        <p:spPr/>
        <p:txBody>
          <a:bodyPr/>
          <a:lstStyle/>
          <a:p>
            <a:fld id="{7BC2511D-21BC-4289-8BD1-DBE68719F22D}" type="datetimeFigureOut">
              <a:rPr lang="en-IN" smtClean="0"/>
              <a:t>17-12-2023</a:t>
            </a:fld>
            <a:endParaRPr lang="en-IN"/>
          </a:p>
        </p:txBody>
      </p:sp>
      <p:sp>
        <p:nvSpPr>
          <p:cNvPr id="5" name="Footer Placeholder 4">
            <a:extLst>
              <a:ext uri="{FF2B5EF4-FFF2-40B4-BE49-F238E27FC236}">
                <a16:creationId xmlns:a16="http://schemas.microsoft.com/office/drawing/2014/main" id="{99A2516F-E856-E83A-116A-BDA8B05BF1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563C7E-4ED6-D42B-FAA3-4B6F0D590F3A}"/>
              </a:ext>
            </a:extLst>
          </p:cNvPr>
          <p:cNvSpPr>
            <a:spLocks noGrp="1"/>
          </p:cNvSpPr>
          <p:nvPr>
            <p:ph type="sldNum" sz="quarter" idx="12"/>
          </p:nvPr>
        </p:nvSpPr>
        <p:spPr/>
        <p:txBody>
          <a:bodyPr/>
          <a:lstStyle/>
          <a:p>
            <a:fld id="{836ECBBD-5A88-42F4-906E-1FC61D596A5D}" type="slidenum">
              <a:rPr lang="en-IN" smtClean="0"/>
              <a:t>‹#›</a:t>
            </a:fld>
            <a:endParaRPr lang="en-IN"/>
          </a:p>
        </p:txBody>
      </p:sp>
    </p:spTree>
    <p:extLst>
      <p:ext uri="{BB962C8B-B14F-4D97-AF65-F5344CB8AC3E}">
        <p14:creationId xmlns:p14="http://schemas.microsoft.com/office/powerpoint/2010/main" val="3442197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35882E-8E75-B15A-064B-B11B7FA53D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193F33-B153-8D76-6B03-85E256A95B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CD9B07-3697-7303-1486-E1A8CA5FEC0D}"/>
              </a:ext>
            </a:extLst>
          </p:cNvPr>
          <p:cNvSpPr>
            <a:spLocks noGrp="1"/>
          </p:cNvSpPr>
          <p:nvPr>
            <p:ph type="dt" sz="half" idx="10"/>
          </p:nvPr>
        </p:nvSpPr>
        <p:spPr/>
        <p:txBody>
          <a:bodyPr/>
          <a:lstStyle/>
          <a:p>
            <a:fld id="{7BC2511D-21BC-4289-8BD1-DBE68719F22D}" type="datetimeFigureOut">
              <a:rPr lang="en-IN" smtClean="0"/>
              <a:t>17-12-2023</a:t>
            </a:fld>
            <a:endParaRPr lang="en-IN"/>
          </a:p>
        </p:txBody>
      </p:sp>
      <p:sp>
        <p:nvSpPr>
          <p:cNvPr id="5" name="Footer Placeholder 4">
            <a:extLst>
              <a:ext uri="{FF2B5EF4-FFF2-40B4-BE49-F238E27FC236}">
                <a16:creationId xmlns:a16="http://schemas.microsoft.com/office/drawing/2014/main" id="{A259C13A-D670-D5D3-0D8C-25019A1C16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814832-405F-37EB-A00E-AB7F2050A734}"/>
              </a:ext>
            </a:extLst>
          </p:cNvPr>
          <p:cNvSpPr>
            <a:spLocks noGrp="1"/>
          </p:cNvSpPr>
          <p:nvPr>
            <p:ph type="sldNum" sz="quarter" idx="12"/>
          </p:nvPr>
        </p:nvSpPr>
        <p:spPr/>
        <p:txBody>
          <a:bodyPr/>
          <a:lstStyle/>
          <a:p>
            <a:fld id="{836ECBBD-5A88-42F4-906E-1FC61D596A5D}" type="slidenum">
              <a:rPr lang="en-IN" smtClean="0"/>
              <a:t>‹#›</a:t>
            </a:fld>
            <a:endParaRPr lang="en-IN"/>
          </a:p>
        </p:txBody>
      </p:sp>
    </p:spTree>
    <p:extLst>
      <p:ext uri="{BB962C8B-B14F-4D97-AF65-F5344CB8AC3E}">
        <p14:creationId xmlns:p14="http://schemas.microsoft.com/office/powerpoint/2010/main" val="1643573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ADD6B-5AAC-A7F9-0851-CC6125D5CE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208170-617D-825A-4124-1D9C7BDA89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988F8A-4C36-65D5-EC66-F35F14D7BEBB}"/>
              </a:ext>
            </a:extLst>
          </p:cNvPr>
          <p:cNvSpPr>
            <a:spLocks noGrp="1"/>
          </p:cNvSpPr>
          <p:nvPr>
            <p:ph type="dt" sz="half" idx="10"/>
          </p:nvPr>
        </p:nvSpPr>
        <p:spPr/>
        <p:txBody>
          <a:bodyPr/>
          <a:lstStyle/>
          <a:p>
            <a:fld id="{7BC2511D-21BC-4289-8BD1-DBE68719F22D}" type="datetimeFigureOut">
              <a:rPr lang="en-IN" smtClean="0"/>
              <a:t>17-12-2023</a:t>
            </a:fld>
            <a:endParaRPr lang="en-IN"/>
          </a:p>
        </p:txBody>
      </p:sp>
      <p:sp>
        <p:nvSpPr>
          <p:cNvPr id="5" name="Footer Placeholder 4">
            <a:extLst>
              <a:ext uri="{FF2B5EF4-FFF2-40B4-BE49-F238E27FC236}">
                <a16:creationId xmlns:a16="http://schemas.microsoft.com/office/drawing/2014/main" id="{747339E3-75FD-CA10-F334-80A8213E92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DA4FC1-0AD6-FADE-0689-E75FA7F4F275}"/>
              </a:ext>
            </a:extLst>
          </p:cNvPr>
          <p:cNvSpPr>
            <a:spLocks noGrp="1"/>
          </p:cNvSpPr>
          <p:nvPr>
            <p:ph type="sldNum" sz="quarter" idx="12"/>
          </p:nvPr>
        </p:nvSpPr>
        <p:spPr/>
        <p:txBody>
          <a:bodyPr/>
          <a:lstStyle/>
          <a:p>
            <a:fld id="{836ECBBD-5A88-42F4-906E-1FC61D596A5D}" type="slidenum">
              <a:rPr lang="en-IN" smtClean="0"/>
              <a:t>‹#›</a:t>
            </a:fld>
            <a:endParaRPr lang="en-IN"/>
          </a:p>
        </p:txBody>
      </p:sp>
    </p:spTree>
    <p:extLst>
      <p:ext uri="{BB962C8B-B14F-4D97-AF65-F5344CB8AC3E}">
        <p14:creationId xmlns:p14="http://schemas.microsoft.com/office/powerpoint/2010/main" val="3721296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8A098-748C-BE0A-31FE-A56D8C1903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D34081-F5EA-67A4-09A4-5968CE7427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A7F4DA-F9B1-296E-A28F-8D1273421D9B}"/>
              </a:ext>
            </a:extLst>
          </p:cNvPr>
          <p:cNvSpPr>
            <a:spLocks noGrp="1"/>
          </p:cNvSpPr>
          <p:nvPr>
            <p:ph type="dt" sz="half" idx="10"/>
          </p:nvPr>
        </p:nvSpPr>
        <p:spPr/>
        <p:txBody>
          <a:bodyPr/>
          <a:lstStyle/>
          <a:p>
            <a:fld id="{7BC2511D-21BC-4289-8BD1-DBE68719F22D}" type="datetimeFigureOut">
              <a:rPr lang="en-IN" smtClean="0"/>
              <a:t>17-12-2023</a:t>
            </a:fld>
            <a:endParaRPr lang="en-IN"/>
          </a:p>
        </p:txBody>
      </p:sp>
      <p:sp>
        <p:nvSpPr>
          <p:cNvPr id="5" name="Footer Placeholder 4">
            <a:extLst>
              <a:ext uri="{FF2B5EF4-FFF2-40B4-BE49-F238E27FC236}">
                <a16:creationId xmlns:a16="http://schemas.microsoft.com/office/drawing/2014/main" id="{5CAF9CB0-A9CC-DD9C-4C96-28F650851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8FACBB-9229-3939-7DE7-AE3B88F50181}"/>
              </a:ext>
            </a:extLst>
          </p:cNvPr>
          <p:cNvSpPr>
            <a:spLocks noGrp="1"/>
          </p:cNvSpPr>
          <p:nvPr>
            <p:ph type="sldNum" sz="quarter" idx="12"/>
          </p:nvPr>
        </p:nvSpPr>
        <p:spPr/>
        <p:txBody>
          <a:bodyPr/>
          <a:lstStyle/>
          <a:p>
            <a:fld id="{836ECBBD-5A88-42F4-906E-1FC61D596A5D}" type="slidenum">
              <a:rPr lang="en-IN" smtClean="0"/>
              <a:t>‹#›</a:t>
            </a:fld>
            <a:endParaRPr lang="en-IN"/>
          </a:p>
        </p:txBody>
      </p:sp>
    </p:spTree>
    <p:extLst>
      <p:ext uri="{BB962C8B-B14F-4D97-AF65-F5344CB8AC3E}">
        <p14:creationId xmlns:p14="http://schemas.microsoft.com/office/powerpoint/2010/main" val="54372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5B69-E02E-7FFC-92A2-F452C05451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7C3758-73B3-1279-6C8D-150FD70B3F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A64590-BC39-D068-2AE6-F6B8E8E54E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AB3F74-7154-86F8-E021-6A2821EA4F27}"/>
              </a:ext>
            </a:extLst>
          </p:cNvPr>
          <p:cNvSpPr>
            <a:spLocks noGrp="1"/>
          </p:cNvSpPr>
          <p:nvPr>
            <p:ph type="dt" sz="half" idx="10"/>
          </p:nvPr>
        </p:nvSpPr>
        <p:spPr/>
        <p:txBody>
          <a:bodyPr/>
          <a:lstStyle/>
          <a:p>
            <a:fld id="{7BC2511D-21BC-4289-8BD1-DBE68719F22D}" type="datetimeFigureOut">
              <a:rPr lang="en-IN" smtClean="0"/>
              <a:t>17-12-2023</a:t>
            </a:fld>
            <a:endParaRPr lang="en-IN"/>
          </a:p>
        </p:txBody>
      </p:sp>
      <p:sp>
        <p:nvSpPr>
          <p:cNvPr id="6" name="Footer Placeholder 5">
            <a:extLst>
              <a:ext uri="{FF2B5EF4-FFF2-40B4-BE49-F238E27FC236}">
                <a16:creationId xmlns:a16="http://schemas.microsoft.com/office/drawing/2014/main" id="{93989818-EE0E-E754-345E-DB9EB40151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C2461-9A6A-DF7A-3BA7-EB5DC4F078DA}"/>
              </a:ext>
            </a:extLst>
          </p:cNvPr>
          <p:cNvSpPr>
            <a:spLocks noGrp="1"/>
          </p:cNvSpPr>
          <p:nvPr>
            <p:ph type="sldNum" sz="quarter" idx="12"/>
          </p:nvPr>
        </p:nvSpPr>
        <p:spPr/>
        <p:txBody>
          <a:bodyPr/>
          <a:lstStyle/>
          <a:p>
            <a:fld id="{836ECBBD-5A88-42F4-906E-1FC61D596A5D}" type="slidenum">
              <a:rPr lang="en-IN" smtClean="0"/>
              <a:t>‹#›</a:t>
            </a:fld>
            <a:endParaRPr lang="en-IN"/>
          </a:p>
        </p:txBody>
      </p:sp>
    </p:spTree>
    <p:extLst>
      <p:ext uri="{BB962C8B-B14F-4D97-AF65-F5344CB8AC3E}">
        <p14:creationId xmlns:p14="http://schemas.microsoft.com/office/powerpoint/2010/main" val="219339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6E34F-D1C5-DF0C-846B-20F29B7893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7C42D5-67D0-83EA-7295-26508370DB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99BEF4-ED9C-76E9-FB07-0414F33367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29E487-12D1-E2B1-1E08-CCCFF14131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38CA3F-E4EA-5C77-4D5B-BA118BFD24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DF9143-2F3E-64D5-C217-09AB9F24B436}"/>
              </a:ext>
            </a:extLst>
          </p:cNvPr>
          <p:cNvSpPr>
            <a:spLocks noGrp="1"/>
          </p:cNvSpPr>
          <p:nvPr>
            <p:ph type="dt" sz="half" idx="10"/>
          </p:nvPr>
        </p:nvSpPr>
        <p:spPr/>
        <p:txBody>
          <a:bodyPr/>
          <a:lstStyle/>
          <a:p>
            <a:fld id="{7BC2511D-21BC-4289-8BD1-DBE68719F22D}" type="datetimeFigureOut">
              <a:rPr lang="en-IN" smtClean="0"/>
              <a:t>17-12-2023</a:t>
            </a:fld>
            <a:endParaRPr lang="en-IN"/>
          </a:p>
        </p:txBody>
      </p:sp>
      <p:sp>
        <p:nvSpPr>
          <p:cNvPr id="8" name="Footer Placeholder 7">
            <a:extLst>
              <a:ext uri="{FF2B5EF4-FFF2-40B4-BE49-F238E27FC236}">
                <a16:creationId xmlns:a16="http://schemas.microsoft.com/office/drawing/2014/main" id="{684D4C3C-E6D7-3023-04C1-0CA9537C47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3B400E-3F73-30C3-B036-295AFA6AD6AB}"/>
              </a:ext>
            </a:extLst>
          </p:cNvPr>
          <p:cNvSpPr>
            <a:spLocks noGrp="1"/>
          </p:cNvSpPr>
          <p:nvPr>
            <p:ph type="sldNum" sz="quarter" idx="12"/>
          </p:nvPr>
        </p:nvSpPr>
        <p:spPr/>
        <p:txBody>
          <a:bodyPr/>
          <a:lstStyle/>
          <a:p>
            <a:fld id="{836ECBBD-5A88-42F4-906E-1FC61D596A5D}" type="slidenum">
              <a:rPr lang="en-IN" smtClean="0"/>
              <a:t>‹#›</a:t>
            </a:fld>
            <a:endParaRPr lang="en-IN"/>
          </a:p>
        </p:txBody>
      </p:sp>
    </p:spTree>
    <p:extLst>
      <p:ext uri="{BB962C8B-B14F-4D97-AF65-F5344CB8AC3E}">
        <p14:creationId xmlns:p14="http://schemas.microsoft.com/office/powerpoint/2010/main" val="3601552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8C8F4-5A90-AAB8-1757-6B4AF4C938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9ACE70-D481-8524-FDEA-A8AAE60FE6A4}"/>
              </a:ext>
            </a:extLst>
          </p:cNvPr>
          <p:cNvSpPr>
            <a:spLocks noGrp="1"/>
          </p:cNvSpPr>
          <p:nvPr>
            <p:ph type="dt" sz="half" idx="10"/>
          </p:nvPr>
        </p:nvSpPr>
        <p:spPr/>
        <p:txBody>
          <a:bodyPr/>
          <a:lstStyle/>
          <a:p>
            <a:fld id="{7BC2511D-21BC-4289-8BD1-DBE68719F22D}" type="datetimeFigureOut">
              <a:rPr lang="en-IN" smtClean="0"/>
              <a:t>17-12-2023</a:t>
            </a:fld>
            <a:endParaRPr lang="en-IN"/>
          </a:p>
        </p:txBody>
      </p:sp>
      <p:sp>
        <p:nvSpPr>
          <p:cNvPr id="4" name="Footer Placeholder 3">
            <a:extLst>
              <a:ext uri="{FF2B5EF4-FFF2-40B4-BE49-F238E27FC236}">
                <a16:creationId xmlns:a16="http://schemas.microsoft.com/office/drawing/2014/main" id="{FAFBCD69-6DCC-DF96-3EDF-50CC6A6E96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6B00A3-7E63-6EC7-3829-45180D20B663}"/>
              </a:ext>
            </a:extLst>
          </p:cNvPr>
          <p:cNvSpPr>
            <a:spLocks noGrp="1"/>
          </p:cNvSpPr>
          <p:nvPr>
            <p:ph type="sldNum" sz="quarter" idx="12"/>
          </p:nvPr>
        </p:nvSpPr>
        <p:spPr/>
        <p:txBody>
          <a:bodyPr/>
          <a:lstStyle/>
          <a:p>
            <a:fld id="{836ECBBD-5A88-42F4-906E-1FC61D596A5D}" type="slidenum">
              <a:rPr lang="en-IN" smtClean="0"/>
              <a:t>‹#›</a:t>
            </a:fld>
            <a:endParaRPr lang="en-IN"/>
          </a:p>
        </p:txBody>
      </p:sp>
    </p:spTree>
    <p:extLst>
      <p:ext uri="{BB962C8B-B14F-4D97-AF65-F5344CB8AC3E}">
        <p14:creationId xmlns:p14="http://schemas.microsoft.com/office/powerpoint/2010/main" val="3953998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B5CD7E-5C5A-D869-FF46-8826F87BE63C}"/>
              </a:ext>
            </a:extLst>
          </p:cNvPr>
          <p:cNvSpPr>
            <a:spLocks noGrp="1"/>
          </p:cNvSpPr>
          <p:nvPr>
            <p:ph type="dt" sz="half" idx="10"/>
          </p:nvPr>
        </p:nvSpPr>
        <p:spPr/>
        <p:txBody>
          <a:bodyPr/>
          <a:lstStyle/>
          <a:p>
            <a:fld id="{7BC2511D-21BC-4289-8BD1-DBE68719F22D}" type="datetimeFigureOut">
              <a:rPr lang="en-IN" smtClean="0"/>
              <a:t>17-12-2023</a:t>
            </a:fld>
            <a:endParaRPr lang="en-IN"/>
          </a:p>
        </p:txBody>
      </p:sp>
      <p:sp>
        <p:nvSpPr>
          <p:cNvPr id="3" name="Footer Placeholder 2">
            <a:extLst>
              <a:ext uri="{FF2B5EF4-FFF2-40B4-BE49-F238E27FC236}">
                <a16:creationId xmlns:a16="http://schemas.microsoft.com/office/drawing/2014/main" id="{FEF4D718-440E-1EBB-A070-8C4D687988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43F25C-C6D0-3501-604A-36504F9E1A4C}"/>
              </a:ext>
            </a:extLst>
          </p:cNvPr>
          <p:cNvSpPr>
            <a:spLocks noGrp="1"/>
          </p:cNvSpPr>
          <p:nvPr>
            <p:ph type="sldNum" sz="quarter" idx="12"/>
          </p:nvPr>
        </p:nvSpPr>
        <p:spPr/>
        <p:txBody>
          <a:bodyPr/>
          <a:lstStyle/>
          <a:p>
            <a:fld id="{836ECBBD-5A88-42F4-906E-1FC61D596A5D}" type="slidenum">
              <a:rPr lang="en-IN" smtClean="0"/>
              <a:t>‹#›</a:t>
            </a:fld>
            <a:endParaRPr lang="en-IN"/>
          </a:p>
        </p:txBody>
      </p:sp>
    </p:spTree>
    <p:extLst>
      <p:ext uri="{BB962C8B-B14F-4D97-AF65-F5344CB8AC3E}">
        <p14:creationId xmlns:p14="http://schemas.microsoft.com/office/powerpoint/2010/main" val="4214195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3A49D-FFA0-6A2D-EC93-A80831C769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60422B-B5CD-DEDA-4122-6824602743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25B292-F48A-4CCE-FD3C-099AC701C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3B9518-2352-709D-4341-387199E5AF95}"/>
              </a:ext>
            </a:extLst>
          </p:cNvPr>
          <p:cNvSpPr>
            <a:spLocks noGrp="1"/>
          </p:cNvSpPr>
          <p:nvPr>
            <p:ph type="dt" sz="half" idx="10"/>
          </p:nvPr>
        </p:nvSpPr>
        <p:spPr/>
        <p:txBody>
          <a:bodyPr/>
          <a:lstStyle/>
          <a:p>
            <a:fld id="{7BC2511D-21BC-4289-8BD1-DBE68719F22D}" type="datetimeFigureOut">
              <a:rPr lang="en-IN" smtClean="0"/>
              <a:t>17-12-2023</a:t>
            </a:fld>
            <a:endParaRPr lang="en-IN"/>
          </a:p>
        </p:txBody>
      </p:sp>
      <p:sp>
        <p:nvSpPr>
          <p:cNvPr id="6" name="Footer Placeholder 5">
            <a:extLst>
              <a:ext uri="{FF2B5EF4-FFF2-40B4-BE49-F238E27FC236}">
                <a16:creationId xmlns:a16="http://schemas.microsoft.com/office/drawing/2014/main" id="{EE0803FE-9905-81A6-9692-35B7E65DD8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46A597-B241-1490-3D5A-9FFF7C6A7922}"/>
              </a:ext>
            </a:extLst>
          </p:cNvPr>
          <p:cNvSpPr>
            <a:spLocks noGrp="1"/>
          </p:cNvSpPr>
          <p:nvPr>
            <p:ph type="sldNum" sz="quarter" idx="12"/>
          </p:nvPr>
        </p:nvSpPr>
        <p:spPr/>
        <p:txBody>
          <a:bodyPr/>
          <a:lstStyle/>
          <a:p>
            <a:fld id="{836ECBBD-5A88-42F4-906E-1FC61D596A5D}" type="slidenum">
              <a:rPr lang="en-IN" smtClean="0"/>
              <a:t>‹#›</a:t>
            </a:fld>
            <a:endParaRPr lang="en-IN"/>
          </a:p>
        </p:txBody>
      </p:sp>
    </p:spTree>
    <p:extLst>
      <p:ext uri="{BB962C8B-B14F-4D97-AF65-F5344CB8AC3E}">
        <p14:creationId xmlns:p14="http://schemas.microsoft.com/office/powerpoint/2010/main" val="3783510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0C62-21D3-8292-B59D-51A6DEB63E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34CC18-8D0C-28E2-47C7-00621C3BC2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6775F4D-82F6-42D3-DF38-51E8941F7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78C99-42B6-52FC-D0A2-E83049830E59}"/>
              </a:ext>
            </a:extLst>
          </p:cNvPr>
          <p:cNvSpPr>
            <a:spLocks noGrp="1"/>
          </p:cNvSpPr>
          <p:nvPr>
            <p:ph type="dt" sz="half" idx="10"/>
          </p:nvPr>
        </p:nvSpPr>
        <p:spPr/>
        <p:txBody>
          <a:bodyPr/>
          <a:lstStyle/>
          <a:p>
            <a:fld id="{7BC2511D-21BC-4289-8BD1-DBE68719F22D}" type="datetimeFigureOut">
              <a:rPr lang="en-IN" smtClean="0"/>
              <a:t>17-12-2023</a:t>
            </a:fld>
            <a:endParaRPr lang="en-IN"/>
          </a:p>
        </p:txBody>
      </p:sp>
      <p:sp>
        <p:nvSpPr>
          <p:cNvPr id="6" name="Footer Placeholder 5">
            <a:extLst>
              <a:ext uri="{FF2B5EF4-FFF2-40B4-BE49-F238E27FC236}">
                <a16:creationId xmlns:a16="http://schemas.microsoft.com/office/drawing/2014/main" id="{F59FF2DC-DCE8-04F3-680B-B56C17262A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5B1AA3-8B8F-C37F-9A0A-694E40BA14C2}"/>
              </a:ext>
            </a:extLst>
          </p:cNvPr>
          <p:cNvSpPr>
            <a:spLocks noGrp="1"/>
          </p:cNvSpPr>
          <p:nvPr>
            <p:ph type="sldNum" sz="quarter" idx="12"/>
          </p:nvPr>
        </p:nvSpPr>
        <p:spPr/>
        <p:txBody>
          <a:bodyPr/>
          <a:lstStyle/>
          <a:p>
            <a:fld id="{836ECBBD-5A88-42F4-906E-1FC61D596A5D}" type="slidenum">
              <a:rPr lang="en-IN" smtClean="0"/>
              <a:t>‹#›</a:t>
            </a:fld>
            <a:endParaRPr lang="en-IN"/>
          </a:p>
        </p:txBody>
      </p:sp>
    </p:spTree>
    <p:extLst>
      <p:ext uri="{BB962C8B-B14F-4D97-AF65-F5344CB8AC3E}">
        <p14:creationId xmlns:p14="http://schemas.microsoft.com/office/powerpoint/2010/main" val="643168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14BC24-38C7-61A0-99DE-0458DE4AA0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257988-9830-4F95-316E-50D9DAFCE3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5299A0-F41E-8F90-A26E-236A241295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C2511D-21BC-4289-8BD1-DBE68719F22D}" type="datetimeFigureOut">
              <a:rPr lang="en-IN" smtClean="0"/>
              <a:t>17-12-2023</a:t>
            </a:fld>
            <a:endParaRPr lang="en-IN"/>
          </a:p>
        </p:txBody>
      </p:sp>
      <p:sp>
        <p:nvSpPr>
          <p:cNvPr id="5" name="Footer Placeholder 4">
            <a:extLst>
              <a:ext uri="{FF2B5EF4-FFF2-40B4-BE49-F238E27FC236}">
                <a16:creationId xmlns:a16="http://schemas.microsoft.com/office/drawing/2014/main" id="{B7C2B848-BBC3-EE9C-6F2C-98DA2C14B0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90B5764-6819-81C8-374E-0D231E9B8F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6ECBBD-5A88-42F4-906E-1FC61D596A5D}" type="slidenum">
              <a:rPr lang="en-IN" smtClean="0"/>
              <a:t>‹#›</a:t>
            </a:fld>
            <a:endParaRPr lang="en-IN"/>
          </a:p>
        </p:txBody>
      </p:sp>
    </p:spTree>
    <p:extLst>
      <p:ext uri="{BB962C8B-B14F-4D97-AF65-F5344CB8AC3E}">
        <p14:creationId xmlns:p14="http://schemas.microsoft.com/office/powerpoint/2010/main" val="1047348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stackoverflow.com/questions/15050073/hashmap-representation-of-grap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45E3-E980-133E-455F-D52B40C287A6}"/>
              </a:ext>
            </a:extLst>
          </p:cNvPr>
          <p:cNvSpPr>
            <a:spLocks noGrp="1"/>
          </p:cNvSpPr>
          <p:nvPr>
            <p:ph type="ctrTitle"/>
          </p:nvPr>
        </p:nvSpPr>
        <p:spPr/>
        <p:txBody>
          <a:bodyPr/>
          <a:lstStyle/>
          <a:p>
            <a:r>
              <a:rPr lang="en-IN" dirty="0"/>
              <a:t>Graphs and Social Networks</a:t>
            </a:r>
          </a:p>
        </p:txBody>
      </p:sp>
      <p:sp>
        <p:nvSpPr>
          <p:cNvPr id="3" name="Subtitle 2">
            <a:extLst>
              <a:ext uri="{FF2B5EF4-FFF2-40B4-BE49-F238E27FC236}">
                <a16:creationId xmlns:a16="http://schemas.microsoft.com/office/drawing/2014/main" id="{CB076315-BC41-7620-C9A7-D08ACC94B717}"/>
              </a:ext>
            </a:extLst>
          </p:cNvPr>
          <p:cNvSpPr>
            <a:spLocks noGrp="1"/>
          </p:cNvSpPr>
          <p:nvPr>
            <p:ph type="subTitle" idx="1"/>
          </p:nvPr>
        </p:nvSpPr>
        <p:spPr/>
        <p:txBody>
          <a:bodyPr/>
          <a:lstStyle/>
          <a:p>
            <a:r>
              <a:rPr lang="en-IN" dirty="0"/>
              <a:t>19Z302 – Data Structures and Algorithms</a:t>
            </a:r>
          </a:p>
        </p:txBody>
      </p:sp>
      <p:sp>
        <p:nvSpPr>
          <p:cNvPr id="4" name="TextBox 3">
            <a:extLst>
              <a:ext uri="{FF2B5EF4-FFF2-40B4-BE49-F238E27FC236}">
                <a16:creationId xmlns:a16="http://schemas.microsoft.com/office/drawing/2014/main" id="{ABEB300E-FE22-836F-D8AF-04723F312698}"/>
              </a:ext>
            </a:extLst>
          </p:cNvPr>
          <p:cNvSpPr txBox="1"/>
          <p:nvPr/>
        </p:nvSpPr>
        <p:spPr>
          <a:xfrm>
            <a:off x="10039350" y="5735637"/>
            <a:ext cx="3648075" cy="646331"/>
          </a:xfrm>
          <a:prstGeom prst="rect">
            <a:avLst/>
          </a:prstGeom>
          <a:noFill/>
        </p:spPr>
        <p:txBody>
          <a:bodyPr wrap="square" rtlCol="0">
            <a:spAutoFit/>
          </a:bodyPr>
          <a:lstStyle/>
          <a:p>
            <a:r>
              <a:rPr lang="en-IN" dirty="0"/>
              <a:t>Sreeraghavan R</a:t>
            </a:r>
          </a:p>
          <a:p>
            <a:r>
              <a:rPr lang="en-IN" dirty="0"/>
              <a:t>22Z261</a:t>
            </a:r>
          </a:p>
        </p:txBody>
      </p:sp>
    </p:spTree>
    <p:extLst>
      <p:ext uri="{BB962C8B-B14F-4D97-AF65-F5344CB8AC3E}">
        <p14:creationId xmlns:p14="http://schemas.microsoft.com/office/powerpoint/2010/main" val="1796226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09D10-CA85-CB5B-E492-7C43EDBCCED2}"/>
              </a:ext>
            </a:extLst>
          </p:cNvPr>
          <p:cNvSpPr>
            <a:spLocks noGrp="1"/>
          </p:cNvSpPr>
          <p:nvPr>
            <p:ph type="title"/>
          </p:nvPr>
        </p:nvSpPr>
        <p:spPr/>
        <p:txBody>
          <a:bodyPr/>
          <a:lstStyle/>
          <a:p>
            <a:r>
              <a:rPr lang="en-IN" dirty="0"/>
              <a:t>Social media Operations</a:t>
            </a:r>
          </a:p>
        </p:txBody>
      </p:sp>
      <p:sp>
        <p:nvSpPr>
          <p:cNvPr id="3" name="Content Placeholder 2">
            <a:extLst>
              <a:ext uri="{FF2B5EF4-FFF2-40B4-BE49-F238E27FC236}">
                <a16:creationId xmlns:a16="http://schemas.microsoft.com/office/drawing/2014/main" id="{2CF03763-CD01-EDD3-4DC0-9C7E6D448CAC}"/>
              </a:ext>
            </a:extLst>
          </p:cNvPr>
          <p:cNvSpPr>
            <a:spLocks noGrp="1"/>
          </p:cNvSpPr>
          <p:nvPr>
            <p:ph idx="1"/>
          </p:nvPr>
        </p:nvSpPr>
        <p:spPr/>
        <p:txBody>
          <a:bodyPr/>
          <a:lstStyle/>
          <a:p>
            <a:r>
              <a:rPr lang="en-US" dirty="0"/>
              <a:t>The main product of social networks is the data generated from the users, which is why it is important to maximize retention and find the correct advertisements for them</a:t>
            </a:r>
          </a:p>
          <a:p>
            <a:r>
              <a:rPr lang="en-US" dirty="0"/>
              <a:t>To do this, multiple operations are done on communities such as </a:t>
            </a:r>
          </a:p>
          <a:p>
            <a:pPr lvl="1"/>
            <a:r>
              <a:rPr lang="en-US" dirty="0"/>
              <a:t>Friendship Networks</a:t>
            </a:r>
          </a:p>
          <a:p>
            <a:pPr lvl="1"/>
            <a:r>
              <a:rPr lang="en-US" dirty="0"/>
              <a:t>Content Personalization</a:t>
            </a:r>
          </a:p>
          <a:p>
            <a:pPr lvl="1"/>
            <a:r>
              <a:rPr lang="en-US" dirty="0"/>
              <a:t>Fraud Detection</a:t>
            </a:r>
          </a:p>
          <a:p>
            <a:pPr marL="457200" lvl="1" indent="0">
              <a:buNone/>
            </a:pPr>
            <a:endParaRPr lang="en-IN" dirty="0"/>
          </a:p>
        </p:txBody>
      </p:sp>
    </p:spTree>
    <p:extLst>
      <p:ext uri="{BB962C8B-B14F-4D97-AF65-F5344CB8AC3E}">
        <p14:creationId xmlns:p14="http://schemas.microsoft.com/office/powerpoint/2010/main" val="2088625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08EAB-C891-9A51-09C2-33D724B03F8B}"/>
              </a:ext>
            </a:extLst>
          </p:cNvPr>
          <p:cNvSpPr>
            <a:spLocks noGrp="1"/>
          </p:cNvSpPr>
          <p:nvPr>
            <p:ph type="title"/>
          </p:nvPr>
        </p:nvSpPr>
        <p:spPr/>
        <p:txBody>
          <a:bodyPr/>
          <a:lstStyle/>
          <a:p>
            <a:r>
              <a:rPr lang="en-IN" dirty="0"/>
              <a:t>Friendship Networks</a:t>
            </a:r>
          </a:p>
        </p:txBody>
      </p:sp>
      <p:sp>
        <p:nvSpPr>
          <p:cNvPr id="3" name="Content Placeholder 2">
            <a:extLst>
              <a:ext uri="{FF2B5EF4-FFF2-40B4-BE49-F238E27FC236}">
                <a16:creationId xmlns:a16="http://schemas.microsoft.com/office/drawing/2014/main" id="{94FC392A-5D37-4CA4-B2FB-B8E101F6F6AD}"/>
              </a:ext>
            </a:extLst>
          </p:cNvPr>
          <p:cNvSpPr>
            <a:spLocks noGrp="1"/>
          </p:cNvSpPr>
          <p:nvPr>
            <p:ph idx="1"/>
          </p:nvPr>
        </p:nvSpPr>
        <p:spPr/>
        <p:txBody>
          <a:bodyPr/>
          <a:lstStyle/>
          <a:p>
            <a:r>
              <a:rPr lang="en-US" dirty="0"/>
              <a:t>An important feature of social networks is “mutuals”, users that you and other some other random user both follow. This helps users decide if another user is somebody known to them</a:t>
            </a:r>
          </a:p>
          <a:p>
            <a:r>
              <a:rPr lang="en-US" dirty="0"/>
              <a:t>The operation to find mutuals is done by simply comparing the nodes that both users follow and can be done by comparing the edges from both nodes</a:t>
            </a:r>
            <a:endParaRPr lang="en-IN" dirty="0"/>
          </a:p>
        </p:txBody>
      </p:sp>
    </p:spTree>
    <p:extLst>
      <p:ext uri="{BB962C8B-B14F-4D97-AF65-F5344CB8AC3E}">
        <p14:creationId xmlns:p14="http://schemas.microsoft.com/office/powerpoint/2010/main" val="1473120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9600B-4D19-CDC8-99AF-DB948EF25EC2}"/>
              </a:ext>
            </a:extLst>
          </p:cNvPr>
          <p:cNvSpPr>
            <a:spLocks noGrp="1"/>
          </p:cNvSpPr>
          <p:nvPr>
            <p:ph type="title"/>
          </p:nvPr>
        </p:nvSpPr>
        <p:spPr/>
        <p:txBody>
          <a:bodyPr/>
          <a:lstStyle/>
          <a:p>
            <a:r>
              <a:rPr lang="en-IN" dirty="0"/>
              <a:t>Friendship Networks</a:t>
            </a:r>
          </a:p>
        </p:txBody>
      </p:sp>
      <p:sp>
        <p:nvSpPr>
          <p:cNvPr id="3" name="Content Placeholder 2">
            <a:extLst>
              <a:ext uri="{FF2B5EF4-FFF2-40B4-BE49-F238E27FC236}">
                <a16:creationId xmlns:a16="http://schemas.microsoft.com/office/drawing/2014/main" id="{41103E35-9983-0B62-C877-8BA344305DC4}"/>
              </a:ext>
            </a:extLst>
          </p:cNvPr>
          <p:cNvSpPr>
            <a:spLocks noGrp="1"/>
          </p:cNvSpPr>
          <p:nvPr>
            <p:ph idx="1"/>
          </p:nvPr>
        </p:nvSpPr>
        <p:spPr/>
        <p:txBody>
          <a:bodyPr/>
          <a:lstStyle/>
          <a:p>
            <a:r>
              <a:rPr lang="en-US" dirty="0"/>
              <a:t>Another related feature is “Users you may know”, or the user recommendation algorithm. A simple way to implement this is by taking a user and their related community of other nodes that they interact with and finding all the nodes that they are not directly connected to</a:t>
            </a:r>
          </a:p>
          <a:p>
            <a:r>
              <a:rPr lang="en-US" dirty="0"/>
              <a:t>This sub-network can differ from just the users they follow to all users they’ve interacted with or users who interact with similar content</a:t>
            </a:r>
          </a:p>
          <a:p>
            <a:r>
              <a:rPr lang="en-US" dirty="0"/>
              <a:t>A “</a:t>
            </a:r>
            <a:r>
              <a:rPr lang="en-US" dirty="0" err="1"/>
              <a:t>mutualness</a:t>
            </a:r>
            <a:r>
              <a:rPr lang="en-US" dirty="0"/>
              <a:t>” score can also be assigned to these nodes by the number of “friends” who are connected with that node, to further provide better recommendations</a:t>
            </a:r>
          </a:p>
          <a:p>
            <a:endParaRPr lang="en-IN" dirty="0"/>
          </a:p>
        </p:txBody>
      </p:sp>
    </p:spTree>
    <p:extLst>
      <p:ext uri="{BB962C8B-B14F-4D97-AF65-F5344CB8AC3E}">
        <p14:creationId xmlns:p14="http://schemas.microsoft.com/office/powerpoint/2010/main" val="3320862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497EC-5182-F370-4C17-A954BF930291}"/>
              </a:ext>
            </a:extLst>
          </p:cNvPr>
          <p:cNvSpPr>
            <a:spLocks noGrp="1"/>
          </p:cNvSpPr>
          <p:nvPr>
            <p:ph type="title"/>
          </p:nvPr>
        </p:nvSpPr>
        <p:spPr/>
        <p:txBody>
          <a:bodyPr/>
          <a:lstStyle/>
          <a:p>
            <a:r>
              <a:rPr lang="en-IN" dirty="0"/>
              <a:t>Example</a:t>
            </a:r>
          </a:p>
        </p:txBody>
      </p:sp>
      <p:sp>
        <p:nvSpPr>
          <p:cNvPr id="4" name="Text Placeholder 3">
            <a:extLst>
              <a:ext uri="{FF2B5EF4-FFF2-40B4-BE49-F238E27FC236}">
                <a16:creationId xmlns:a16="http://schemas.microsoft.com/office/drawing/2014/main" id="{4A8353CB-8C2B-20BA-EDB4-B9983C751C77}"/>
              </a:ext>
            </a:extLst>
          </p:cNvPr>
          <p:cNvSpPr>
            <a:spLocks noGrp="1"/>
          </p:cNvSpPr>
          <p:nvPr>
            <p:ph type="body" sz="half" idx="2"/>
          </p:nvPr>
        </p:nvSpPr>
        <p:spPr/>
        <p:txBody>
          <a:bodyPr/>
          <a:lstStyle/>
          <a:p>
            <a:r>
              <a:rPr lang="en-IN" dirty="0"/>
              <a:t>In this graph, the nodes G and F are mutual nodes of A and I</a:t>
            </a:r>
          </a:p>
          <a:p>
            <a:endParaRPr lang="en-IN" dirty="0"/>
          </a:p>
        </p:txBody>
      </p:sp>
      <p:pic>
        <p:nvPicPr>
          <p:cNvPr id="5" name="Picture 8" descr="Example of simple directed graph. | Download Scientific Diagram">
            <a:extLst>
              <a:ext uri="{FF2B5EF4-FFF2-40B4-BE49-F238E27FC236}">
                <a16:creationId xmlns:a16="http://schemas.microsoft.com/office/drawing/2014/main" id="{32D6F205-0C1F-6A08-52E0-0E603A6313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3175" y="1700213"/>
            <a:ext cx="6372225"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742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589C9F-2CF4-5309-F8EA-DDF474465FC3}"/>
              </a:ext>
            </a:extLst>
          </p:cNvPr>
          <p:cNvSpPr>
            <a:spLocks noGrp="1"/>
          </p:cNvSpPr>
          <p:nvPr>
            <p:ph type="title"/>
          </p:nvPr>
        </p:nvSpPr>
        <p:spPr/>
        <p:txBody>
          <a:bodyPr/>
          <a:lstStyle/>
          <a:p>
            <a:r>
              <a:rPr lang="en-IN" dirty="0"/>
              <a:t>Content Personalization</a:t>
            </a:r>
          </a:p>
        </p:txBody>
      </p:sp>
      <p:sp>
        <p:nvSpPr>
          <p:cNvPr id="6" name="Content Placeholder 5">
            <a:extLst>
              <a:ext uri="{FF2B5EF4-FFF2-40B4-BE49-F238E27FC236}">
                <a16:creationId xmlns:a16="http://schemas.microsoft.com/office/drawing/2014/main" id="{5A941C90-6D2A-571E-8E82-74A27ACA279C}"/>
              </a:ext>
            </a:extLst>
          </p:cNvPr>
          <p:cNvSpPr>
            <a:spLocks noGrp="1"/>
          </p:cNvSpPr>
          <p:nvPr>
            <p:ph idx="1"/>
          </p:nvPr>
        </p:nvSpPr>
        <p:spPr/>
        <p:txBody>
          <a:bodyPr/>
          <a:lstStyle/>
          <a:p>
            <a:r>
              <a:rPr lang="en-US" dirty="0"/>
              <a:t>Advertisements work better when they are targeted at users who would be receptive to them. To find if an advertisement will work on a user, we require data on existing users’ interactions with ads</a:t>
            </a:r>
          </a:p>
          <a:p>
            <a:r>
              <a:rPr lang="en-US" dirty="0"/>
              <a:t>With that information, we can add users to a “</a:t>
            </a:r>
            <a:r>
              <a:rPr lang="en-US" dirty="0" err="1"/>
              <a:t>RespondWellToAD</a:t>
            </a:r>
            <a:r>
              <a:rPr lang="en-US" dirty="0"/>
              <a:t>” graph and compare the individual nodes and their communities to find if certain communities exist in that graph, in which case it is reasonable to assume the ad works on the entire community and can be shown to anyone who is a part of it.</a:t>
            </a:r>
            <a:endParaRPr lang="en-IN" dirty="0"/>
          </a:p>
        </p:txBody>
      </p:sp>
    </p:spTree>
    <p:extLst>
      <p:ext uri="{BB962C8B-B14F-4D97-AF65-F5344CB8AC3E}">
        <p14:creationId xmlns:p14="http://schemas.microsoft.com/office/powerpoint/2010/main" val="1204524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564395-45F2-3CCC-527E-48037D6A8B98}"/>
              </a:ext>
            </a:extLst>
          </p:cNvPr>
          <p:cNvSpPr>
            <a:spLocks noGrp="1"/>
          </p:cNvSpPr>
          <p:nvPr>
            <p:ph type="title"/>
          </p:nvPr>
        </p:nvSpPr>
        <p:spPr/>
        <p:txBody>
          <a:bodyPr/>
          <a:lstStyle/>
          <a:p>
            <a:r>
              <a:rPr lang="en-IN" dirty="0"/>
              <a:t>Representation</a:t>
            </a:r>
          </a:p>
        </p:txBody>
      </p:sp>
      <p:sp>
        <p:nvSpPr>
          <p:cNvPr id="5" name="Text Placeholder 4">
            <a:extLst>
              <a:ext uri="{FF2B5EF4-FFF2-40B4-BE49-F238E27FC236}">
                <a16:creationId xmlns:a16="http://schemas.microsoft.com/office/drawing/2014/main" id="{F73DE095-FC4F-5D2B-2EE6-89C5DF9CAEF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514343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B74D40-5993-F1CB-861A-D8BF7A32F5BB}"/>
              </a:ext>
            </a:extLst>
          </p:cNvPr>
          <p:cNvSpPr>
            <a:spLocks noGrp="1"/>
          </p:cNvSpPr>
          <p:nvPr>
            <p:ph type="title"/>
          </p:nvPr>
        </p:nvSpPr>
        <p:spPr/>
        <p:txBody>
          <a:bodyPr/>
          <a:lstStyle/>
          <a:p>
            <a:r>
              <a:rPr lang="en-IN" dirty="0"/>
              <a:t>Representation</a:t>
            </a:r>
          </a:p>
        </p:txBody>
      </p:sp>
      <p:sp>
        <p:nvSpPr>
          <p:cNvPr id="5" name="Content Placeholder 4">
            <a:extLst>
              <a:ext uri="{FF2B5EF4-FFF2-40B4-BE49-F238E27FC236}">
                <a16:creationId xmlns:a16="http://schemas.microsoft.com/office/drawing/2014/main" id="{A21D2280-AB51-8FC6-A464-C707FFFDD4AF}"/>
              </a:ext>
            </a:extLst>
          </p:cNvPr>
          <p:cNvSpPr>
            <a:spLocks noGrp="1"/>
          </p:cNvSpPr>
          <p:nvPr>
            <p:ph idx="1"/>
          </p:nvPr>
        </p:nvSpPr>
        <p:spPr/>
        <p:txBody>
          <a:bodyPr/>
          <a:lstStyle/>
          <a:p>
            <a:r>
              <a:rPr lang="en-US" dirty="0"/>
              <a:t>There are multiple ways to represent a graph such as Adjacency Matrices, Lists, Sets or Hash Maps</a:t>
            </a:r>
          </a:p>
          <a:p>
            <a:r>
              <a:rPr lang="en-US" dirty="0"/>
              <a:t>A large social network such as Facebook or Instagram most likely uses a custom structure that works best for their case</a:t>
            </a:r>
          </a:p>
          <a:p>
            <a:r>
              <a:rPr lang="en-US" dirty="0"/>
              <a:t>However, through the operations that are allowed, we can make assumptions about the structure they use</a:t>
            </a:r>
            <a:endParaRPr lang="en-IN" dirty="0"/>
          </a:p>
        </p:txBody>
      </p:sp>
    </p:spTree>
    <p:extLst>
      <p:ext uri="{BB962C8B-B14F-4D97-AF65-F5344CB8AC3E}">
        <p14:creationId xmlns:p14="http://schemas.microsoft.com/office/powerpoint/2010/main" val="1743020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8FCE-6692-A5A1-7E47-FB4C06C61C1F}"/>
              </a:ext>
            </a:extLst>
          </p:cNvPr>
          <p:cNvSpPr>
            <a:spLocks noGrp="1"/>
          </p:cNvSpPr>
          <p:nvPr>
            <p:ph type="title"/>
          </p:nvPr>
        </p:nvSpPr>
        <p:spPr/>
        <p:txBody>
          <a:bodyPr/>
          <a:lstStyle/>
          <a:p>
            <a:r>
              <a:rPr lang="en-IN" dirty="0"/>
              <a:t>Representation</a:t>
            </a:r>
          </a:p>
        </p:txBody>
      </p:sp>
      <p:sp>
        <p:nvSpPr>
          <p:cNvPr id="3" name="Content Placeholder 2">
            <a:extLst>
              <a:ext uri="{FF2B5EF4-FFF2-40B4-BE49-F238E27FC236}">
                <a16:creationId xmlns:a16="http://schemas.microsoft.com/office/drawing/2014/main" id="{3756B312-A59D-536E-BBAF-1E0E08AFD3B5}"/>
              </a:ext>
            </a:extLst>
          </p:cNvPr>
          <p:cNvSpPr>
            <a:spLocks noGrp="1"/>
          </p:cNvSpPr>
          <p:nvPr>
            <p:ph idx="1"/>
          </p:nvPr>
        </p:nvSpPr>
        <p:spPr/>
        <p:txBody>
          <a:bodyPr>
            <a:normAutofit/>
          </a:bodyPr>
          <a:lstStyle/>
          <a:p>
            <a:r>
              <a:rPr lang="en-IN" dirty="0">
                <a:effectLst/>
                <a:latin typeface="Calibri" panose="020F0502020204030204" pitchFamily="34" charset="0"/>
                <a:ea typeface="Calibri" panose="020F0502020204030204" pitchFamily="34" charset="0"/>
                <a:cs typeface="Cordia New" panose="020B0304020202020204" pitchFamily="34" charset="-34"/>
              </a:rPr>
              <a:t>We know that there are millions of users for these platforms and that a non-negligible number of accounts are inactive and don’t generate any data</a:t>
            </a:r>
          </a:p>
          <a:p>
            <a:r>
              <a:rPr lang="en-IN" dirty="0">
                <a:effectLst/>
                <a:latin typeface="Calibri" panose="020F0502020204030204" pitchFamily="34" charset="0"/>
                <a:ea typeface="Calibri" panose="020F0502020204030204" pitchFamily="34" charset="0"/>
                <a:cs typeface="Cordia New" panose="020B0304020202020204" pitchFamily="34" charset="-34"/>
              </a:rPr>
              <a:t>In a matrix representation, these users will occupy a large amount of space that is essentially wasted</a:t>
            </a:r>
            <a:endParaRPr lang="en-IN" dirty="0">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968365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AF680-8D65-1F92-AA08-6A08F7FE72C4}"/>
              </a:ext>
            </a:extLst>
          </p:cNvPr>
          <p:cNvSpPr>
            <a:spLocks noGrp="1"/>
          </p:cNvSpPr>
          <p:nvPr>
            <p:ph type="title"/>
          </p:nvPr>
        </p:nvSpPr>
        <p:spPr/>
        <p:txBody>
          <a:bodyPr/>
          <a:lstStyle/>
          <a:p>
            <a:r>
              <a:rPr lang="en-IN" dirty="0"/>
              <a:t>Adjacency Matrix</a:t>
            </a:r>
          </a:p>
        </p:txBody>
      </p:sp>
      <p:sp>
        <p:nvSpPr>
          <p:cNvPr id="4" name="Text Placeholder 3">
            <a:extLst>
              <a:ext uri="{FF2B5EF4-FFF2-40B4-BE49-F238E27FC236}">
                <a16:creationId xmlns:a16="http://schemas.microsoft.com/office/drawing/2014/main" id="{0FE619CB-DBC5-69F6-48BF-54011F3181CE}"/>
              </a:ext>
            </a:extLst>
          </p:cNvPr>
          <p:cNvSpPr>
            <a:spLocks noGrp="1"/>
          </p:cNvSpPr>
          <p:nvPr>
            <p:ph type="body" sz="half" idx="2"/>
          </p:nvPr>
        </p:nvSpPr>
        <p:spPr/>
        <p:txBody>
          <a:bodyPr/>
          <a:lstStyle/>
          <a:p>
            <a:r>
              <a:rPr lang="en-IN" dirty="0"/>
              <a:t>Each 1 represents an edge between the nodes represented by that particular index</a:t>
            </a:r>
          </a:p>
          <a:p>
            <a:r>
              <a:rPr lang="en-IN" dirty="0"/>
              <a:t>While an adjacency matrix is useful in the third case, from the first it is visible that a large amount of space exists without providing any information</a:t>
            </a:r>
          </a:p>
        </p:txBody>
      </p:sp>
      <p:sp>
        <p:nvSpPr>
          <p:cNvPr id="14" name="AutoShape 16" descr="Adjacency Matrix -- from Wolfram MathWorld">
            <a:extLst>
              <a:ext uri="{FF2B5EF4-FFF2-40B4-BE49-F238E27FC236}">
                <a16:creationId xmlns:a16="http://schemas.microsoft.com/office/drawing/2014/main" id="{039D7007-09B5-A018-39BB-DC7334434561}"/>
              </a:ext>
            </a:extLst>
          </p:cNvPr>
          <p:cNvSpPr>
            <a:spLocks noGrp="1" noChangeAspect="1" noChangeArrowheads="1"/>
          </p:cNvSpPr>
          <p:nvPr>
            <p:ph type="pic"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2" name="Picture 21">
            <a:extLst>
              <a:ext uri="{FF2B5EF4-FFF2-40B4-BE49-F238E27FC236}">
                <a16:creationId xmlns:a16="http://schemas.microsoft.com/office/drawing/2014/main" id="{109DB801-A788-0D4E-2AAC-2411A678E291}"/>
              </a:ext>
            </a:extLst>
          </p:cNvPr>
          <p:cNvPicPr>
            <a:picLocks noChangeAspect="1"/>
          </p:cNvPicPr>
          <p:nvPr/>
        </p:nvPicPr>
        <p:blipFill>
          <a:blip r:embed="rId2"/>
          <a:stretch>
            <a:fillRect/>
          </a:stretch>
        </p:blipFill>
        <p:spPr>
          <a:xfrm>
            <a:off x="5292310" y="1099871"/>
            <a:ext cx="5953956" cy="3820058"/>
          </a:xfrm>
          <a:prstGeom prst="rect">
            <a:avLst/>
          </a:prstGeom>
        </p:spPr>
      </p:pic>
    </p:spTree>
    <p:extLst>
      <p:ext uri="{BB962C8B-B14F-4D97-AF65-F5344CB8AC3E}">
        <p14:creationId xmlns:p14="http://schemas.microsoft.com/office/powerpoint/2010/main" val="2747129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F8034-1825-14E1-D5F4-2B40715D8074}"/>
              </a:ext>
            </a:extLst>
          </p:cNvPr>
          <p:cNvSpPr>
            <a:spLocks noGrp="1"/>
          </p:cNvSpPr>
          <p:nvPr>
            <p:ph type="title"/>
          </p:nvPr>
        </p:nvSpPr>
        <p:spPr/>
        <p:txBody>
          <a:bodyPr/>
          <a:lstStyle/>
          <a:p>
            <a:r>
              <a:rPr lang="en-IN" dirty="0"/>
              <a:t>Representation</a:t>
            </a:r>
          </a:p>
        </p:txBody>
      </p:sp>
      <p:sp>
        <p:nvSpPr>
          <p:cNvPr id="3" name="Content Placeholder 2">
            <a:extLst>
              <a:ext uri="{FF2B5EF4-FFF2-40B4-BE49-F238E27FC236}">
                <a16:creationId xmlns:a16="http://schemas.microsoft.com/office/drawing/2014/main" id="{3C1A8F6F-9001-78BE-8C4C-F846E48D0E1C}"/>
              </a:ext>
            </a:extLst>
          </p:cNvPr>
          <p:cNvSpPr>
            <a:spLocks noGrp="1"/>
          </p:cNvSpPr>
          <p:nvPr>
            <p:ph idx="1"/>
          </p:nvPr>
        </p:nvSpPr>
        <p:spPr/>
        <p:txBody>
          <a:bodyPr/>
          <a:lstStyle/>
          <a:p>
            <a:r>
              <a:rPr lang="en-IN" dirty="0">
                <a:effectLst/>
                <a:latin typeface="Calibri" panose="020F0502020204030204" pitchFamily="34" charset="0"/>
                <a:ea typeface="Calibri" panose="020F0502020204030204" pitchFamily="34" charset="0"/>
                <a:cs typeface="Cordia New" panose="020B0304020202020204" pitchFamily="34" charset="-34"/>
              </a:rPr>
              <a:t>This wasted space is prevented by using an adjacency list as only the edges are represented and that is a more useful representation of the nodes as users.</a:t>
            </a:r>
            <a:endParaRPr lang="en-IN" dirty="0"/>
          </a:p>
          <a:p>
            <a:r>
              <a:rPr lang="en-US" dirty="0"/>
              <a:t>However, in a List representation, operations such as searching for a specific user or connection can be O(n) compared to a matrix where due to its random-access capabilities, it would be almost instantaneous to check if an edge exists between any two nodes</a:t>
            </a:r>
            <a:endParaRPr lang="en-IN" dirty="0"/>
          </a:p>
        </p:txBody>
      </p:sp>
    </p:spTree>
    <p:extLst>
      <p:ext uri="{BB962C8B-B14F-4D97-AF65-F5344CB8AC3E}">
        <p14:creationId xmlns:p14="http://schemas.microsoft.com/office/powerpoint/2010/main" val="3720831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9272D-4A5B-4DF2-DF69-47B4FFBE2736}"/>
              </a:ext>
            </a:extLst>
          </p:cNvPr>
          <p:cNvSpPr>
            <a:spLocks noGrp="1"/>
          </p:cNvSpPr>
          <p:nvPr>
            <p:ph type="title"/>
          </p:nvPr>
        </p:nvSpPr>
        <p:spPr/>
        <p:txBody>
          <a:bodyPr/>
          <a:lstStyle/>
          <a:p>
            <a:r>
              <a:rPr lang="en-IN" dirty="0"/>
              <a:t>Introduction</a:t>
            </a:r>
          </a:p>
        </p:txBody>
      </p:sp>
      <p:sp>
        <p:nvSpPr>
          <p:cNvPr id="3" name="Text Placeholder 2">
            <a:extLst>
              <a:ext uri="{FF2B5EF4-FFF2-40B4-BE49-F238E27FC236}">
                <a16:creationId xmlns:a16="http://schemas.microsoft.com/office/drawing/2014/main" id="{3405F6F8-860F-6013-22F4-A4F28AA9955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25319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02F59-2E68-3CAF-4B68-DF000D8E6B0D}"/>
              </a:ext>
            </a:extLst>
          </p:cNvPr>
          <p:cNvSpPr>
            <a:spLocks noGrp="1"/>
          </p:cNvSpPr>
          <p:nvPr>
            <p:ph type="title"/>
          </p:nvPr>
        </p:nvSpPr>
        <p:spPr/>
        <p:txBody>
          <a:bodyPr/>
          <a:lstStyle/>
          <a:p>
            <a:r>
              <a:rPr lang="en-IN" dirty="0"/>
              <a:t>Adjacency List</a:t>
            </a:r>
          </a:p>
        </p:txBody>
      </p:sp>
      <p:sp>
        <p:nvSpPr>
          <p:cNvPr id="4" name="Text Placeholder 3">
            <a:extLst>
              <a:ext uri="{FF2B5EF4-FFF2-40B4-BE49-F238E27FC236}">
                <a16:creationId xmlns:a16="http://schemas.microsoft.com/office/drawing/2014/main" id="{9C1D0E15-3AE7-AF35-7F63-5979B9677B05}"/>
              </a:ext>
            </a:extLst>
          </p:cNvPr>
          <p:cNvSpPr>
            <a:spLocks noGrp="1"/>
          </p:cNvSpPr>
          <p:nvPr>
            <p:ph type="body" sz="half" idx="2"/>
          </p:nvPr>
        </p:nvSpPr>
        <p:spPr/>
        <p:txBody>
          <a:bodyPr/>
          <a:lstStyle/>
          <a:p>
            <a:r>
              <a:rPr lang="en-IN" dirty="0"/>
              <a:t>In this structure, only the edges are represented as nodes on the linked lists</a:t>
            </a:r>
          </a:p>
          <a:p>
            <a:r>
              <a:rPr lang="en-IN" dirty="0"/>
              <a:t>This saves a large amount of space compared to the matrix representation, especially as the number of nodes reaches millions, with only a few hundred connections per node (sparse network)</a:t>
            </a:r>
          </a:p>
          <a:p>
            <a:endParaRPr lang="en-IN" dirty="0"/>
          </a:p>
        </p:txBody>
      </p:sp>
      <p:pic>
        <p:nvPicPr>
          <p:cNvPr id="8" name="Picture 7">
            <a:extLst>
              <a:ext uri="{FF2B5EF4-FFF2-40B4-BE49-F238E27FC236}">
                <a16:creationId xmlns:a16="http://schemas.microsoft.com/office/drawing/2014/main" id="{FDB69DF7-5BAC-1E68-182E-E8DCEB6C8AC0}"/>
              </a:ext>
            </a:extLst>
          </p:cNvPr>
          <p:cNvPicPr>
            <a:picLocks noChangeAspect="1"/>
          </p:cNvPicPr>
          <p:nvPr/>
        </p:nvPicPr>
        <p:blipFill>
          <a:blip r:embed="rId2"/>
          <a:stretch>
            <a:fillRect/>
          </a:stretch>
        </p:blipFill>
        <p:spPr>
          <a:xfrm>
            <a:off x="4705350" y="1095843"/>
            <a:ext cx="7305675" cy="2125761"/>
          </a:xfrm>
          <a:prstGeom prst="rect">
            <a:avLst/>
          </a:prstGeom>
        </p:spPr>
      </p:pic>
      <p:pic>
        <p:nvPicPr>
          <p:cNvPr id="10" name="Picture 9">
            <a:extLst>
              <a:ext uri="{FF2B5EF4-FFF2-40B4-BE49-F238E27FC236}">
                <a16:creationId xmlns:a16="http://schemas.microsoft.com/office/drawing/2014/main" id="{53D04488-4689-C2ED-0EEF-785F230F151D}"/>
              </a:ext>
            </a:extLst>
          </p:cNvPr>
          <p:cNvPicPr>
            <a:picLocks noChangeAspect="1"/>
          </p:cNvPicPr>
          <p:nvPr/>
        </p:nvPicPr>
        <p:blipFill>
          <a:blip r:embed="rId3"/>
          <a:stretch>
            <a:fillRect/>
          </a:stretch>
        </p:blipFill>
        <p:spPr>
          <a:xfrm>
            <a:off x="6967370" y="3636397"/>
            <a:ext cx="2391109" cy="2400635"/>
          </a:xfrm>
          <a:prstGeom prst="rect">
            <a:avLst/>
          </a:prstGeom>
        </p:spPr>
      </p:pic>
    </p:spTree>
    <p:extLst>
      <p:ext uri="{BB962C8B-B14F-4D97-AF65-F5344CB8AC3E}">
        <p14:creationId xmlns:p14="http://schemas.microsoft.com/office/powerpoint/2010/main" val="3149159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35EF18C-84FB-E241-134B-72D3A9CF2F11}"/>
              </a:ext>
            </a:extLst>
          </p:cNvPr>
          <p:cNvSpPr>
            <a:spLocks noGrp="1"/>
          </p:cNvSpPr>
          <p:nvPr>
            <p:ph type="title"/>
          </p:nvPr>
        </p:nvSpPr>
        <p:spPr/>
        <p:txBody>
          <a:bodyPr/>
          <a:lstStyle/>
          <a:p>
            <a:r>
              <a:rPr lang="en-IN" dirty="0"/>
              <a:t>Comparison</a:t>
            </a:r>
          </a:p>
        </p:txBody>
      </p:sp>
      <p:pic>
        <p:nvPicPr>
          <p:cNvPr id="5" name="Picture 4">
            <a:extLst>
              <a:ext uri="{FF2B5EF4-FFF2-40B4-BE49-F238E27FC236}">
                <a16:creationId xmlns:a16="http://schemas.microsoft.com/office/drawing/2014/main" id="{E7A6A4B0-39FD-B7CC-A7B6-8A43CE7F182A}"/>
              </a:ext>
            </a:extLst>
          </p:cNvPr>
          <p:cNvPicPr>
            <a:picLocks noChangeAspect="1"/>
          </p:cNvPicPr>
          <p:nvPr/>
        </p:nvPicPr>
        <p:blipFill>
          <a:blip r:embed="rId2"/>
          <a:stretch>
            <a:fillRect/>
          </a:stretch>
        </p:blipFill>
        <p:spPr>
          <a:xfrm>
            <a:off x="1104247" y="1892300"/>
            <a:ext cx="9354856" cy="2867425"/>
          </a:xfrm>
          <a:prstGeom prst="rect">
            <a:avLst/>
          </a:prstGeom>
        </p:spPr>
      </p:pic>
    </p:spTree>
    <p:extLst>
      <p:ext uri="{BB962C8B-B14F-4D97-AF65-F5344CB8AC3E}">
        <p14:creationId xmlns:p14="http://schemas.microsoft.com/office/powerpoint/2010/main" val="2854854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F2C8-E92B-B771-1279-A9034167667F}"/>
              </a:ext>
            </a:extLst>
          </p:cNvPr>
          <p:cNvSpPr>
            <a:spLocks noGrp="1"/>
          </p:cNvSpPr>
          <p:nvPr>
            <p:ph type="title"/>
          </p:nvPr>
        </p:nvSpPr>
        <p:spPr/>
        <p:txBody>
          <a:bodyPr/>
          <a:lstStyle/>
          <a:p>
            <a:r>
              <a:rPr lang="en-IN" dirty="0"/>
              <a:t>Representation</a:t>
            </a:r>
          </a:p>
        </p:txBody>
      </p:sp>
      <p:sp>
        <p:nvSpPr>
          <p:cNvPr id="3" name="Content Placeholder 2">
            <a:extLst>
              <a:ext uri="{FF2B5EF4-FFF2-40B4-BE49-F238E27FC236}">
                <a16:creationId xmlns:a16="http://schemas.microsoft.com/office/drawing/2014/main" id="{C1FDBDCE-CE63-B8F3-4CA4-4BF0E3F790E0}"/>
              </a:ext>
            </a:extLst>
          </p:cNvPr>
          <p:cNvSpPr>
            <a:spLocks noGrp="1"/>
          </p:cNvSpPr>
          <p:nvPr>
            <p:ph idx="1"/>
          </p:nvPr>
        </p:nvSpPr>
        <p:spPr/>
        <p:txBody>
          <a:bodyPr/>
          <a:lstStyle/>
          <a:p>
            <a:r>
              <a:rPr lang="en-US" dirty="0"/>
              <a:t>As an alternative, we can use the Hash Map representation where nodes are represented as keys and the values are another data structure that contains the edges the node is a part of</a:t>
            </a:r>
          </a:p>
          <a:p>
            <a:r>
              <a:rPr lang="en-US" dirty="0"/>
              <a:t>This secondary structure can be anything such as a set or another Hash Map</a:t>
            </a:r>
          </a:p>
          <a:p>
            <a:r>
              <a:rPr lang="en-US" dirty="0"/>
              <a:t>A Hash map of Hash Maps would be an ideal structure as searching for a single edge becomes an O(1) operation</a:t>
            </a:r>
          </a:p>
          <a:p>
            <a:r>
              <a:rPr lang="en-US" dirty="0"/>
              <a:t>For other operations such as </a:t>
            </a:r>
            <a:r>
              <a:rPr lang="en-US" dirty="0" err="1"/>
              <a:t>analysing</a:t>
            </a:r>
            <a:r>
              <a:rPr lang="en-US" dirty="0"/>
              <a:t> a sub-network or community, the complexity would degrade to list or set levels</a:t>
            </a:r>
            <a:endParaRPr lang="en-IN" dirty="0"/>
          </a:p>
        </p:txBody>
      </p:sp>
    </p:spTree>
    <p:extLst>
      <p:ext uri="{BB962C8B-B14F-4D97-AF65-F5344CB8AC3E}">
        <p14:creationId xmlns:p14="http://schemas.microsoft.com/office/powerpoint/2010/main" val="2930384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87356-5962-1D6B-4E9A-E19CA354640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D88070C-B413-50E1-234F-B9285D1A95DF}"/>
              </a:ext>
            </a:extLst>
          </p:cNvPr>
          <p:cNvSpPr>
            <a:spLocks noGrp="1"/>
          </p:cNvSpPr>
          <p:nvPr>
            <p:ph idx="1"/>
          </p:nvPr>
        </p:nvSpPr>
        <p:spPr/>
        <p:txBody>
          <a:bodyPr/>
          <a:lstStyle/>
          <a:p>
            <a:r>
              <a:rPr lang="en-IN" dirty="0"/>
              <a:t>Graphs are the best way to represent networks like these that have no rules in their connections</a:t>
            </a:r>
          </a:p>
          <a:p>
            <a:r>
              <a:rPr lang="en-IN" dirty="0"/>
              <a:t>They can be represented in multiple ways and each representation has its own benefits</a:t>
            </a:r>
          </a:p>
          <a:p>
            <a:r>
              <a:rPr lang="en-US" dirty="0"/>
              <a:t>Ultimately, the exact representation depends on what the developers decide is more important and has to occur at higher speeds</a:t>
            </a:r>
            <a:endParaRPr lang="en-IN" dirty="0"/>
          </a:p>
        </p:txBody>
      </p:sp>
    </p:spTree>
    <p:extLst>
      <p:ext uri="{BB962C8B-B14F-4D97-AF65-F5344CB8AC3E}">
        <p14:creationId xmlns:p14="http://schemas.microsoft.com/office/powerpoint/2010/main" val="1241232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CCBD3-F74E-F37D-AFEC-FDC0BE4E7EC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0D86F9BA-F586-81FE-23B1-C62A3D846D4E}"/>
              </a:ext>
            </a:extLst>
          </p:cNvPr>
          <p:cNvSpPr>
            <a:spLocks noGrp="1"/>
          </p:cNvSpPr>
          <p:nvPr>
            <p:ph idx="1"/>
          </p:nvPr>
        </p:nvSpPr>
        <p:spPr/>
        <p:txBody>
          <a:bodyPr/>
          <a:lstStyle/>
          <a:p>
            <a:r>
              <a:rPr lang="en-IN" dirty="0" err="1">
                <a:hlinkClick r:id="rId2"/>
              </a:rPr>
              <a:t>Stackoverflow</a:t>
            </a:r>
            <a:r>
              <a:rPr lang="en-IN" dirty="0">
                <a:hlinkClick r:id="rId2"/>
              </a:rPr>
              <a:t> (complexity analysis)</a:t>
            </a:r>
            <a:endParaRPr lang="en-IN" dirty="0"/>
          </a:p>
        </p:txBody>
      </p:sp>
    </p:spTree>
    <p:extLst>
      <p:ext uri="{BB962C8B-B14F-4D97-AF65-F5344CB8AC3E}">
        <p14:creationId xmlns:p14="http://schemas.microsoft.com/office/powerpoint/2010/main" val="2285867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8D47-FF86-0B5D-0877-1B174AAD75D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8B73A49-0342-F88F-170B-D635816C4D53}"/>
              </a:ext>
            </a:extLst>
          </p:cNvPr>
          <p:cNvSpPr>
            <a:spLocks noGrp="1"/>
          </p:cNvSpPr>
          <p:nvPr>
            <p:ph idx="1"/>
          </p:nvPr>
        </p:nvSpPr>
        <p:spPr/>
        <p:txBody>
          <a:bodyPr/>
          <a:lstStyle/>
          <a:p>
            <a:r>
              <a:rPr lang="en-US" dirty="0"/>
              <a:t>Social Networks, in essence connect all its users through some network, such as friends, followers or communities</a:t>
            </a:r>
          </a:p>
          <a:p>
            <a:r>
              <a:rPr lang="en-US" dirty="0"/>
              <a:t>This network consists of users who are constantly manipulating their local networks, adding and removing connections</a:t>
            </a:r>
            <a:endParaRPr lang="en-IN" dirty="0"/>
          </a:p>
        </p:txBody>
      </p:sp>
    </p:spTree>
    <p:extLst>
      <p:ext uri="{BB962C8B-B14F-4D97-AF65-F5344CB8AC3E}">
        <p14:creationId xmlns:p14="http://schemas.microsoft.com/office/powerpoint/2010/main" val="2245696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F62C2-590D-9B6E-8A3E-814A4D5035DA}"/>
              </a:ext>
            </a:extLst>
          </p:cNvPr>
          <p:cNvSpPr>
            <a:spLocks noGrp="1"/>
          </p:cNvSpPr>
          <p:nvPr>
            <p:ph type="title"/>
          </p:nvPr>
        </p:nvSpPr>
        <p:spPr/>
        <p:txBody>
          <a:bodyPr/>
          <a:lstStyle/>
          <a:p>
            <a:r>
              <a:rPr lang="en-IN" dirty="0"/>
              <a:t>Why Graphs?</a:t>
            </a:r>
          </a:p>
        </p:txBody>
      </p:sp>
      <p:sp>
        <p:nvSpPr>
          <p:cNvPr id="3" name="Content Placeholder 2">
            <a:extLst>
              <a:ext uri="{FF2B5EF4-FFF2-40B4-BE49-F238E27FC236}">
                <a16:creationId xmlns:a16="http://schemas.microsoft.com/office/drawing/2014/main" id="{83595748-E19D-1ACD-1849-3C31B15D7C83}"/>
              </a:ext>
            </a:extLst>
          </p:cNvPr>
          <p:cNvSpPr>
            <a:spLocks noGrp="1"/>
          </p:cNvSpPr>
          <p:nvPr>
            <p:ph idx="1"/>
          </p:nvPr>
        </p:nvSpPr>
        <p:spPr/>
        <p:txBody>
          <a:bodyPr/>
          <a:lstStyle/>
          <a:p>
            <a:r>
              <a:rPr lang="en-IN" dirty="0">
                <a:effectLst/>
                <a:latin typeface="Calibri" panose="020F0502020204030204" pitchFamily="34" charset="0"/>
                <a:ea typeface="Calibri" panose="020F0502020204030204" pitchFamily="34" charset="0"/>
                <a:cs typeface="Cordia New" panose="020B0304020202020204" pitchFamily="34" charset="-34"/>
              </a:rPr>
              <a:t>If we consider users to be the central data points, or nodes, we can see that each node is connected to multiple other nodes with no overall pattern in the structure</a:t>
            </a:r>
          </a:p>
          <a:p>
            <a:r>
              <a:rPr lang="en-IN" kern="100" dirty="0">
                <a:effectLst/>
                <a:latin typeface="Calibri" panose="020F0502020204030204" pitchFamily="34" charset="0"/>
                <a:ea typeface="Calibri" panose="020F0502020204030204" pitchFamily="34" charset="0"/>
                <a:cs typeface="Cordia New" panose="020B0304020202020204" pitchFamily="34" charset="-34"/>
              </a:rPr>
              <a:t>Because of this, its best to consider a graph data structure to represent this network and its operations</a:t>
            </a:r>
          </a:p>
          <a:p>
            <a:endParaRPr lang="en-IN" dirty="0"/>
          </a:p>
        </p:txBody>
      </p:sp>
    </p:spTree>
    <p:extLst>
      <p:ext uri="{BB962C8B-B14F-4D97-AF65-F5344CB8AC3E}">
        <p14:creationId xmlns:p14="http://schemas.microsoft.com/office/powerpoint/2010/main" val="896953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DCB61-C4D6-BAF8-6E11-4A372659228F}"/>
              </a:ext>
            </a:extLst>
          </p:cNvPr>
          <p:cNvSpPr>
            <a:spLocks noGrp="1"/>
          </p:cNvSpPr>
          <p:nvPr>
            <p:ph type="title"/>
          </p:nvPr>
        </p:nvSpPr>
        <p:spPr/>
        <p:txBody>
          <a:bodyPr/>
          <a:lstStyle/>
          <a:p>
            <a:r>
              <a:rPr lang="en-IN" dirty="0"/>
              <a:t>Terminologies</a:t>
            </a:r>
          </a:p>
        </p:txBody>
      </p:sp>
      <p:sp>
        <p:nvSpPr>
          <p:cNvPr id="3" name="Content Placeholder 2">
            <a:extLst>
              <a:ext uri="{FF2B5EF4-FFF2-40B4-BE49-F238E27FC236}">
                <a16:creationId xmlns:a16="http://schemas.microsoft.com/office/drawing/2014/main" id="{8E3FDB62-ACAD-FF3A-8CC2-6C7269C6277D}"/>
              </a:ext>
            </a:extLst>
          </p:cNvPr>
          <p:cNvSpPr>
            <a:spLocks noGrp="1"/>
          </p:cNvSpPr>
          <p:nvPr>
            <p:ph idx="1"/>
          </p:nvPr>
        </p:nvSpPr>
        <p:spPr/>
        <p:txBody>
          <a:bodyPr/>
          <a:lstStyle/>
          <a:p>
            <a:r>
              <a:rPr lang="en-US" dirty="0"/>
              <a:t>Nodes: They are the central components of graphs and contain actual data</a:t>
            </a:r>
          </a:p>
          <a:p>
            <a:endParaRPr lang="en-US" dirty="0"/>
          </a:p>
          <a:p>
            <a:r>
              <a:rPr lang="en-US" dirty="0"/>
              <a:t>Users:  They are the central components of social networks/media and include a large amount of data such as posts and comments</a:t>
            </a:r>
          </a:p>
          <a:p>
            <a:endParaRPr lang="en-US" dirty="0"/>
          </a:p>
          <a:p>
            <a:r>
              <a:rPr lang="en-US" dirty="0"/>
              <a:t>Edges: They represent connections between nodes in a graph</a:t>
            </a:r>
            <a:endParaRPr lang="en-IN" dirty="0"/>
          </a:p>
        </p:txBody>
      </p:sp>
    </p:spTree>
    <p:extLst>
      <p:ext uri="{BB962C8B-B14F-4D97-AF65-F5344CB8AC3E}">
        <p14:creationId xmlns:p14="http://schemas.microsoft.com/office/powerpoint/2010/main" val="1535337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AF63C-603D-D425-D4A0-E58714DEAD0D}"/>
              </a:ext>
            </a:extLst>
          </p:cNvPr>
          <p:cNvSpPr>
            <a:spLocks noGrp="1"/>
          </p:cNvSpPr>
          <p:nvPr>
            <p:ph type="title"/>
          </p:nvPr>
        </p:nvSpPr>
        <p:spPr/>
        <p:txBody>
          <a:bodyPr/>
          <a:lstStyle/>
          <a:p>
            <a:r>
              <a:rPr lang="en-IN" dirty="0"/>
              <a:t>Terminologies</a:t>
            </a:r>
          </a:p>
        </p:txBody>
      </p:sp>
      <p:sp>
        <p:nvSpPr>
          <p:cNvPr id="3" name="Content Placeholder 2">
            <a:extLst>
              <a:ext uri="{FF2B5EF4-FFF2-40B4-BE49-F238E27FC236}">
                <a16:creationId xmlns:a16="http://schemas.microsoft.com/office/drawing/2014/main" id="{7F6896C1-7B76-8378-9D0D-039F5E8891C6}"/>
              </a:ext>
            </a:extLst>
          </p:cNvPr>
          <p:cNvSpPr>
            <a:spLocks noGrp="1"/>
          </p:cNvSpPr>
          <p:nvPr>
            <p:ph idx="1"/>
          </p:nvPr>
        </p:nvSpPr>
        <p:spPr/>
        <p:txBody>
          <a:bodyPr/>
          <a:lstStyle/>
          <a:p>
            <a:r>
              <a:rPr lang="en-US" dirty="0"/>
              <a:t>Followers: Followers, friends and other related terms all refer to the connections between users in a social network</a:t>
            </a:r>
            <a:endParaRPr lang="en-IN" dirty="0"/>
          </a:p>
        </p:txBody>
      </p:sp>
    </p:spTree>
    <p:extLst>
      <p:ext uri="{BB962C8B-B14F-4D97-AF65-F5344CB8AC3E}">
        <p14:creationId xmlns:p14="http://schemas.microsoft.com/office/powerpoint/2010/main" val="3106975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C7B8-968B-6B42-A9C9-695371B3EA2C}"/>
              </a:ext>
            </a:extLst>
          </p:cNvPr>
          <p:cNvSpPr>
            <a:spLocks noGrp="1"/>
          </p:cNvSpPr>
          <p:nvPr>
            <p:ph type="title"/>
          </p:nvPr>
        </p:nvSpPr>
        <p:spPr/>
        <p:txBody>
          <a:bodyPr/>
          <a:lstStyle/>
          <a:p>
            <a:r>
              <a:rPr lang="en-IN" dirty="0"/>
              <a:t>Overall Structure</a:t>
            </a:r>
          </a:p>
        </p:txBody>
      </p:sp>
      <p:sp>
        <p:nvSpPr>
          <p:cNvPr id="3" name="Content Placeholder 2">
            <a:extLst>
              <a:ext uri="{FF2B5EF4-FFF2-40B4-BE49-F238E27FC236}">
                <a16:creationId xmlns:a16="http://schemas.microsoft.com/office/drawing/2014/main" id="{0E667E9B-66E0-9046-6D51-4C3D604527B3}"/>
              </a:ext>
            </a:extLst>
          </p:cNvPr>
          <p:cNvSpPr>
            <a:spLocks noGrp="1"/>
          </p:cNvSpPr>
          <p:nvPr>
            <p:ph type="body" sz="half" idx="2"/>
          </p:nvPr>
        </p:nvSpPr>
        <p:spPr/>
        <p:txBody>
          <a:bodyPr>
            <a:normAutofit/>
          </a:bodyPr>
          <a:lstStyle/>
          <a:p>
            <a:r>
              <a:rPr lang="en-US" dirty="0"/>
              <a:t>Each node in the graph represents a user and contains relevant attributes which can change depending on what the graph is used for</a:t>
            </a:r>
          </a:p>
          <a:p>
            <a:r>
              <a:rPr lang="en-US" dirty="0"/>
              <a:t>Each node is connected to other users and represents a connection such as being friends or followers</a:t>
            </a:r>
          </a:p>
          <a:p>
            <a:r>
              <a:rPr lang="en-US" dirty="0"/>
              <a:t>Users can be followed by people they do not follow; hence we need to account for the direction of the edge connecting the nodes as well</a:t>
            </a:r>
            <a:endParaRPr lang="en-IN" dirty="0"/>
          </a:p>
        </p:txBody>
      </p:sp>
      <p:pic>
        <p:nvPicPr>
          <p:cNvPr id="1032" name="Picture 8" descr="Example of simple directed graph. | Download Scientific Diagram">
            <a:extLst>
              <a:ext uri="{FF2B5EF4-FFF2-40B4-BE49-F238E27FC236}">
                <a16:creationId xmlns:a16="http://schemas.microsoft.com/office/drawing/2014/main" id="{DAFBA0AE-084A-56A4-F582-F7F6845E94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3175" y="1700213"/>
            <a:ext cx="6372225"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488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FBC4F2-9FE1-0CB9-0904-0A4364294ACE}"/>
              </a:ext>
            </a:extLst>
          </p:cNvPr>
          <p:cNvSpPr>
            <a:spLocks noGrp="1"/>
          </p:cNvSpPr>
          <p:nvPr>
            <p:ph type="title"/>
          </p:nvPr>
        </p:nvSpPr>
        <p:spPr/>
        <p:txBody>
          <a:bodyPr/>
          <a:lstStyle/>
          <a:p>
            <a:r>
              <a:rPr lang="en-IN" dirty="0"/>
              <a:t>Overall Structure</a:t>
            </a:r>
          </a:p>
        </p:txBody>
      </p:sp>
      <p:sp>
        <p:nvSpPr>
          <p:cNvPr id="6" name="Content Placeholder 5">
            <a:extLst>
              <a:ext uri="{FF2B5EF4-FFF2-40B4-BE49-F238E27FC236}">
                <a16:creationId xmlns:a16="http://schemas.microsoft.com/office/drawing/2014/main" id="{E00BD626-DD88-349D-7255-2E8013C26935}"/>
              </a:ext>
            </a:extLst>
          </p:cNvPr>
          <p:cNvSpPr>
            <a:spLocks noGrp="1"/>
          </p:cNvSpPr>
          <p:nvPr>
            <p:ph idx="1"/>
          </p:nvPr>
        </p:nvSpPr>
        <p:spPr/>
        <p:txBody>
          <a:bodyPr/>
          <a:lstStyle/>
          <a:p>
            <a:r>
              <a:rPr lang="en-US" dirty="0"/>
              <a:t>An important fact to consider about this structure is that the entire structure rarely needs to considered and only relatively small sections that we can call “communities” are used in most cases</a:t>
            </a:r>
            <a:endParaRPr lang="en-IN" dirty="0"/>
          </a:p>
        </p:txBody>
      </p:sp>
    </p:spTree>
    <p:extLst>
      <p:ext uri="{BB962C8B-B14F-4D97-AF65-F5344CB8AC3E}">
        <p14:creationId xmlns:p14="http://schemas.microsoft.com/office/powerpoint/2010/main" val="4264107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94606-F55C-6834-3E9E-F2283BC2C1E9}"/>
              </a:ext>
            </a:extLst>
          </p:cNvPr>
          <p:cNvSpPr>
            <a:spLocks noGrp="1"/>
          </p:cNvSpPr>
          <p:nvPr>
            <p:ph type="title"/>
          </p:nvPr>
        </p:nvSpPr>
        <p:spPr/>
        <p:txBody>
          <a:bodyPr/>
          <a:lstStyle/>
          <a:p>
            <a:r>
              <a:rPr lang="en-IN" dirty="0"/>
              <a:t>Social Media Operations</a:t>
            </a:r>
          </a:p>
        </p:txBody>
      </p:sp>
      <p:sp>
        <p:nvSpPr>
          <p:cNvPr id="3" name="Text Placeholder 2">
            <a:extLst>
              <a:ext uri="{FF2B5EF4-FFF2-40B4-BE49-F238E27FC236}">
                <a16:creationId xmlns:a16="http://schemas.microsoft.com/office/drawing/2014/main" id="{4A2C6EFE-7965-C6A9-0D97-BCC3F1C221A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269944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1050</Words>
  <Application>Microsoft Office PowerPoint</Application>
  <PresentationFormat>Widescreen</PresentationFormat>
  <Paragraphs>73</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Graphs and Social Networks</vt:lpstr>
      <vt:lpstr>Introduction</vt:lpstr>
      <vt:lpstr>Introduction</vt:lpstr>
      <vt:lpstr>Why Graphs?</vt:lpstr>
      <vt:lpstr>Terminologies</vt:lpstr>
      <vt:lpstr>Terminologies</vt:lpstr>
      <vt:lpstr>Overall Structure</vt:lpstr>
      <vt:lpstr>Overall Structure</vt:lpstr>
      <vt:lpstr>Social Media Operations</vt:lpstr>
      <vt:lpstr>Social media Operations</vt:lpstr>
      <vt:lpstr>Friendship Networks</vt:lpstr>
      <vt:lpstr>Friendship Networks</vt:lpstr>
      <vt:lpstr>Example</vt:lpstr>
      <vt:lpstr>Content Personalization</vt:lpstr>
      <vt:lpstr>Representation</vt:lpstr>
      <vt:lpstr>Representation</vt:lpstr>
      <vt:lpstr>Representation</vt:lpstr>
      <vt:lpstr>Adjacency Matrix</vt:lpstr>
      <vt:lpstr>Representation</vt:lpstr>
      <vt:lpstr>Adjacency List</vt:lpstr>
      <vt:lpstr>Comparison</vt:lpstr>
      <vt:lpstr>Representation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 and Social Networks</dc:title>
  <dc:creator>Sreeraghavan Ramamoorthy</dc:creator>
  <cp:lastModifiedBy>Sreeraghavan Ramamoorthy</cp:lastModifiedBy>
  <cp:revision>2</cp:revision>
  <dcterms:created xsi:type="dcterms:W3CDTF">2023-12-17T15:48:09Z</dcterms:created>
  <dcterms:modified xsi:type="dcterms:W3CDTF">2023-12-17T16:43:04Z</dcterms:modified>
</cp:coreProperties>
</file>