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0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A514-7FF7-4FE8-9F0E-DBB87146A8AB}" type="datetimeFigureOut">
              <a:rPr lang="ru-UA" smtClean="0"/>
              <a:t>18.06.2025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AFF14-24D5-4002-8FAF-97EFFEED9E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6119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B8CD-2F9F-42DE-A8B6-D89FC5F76E09}" type="datetime1">
              <a:rPr lang="ru-UA" smtClean="0"/>
              <a:t>18.06.2025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9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9FB8-7FF4-4B9C-9077-2B9277CD0BC6}" type="datetime1">
              <a:rPr lang="ru-UA" smtClean="0"/>
              <a:t>18.06.2025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801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C498-049F-4896-A677-6130CBCB29CA}" type="datetime1">
              <a:rPr lang="ru-UA" smtClean="0"/>
              <a:t>18.06.2025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5649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B658-0236-40E9-B07F-ACE94617A965}" type="datetime1">
              <a:rPr lang="ru-UA" smtClean="0"/>
              <a:t>18.06.2025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984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F453-A318-4588-917A-81E1350A74E0}" type="datetime1">
              <a:rPr lang="ru-UA" smtClean="0"/>
              <a:t>18.06.2025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EB78-114E-4CC0-ABE3-890DCCD4C2CF}" type="datetime1">
              <a:rPr lang="ru-UA" smtClean="0"/>
              <a:t>18.06.2025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924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F19D-AB01-49A9-9C50-9C29CF4F4588}" type="datetime1">
              <a:rPr lang="ru-UA" smtClean="0"/>
              <a:t>18.06.2025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56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3ED-4732-4915-BDF2-8DA290A35E8E}" type="datetime1">
              <a:rPr lang="ru-UA" smtClean="0"/>
              <a:t>18.06.2025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7417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297-35ED-454A-9BAD-8AFD5D407569}" type="datetime1">
              <a:rPr lang="ru-UA" smtClean="0"/>
              <a:t>18.06.2025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3270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0DCDF6-5E22-4D09-8193-89CB7F8063B6}" type="datetime1">
              <a:rPr lang="ru-UA" smtClean="0"/>
              <a:t>18.06.2025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33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5EBC-6E84-4D43-B030-C8E57F0C664F}" type="datetime1">
              <a:rPr lang="ru-UA" smtClean="0"/>
              <a:t>18.06.2025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802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1B8335-F0FC-445D-BE82-A007AE8DDC4C}" type="datetime1">
              <a:rPr lang="ru-UA" smtClean="0"/>
              <a:t>18.06.2025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AE735B-F31C-49C3-86D8-A4B918A2A45A}" type="slidenum">
              <a:rPr lang="ru-UA" smtClean="0"/>
              <a:t>‹#›</a:t>
            </a:fld>
            <a:endParaRPr lang="ru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1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2552-5494-4880-B133-F4411425F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306" y="1281952"/>
            <a:ext cx="9834282" cy="304315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 методів аналізу дистанційної роботи працівників. </a:t>
            </a:r>
            <a:r>
              <a:rPr lang="uk-U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Рекомендації для покращення емоційного стану</a:t>
            </a:r>
            <a:endParaRPr lang="ru-UA" sz="3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6980A2-F1AF-452F-8FD7-25D430CF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306" y="5495365"/>
            <a:ext cx="6801612" cy="652885"/>
          </a:xfrm>
        </p:spPr>
        <p:txBody>
          <a:bodyPr>
            <a:normAutofit/>
          </a:bodyPr>
          <a:lstStyle/>
          <a:p>
            <a:pPr algn="l"/>
            <a:r>
              <a:rPr lang="uk-UA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гр. ІПЗм-23-4 </a:t>
            </a:r>
            <a:r>
              <a:rPr lang="uk-UA" sz="1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Кіданов</a:t>
            </a:r>
            <a:r>
              <a:rPr lang="uk-UA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 О.</a:t>
            </a:r>
            <a:br>
              <a:rPr lang="uk-UA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доц. каф. ПІ </a:t>
            </a:r>
            <a:r>
              <a:rPr lang="uk-UA" sz="14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Лещинський</a:t>
            </a:r>
            <a:r>
              <a:rPr lang="uk-UA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О.</a:t>
            </a:r>
            <a:endParaRPr lang="ru-UA" sz="1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CA9FF0-7A49-46D0-A5D5-2307CEEC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FAAF55-7E3F-4FC1-B95D-7C0F9AB5D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4DC4CE9-D41C-455C-846E-864BC916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</a:t>
            </a:fld>
            <a:endParaRPr lang="ru-UA" sz="2200" dirty="0"/>
          </a:p>
        </p:txBody>
      </p:sp>
    </p:spTree>
    <p:extLst>
      <p:ext uri="{BB962C8B-B14F-4D97-AF65-F5344CB8AC3E}">
        <p14:creationId xmlns:p14="http://schemas.microsoft.com/office/powerpoint/2010/main" val="16693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ОПИТУВАННЯ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95" y="2070848"/>
            <a:ext cx="5012345" cy="3917575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Анкети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 PANAS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Суб’єктивна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самопочуття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Чесність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Людська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похибка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Поверхневість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Суб’єктивність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10</a:t>
            </a:fld>
            <a:endParaRPr lang="ru-UA" sz="2200" dirty="0"/>
          </a:p>
        </p:txBody>
      </p:sp>
      <p:pic>
        <p:nvPicPr>
          <p:cNvPr id="11266" name="Picture 2" descr="How to receive Google Forms responses on WhatsApp? | Neartail - WhatsApp  form">
            <a:extLst>
              <a:ext uri="{FF2B5EF4-FFF2-40B4-BE49-F238E27FC236}">
                <a16:creationId xmlns:a16="http://schemas.microsoft.com/office/drawing/2014/main" id="{FAA92C2B-9E1D-45E0-A770-1CAC53046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t="24968" r="17443"/>
          <a:stretch/>
        </p:blipFill>
        <p:spPr bwMode="auto">
          <a:xfrm>
            <a:off x="851649" y="2137184"/>
            <a:ext cx="4779657" cy="3316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423" y="399019"/>
            <a:ext cx="9338859" cy="118872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ПОВЕДІНКОВІ БІОМЕТРИЧНІ ДАНІ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49" y="2151530"/>
            <a:ext cx="4824088" cy="3917575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натискань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клавіш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рух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миші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Низька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інвазивність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непомітний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збір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виявити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настрою через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поведінки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 точність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11</a:t>
            </a:fld>
            <a:endParaRPr lang="ru-UA" sz="2200" dirty="0"/>
          </a:p>
        </p:txBody>
      </p:sp>
      <p:pic>
        <p:nvPicPr>
          <p:cNvPr id="10247" name="Picture 7" descr="An illustration of a man's hands showing stress on a computer alerting his computer to remind him to take a break">
            <a:extLst>
              <a:ext uri="{FF2B5EF4-FFF2-40B4-BE49-F238E27FC236}">
                <a16:creationId xmlns:a16="http://schemas.microsoft.com/office/drawing/2014/main" id="{5398E9C2-E30E-4D35-82D8-0DBD6D86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241178"/>
            <a:ext cx="4948017" cy="280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79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ФІЗІОЛОГІЧНИЙ АНАЛІЗ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151530"/>
            <a:ext cx="5002308" cy="3917575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ЧСС,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дихання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мікрорухи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EDA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зменшення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ризику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 92%</a:t>
            </a:r>
          </a:p>
          <a:p>
            <a:pPr marL="201168" lvl="1" indent="0">
              <a:buNone/>
            </a:pP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Інвазивність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</a:t>
            </a:r>
          </a:p>
          <a:p>
            <a:pPr marL="201168" lvl="1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12</a:t>
            </a:fld>
            <a:endParaRPr lang="ru-UA" sz="2200" dirty="0"/>
          </a:p>
        </p:txBody>
      </p:sp>
      <p:pic>
        <p:nvPicPr>
          <p:cNvPr id="14338" name="Picture 2" descr="What is Heart Rate Variability (HRV) – Flowtime">
            <a:extLst>
              <a:ext uri="{FF2B5EF4-FFF2-40B4-BE49-F238E27FC236}">
                <a16:creationId xmlns:a16="http://schemas.microsoft.com/office/drawing/2014/main" id="{A617B864-99D2-4B30-AEBF-5CC66C04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35" y="2151530"/>
            <a:ext cx="4226217" cy="295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9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 АКТИВНОСТІ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325" y="2061883"/>
            <a:ext cx="4824088" cy="4263431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Вимірювання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продуктивності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тривалості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динаміці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RescueTime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графіків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активності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</a:t>
            </a:r>
          </a:p>
          <a:p>
            <a:pPr marL="201168" lvl="1" indent="0">
              <a:buNone/>
            </a:pP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відношення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13</a:t>
            </a:fld>
            <a:endParaRPr lang="ru-UA" sz="2200" dirty="0"/>
          </a:p>
        </p:txBody>
      </p:sp>
      <p:pic>
        <p:nvPicPr>
          <p:cNvPr id="13315" name="Picture 3" descr="Where Does The Average Worker Spend Their Time? | Pingboard Blog">
            <a:extLst>
              <a:ext uri="{FF2B5EF4-FFF2-40B4-BE49-F238E27FC236}">
                <a16:creationId xmlns:a16="http://schemas.microsoft.com/office/drawing/2014/main" id="{110C2A8E-19EC-4A54-B62D-B9F492B6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87" y="2348752"/>
            <a:ext cx="4202205" cy="3151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2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 ОЦІНКИ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14</a:t>
            </a:fld>
            <a:endParaRPr lang="ru-UA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38BD5D-EAF8-4311-9BBD-995F5172A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8" y="1803325"/>
            <a:ext cx="7650053" cy="41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6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318" y="796717"/>
            <a:ext cx="7298346" cy="80755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ЗБІР ДАНИХ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15</a:t>
            </a:fld>
            <a:endParaRPr lang="ru-UA" sz="2200" dirty="0"/>
          </a:p>
        </p:txBody>
      </p:sp>
      <p:graphicFrame>
        <p:nvGraphicFramePr>
          <p:cNvPr id="11" name="Таблица 3">
            <a:extLst>
              <a:ext uri="{FF2B5EF4-FFF2-40B4-BE49-F238E27FC236}">
                <a16:creationId xmlns:a16="http://schemas.microsoft.com/office/drawing/2014/main" id="{67BA89BE-F51B-4302-A516-9014866D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81001"/>
              </p:ext>
            </p:extLst>
          </p:nvPr>
        </p:nvGraphicFramePr>
        <p:xfrm>
          <a:off x="708212" y="2023535"/>
          <a:ext cx="10751033" cy="413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56">
                  <a:extLst>
                    <a:ext uri="{9D8B030D-6E8A-4147-A177-3AD203B41FA5}">
                      <a16:colId xmlns:a16="http://schemas.microsoft.com/office/drawing/2014/main" val="4103961022"/>
                    </a:ext>
                  </a:extLst>
                </a:gridCol>
                <a:gridCol w="1149784">
                  <a:extLst>
                    <a:ext uri="{9D8B030D-6E8A-4147-A177-3AD203B41FA5}">
                      <a16:colId xmlns:a16="http://schemas.microsoft.com/office/drawing/2014/main" val="1493486284"/>
                    </a:ext>
                  </a:extLst>
                </a:gridCol>
                <a:gridCol w="1428247">
                  <a:extLst>
                    <a:ext uri="{9D8B030D-6E8A-4147-A177-3AD203B41FA5}">
                      <a16:colId xmlns:a16="http://schemas.microsoft.com/office/drawing/2014/main" val="3610096242"/>
                    </a:ext>
                  </a:extLst>
                </a:gridCol>
                <a:gridCol w="1491128">
                  <a:extLst>
                    <a:ext uri="{9D8B030D-6E8A-4147-A177-3AD203B41FA5}">
                      <a16:colId xmlns:a16="http://schemas.microsoft.com/office/drawing/2014/main" val="1315862328"/>
                    </a:ext>
                  </a:extLst>
                </a:gridCol>
                <a:gridCol w="1940260">
                  <a:extLst>
                    <a:ext uri="{9D8B030D-6E8A-4147-A177-3AD203B41FA5}">
                      <a16:colId xmlns:a16="http://schemas.microsoft.com/office/drawing/2014/main" val="1577905292"/>
                    </a:ext>
                  </a:extLst>
                </a:gridCol>
                <a:gridCol w="1266559">
                  <a:extLst>
                    <a:ext uri="{9D8B030D-6E8A-4147-A177-3AD203B41FA5}">
                      <a16:colId xmlns:a16="http://schemas.microsoft.com/office/drawing/2014/main" val="3069655164"/>
                    </a:ext>
                  </a:extLst>
                </a:gridCol>
                <a:gridCol w="1687499">
                  <a:extLst>
                    <a:ext uri="{9D8B030D-6E8A-4147-A177-3AD203B41FA5}">
                      <a16:colId xmlns:a16="http://schemas.microsoft.com/office/drawing/2014/main" val="1866045352"/>
                    </a:ext>
                  </a:extLst>
                </a:gridCol>
              </a:tblGrid>
              <a:tr h="468359">
                <a:tc>
                  <a:txBody>
                    <a:bodyPr/>
                    <a:lstStyle/>
                    <a:p>
                      <a:r>
                        <a:rPr lang="uk-UA" dirty="0"/>
                        <a:t>Метод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Доцільність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Інвазивність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Масштабованість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Надійність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Оперативність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57931"/>
                  </a:ext>
                </a:extLst>
              </a:tr>
              <a:tr h="450823"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NLP-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аналітика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середня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хв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214476"/>
                  </a:ext>
                </a:extLst>
              </a:tr>
              <a:tr h="526516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Комп'ютерне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бачення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середня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хв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249654"/>
                  </a:ext>
                </a:extLst>
              </a:tr>
              <a:tr h="450823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Фізіологічний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аналіз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середня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хв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832654"/>
                  </a:ext>
                </a:extLst>
              </a:tr>
              <a:tr h="450823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Behavioral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Biometrics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середня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хв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705454"/>
                  </a:ext>
                </a:extLst>
              </a:tr>
              <a:tr h="526516"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Voice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Emotion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Recognition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середня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хв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561554"/>
                  </a:ext>
                </a:extLst>
              </a:tr>
              <a:tr h="450823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Опитування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низька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хв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069297"/>
                  </a:ext>
                </a:extLst>
              </a:tr>
              <a:tr h="743318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Системи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моніторингу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активності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низька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хв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04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83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318" y="796717"/>
            <a:ext cx="7298346" cy="80755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НОРМАЛІЗАЦІЯ ДАНИХ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16</a:t>
            </a:fld>
            <a:endParaRPr lang="ru-UA" sz="2200" dirty="0"/>
          </a:p>
        </p:txBody>
      </p:sp>
      <p:graphicFrame>
        <p:nvGraphicFramePr>
          <p:cNvPr id="11" name="Таблица 3">
            <a:extLst>
              <a:ext uri="{FF2B5EF4-FFF2-40B4-BE49-F238E27FC236}">
                <a16:creationId xmlns:a16="http://schemas.microsoft.com/office/drawing/2014/main" id="{67BA89BE-F51B-4302-A516-9014866D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78704"/>
              </p:ext>
            </p:extLst>
          </p:nvPr>
        </p:nvGraphicFramePr>
        <p:xfrm>
          <a:off x="717176" y="2023535"/>
          <a:ext cx="10743579" cy="406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046">
                  <a:extLst>
                    <a:ext uri="{9D8B030D-6E8A-4147-A177-3AD203B41FA5}">
                      <a16:colId xmlns:a16="http://schemas.microsoft.com/office/drawing/2014/main" val="4103961022"/>
                    </a:ext>
                  </a:extLst>
                </a:gridCol>
                <a:gridCol w="1147482">
                  <a:extLst>
                    <a:ext uri="{9D8B030D-6E8A-4147-A177-3AD203B41FA5}">
                      <a16:colId xmlns:a16="http://schemas.microsoft.com/office/drawing/2014/main" val="1493486284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3610096242"/>
                    </a:ext>
                  </a:extLst>
                </a:gridCol>
                <a:gridCol w="1488142">
                  <a:extLst>
                    <a:ext uri="{9D8B030D-6E8A-4147-A177-3AD203B41FA5}">
                      <a16:colId xmlns:a16="http://schemas.microsoft.com/office/drawing/2014/main" val="1315862328"/>
                    </a:ext>
                  </a:extLst>
                </a:gridCol>
                <a:gridCol w="1936376">
                  <a:extLst>
                    <a:ext uri="{9D8B030D-6E8A-4147-A177-3AD203B41FA5}">
                      <a16:colId xmlns:a16="http://schemas.microsoft.com/office/drawing/2014/main" val="157790529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3069655164"/>
                    </a:ext>
                  </a:extLst>
                </a:gridCol>
                <a:gridCol w="1684121">
                  <a:extLst>
                    <a:ext uri="{9D8B030D-6E8A-4147-A177-3AD203B41FA5}">
                      <a16:colId xmlns:a16="http://schemas.microsoft.com/office/drawing/2014/main" val="1866045352"/>
                    </a:ext>
                  </a:extLst>
                </a:gridCol>
              </a:tblGrid>
              <a:tr h="471506">
                <a:tc>
                  <a:txBody>
                    <a:bodyPr/>
                    <a:lstStyle/>
                    <a:p>
                      <a:r>
                        <a:rPr lang="uk-UA" dirty="0"/>
                        <a:t>Метод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Доцільність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Інвазивність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Масштабованість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Надійність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Оперативність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57931"/>
                  </a:ext>
                </a:extLst>
              </a:tr>
              <a:tr h="453852"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NLP-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аналітика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0,83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214476"/>
                  </a:ext>
                </a:extLst>
              </a:tr>
              <a:tr h="522042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Комп'ютерне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бачення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0,63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0,33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0,98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249654"/>
                  </a:ext>
                </a:extLst>
              </a:tr>
              <a:tr h="453852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Фізіологічний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аналіз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0,84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832654"/>
                  </a:ext>
                </a:extLst>
              </a:tr>
              <a:tr h="453852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Behavioral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Biometrics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0,16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0,97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705454"/>
                  </a:ext>
                </a:extLst>
              </a:tr>
              <a:tr h="522042">
                <a:tc>
                  <a:txBody>
                    <a:bodyPr/>
                    <a:lstStyle/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Voice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Emotion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Recognition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0,63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561554"/>
                  </a:ext>
                </a:extLst>
              </a:tr>
              <a:tr h="453852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Опитування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0,97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069297"/>
                  </a:ext>
                </a:extLst>
              </a:tr>
              <a:tr h="737001">
                <a:tc>
                  <a:txBody>
                    <a:bodyPr/>
                    <a:lstStyle/>
                    <a:p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Системи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моніторингу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активності</a:t>
                      </a:r>
                      <a:endParaRPr lang="ru-U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0,16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</a:pPr>
                      <a:r>
                        <a:rPr lang="uk-UA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04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8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659" y="805683"/>
            <a:ext cx="7298346" cy="80755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ОЦІНКА ЕФЕКТИВНОСТІ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17</a:t>
            </a:fld>
            <a:endParaRPr lang="ru-UA" sz="2200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A365987D-8FEB-4599-BEFF-26F04EFF8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21002"/>
              </p:ext>
            </p:extLst>
          </p:nvPr>
        </p:nvGraphicFramePr>
        <p:xfrm>
          <a:off x="780293" y="2233443"/>
          <a:ext cx="556672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360">
                  <a:extLst>
                    <a:ext uri="{9D8B030D-6E8A-4147-A177-3AD203B41FA5}">
                      <a16:colId xmlns:a16="http://schemas.microsoft.com/office/drawing/2014/main" val="1183723129"/>
                    </a:ext>
                  </a:extLst>
                </a:gridCol>
                <a:gridCol w="2783360">
                  <a:extLst>
                    <a:ext uri="{9D8B030D-6E8A-4147-A177-3AD203B41FA5}">
                      <a16:colId xmlns:a16="http://schemas.microsoft.com/office/drawing/2014/main" val="4232572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Коефіцієнт ефективності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0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NLP-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аналітика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0.722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6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Фізіологічний аналіз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4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Комп’ютерне бачення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1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Системи моніторингу активності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0.522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5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Опитування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0.496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1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Biometrics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0.440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Emotion Recognition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0.436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21465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DF17C-6D62-428E-8274-5FAFF22230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1" r="4837"/>
          <a:stretch/>
        </p:blipFill>
        <p:spPr>
          <a:xfrm>
            <a:off x="6508376" y="2651315"/>
            <a:ext cx="5226424" cy="24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658" y="805683"/>
            <a:ext cx="8830235" cy="80755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ТЕОРЕТИЧНОГО ДОСЛІДЖЕННЯ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18</a:t>
            </a:fld>
            <a:endParaRPr lang="ru-UA" sz="22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9B8B2EB-AB24-41D8-AF64-26606DDDD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8" y="1882588"/>
            <a:ext cx="9681884" cy="453237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 7 сучасних методів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 та визначення емоційного стану людини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6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критеріями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Застосовано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аддитивну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згортку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найкращими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показниками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аналітика (0.722)</a:t>
            </a:r>
          </a:p>
          <a:p>
            <a:pPr lvl="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Фізіологічний аналіз (0.614)</a:t>
            </a:r>
          </a:p>
          <a:p>
            <a:pPr lvl="3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Комп’ютерне бачення (0.548)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Підтверджено доцільність багато-канального алгоритму визначення стресу, депресії та вигорання</a:t>
            </a:r>
          </a:p>
          <a:p>
            <a:pPr lvl="1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9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537" y="19383"/>
            <a:ext cx="8830235" cy="80755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СИСТЕМИ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19</a:t>
            </a:fld>
            <a:endParaRPr lang="ru-UA" sz="2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A82F4A8-6B65-4B06-92AD-AACF64401691}"/>
              </a:ext>
            </a:extLst>
          </p:cNvPr>
          <p:cNvSpPr/>
          <p:nvPr/>
        </p:nvSpPr>
        <p:spPr>
          <a:xfrm>
            <a:off x="705693" y="1515035"/>
            <a:ext cx="1058983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BC4271-86A4-4E25-8D3C-680CE0DC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816" y="929328"/>
            <a:ext cx="8097212" cy="57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7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495" y="397496"/>
            <a:ext cx="7298346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3" y="2008094"/>
            <a:ext cx="6400797" cy="4406867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Масовий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перехід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дистанційну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роботу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пандемії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спричинив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зростання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рівня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стресу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частоти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емоційного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вигорання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працівників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Метою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стало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створення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інноваційного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ІТ-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рішення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раннього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виявлення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стресу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вигорання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депресивних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станів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ru-RU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Запропонована система має інтегрувати кілька каналів аналізу, </a:t>
            </a:r>
            <a:r>
              <a:rPr lang="uk-UA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оперативно</a:t>
            </a:r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виявляти ознаки депресії та надавати рекомендації користувачам.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10" name="Номер слайда 11">
            <a:extLst>
              <a:ext uri="{FF2B5EF4-FFF2-40B4-BE49-F238E27FC236}">
                <a16:creationId xmlns:a16="http://schemas.microsoft.com/office/drawing/2014/main" id="{B5D60F15-2493-4368-B7AB-8885403A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2</a:t>
            </a:fld>
            <a:endParaRPr lang="ru-UA" sz="2200" dirty="0"/>
          </a:p>
        </p:txBody>
      </p:sp>
      <p:pic>
        <p:nvPicPr>
          <p:cNvPr id="2050" name="Picture 2" descr="Remote Work Burnout: 5 Essential Strategies for Prevention">
            <a:extLst>
              <a:ext uri="{FF2B5EF4-FFF2-40B4-BE49-F238E27FC236}">
                <a16:creationId xmlns:a16="http://schemas.microsoft.com/office/drawing/2014/main" id="{10910785-E5DD-4F91-AA61-6A90F56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06" y="883024"/>
            <a:ext cx="4055881" cy="2545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Deal with Remote Work Burnout?">
            <a:extLst>
              <a:ext uri="{FF2B5EF4-FFF2-40B4-BE49-F238E27FC236}">
                <a16:creationId xmlns:a16="http://schemas.microsoft.com/office/drawing/2014/main" id="{37F92D7B-71DF-469C-A7FF-9528B432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06" y="3830027"/>
            <a:ext cx="4173071" cy="218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6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29" y="805723"/>
            <a:ext cx="8830235" cy="80755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ДО СИСТЕМИ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20</a:t>
            </a:fld>
            <a:endParaRPr lang="ru-UA" sz="22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04597D2-4AC9-405D-A676-BC6AF29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06" y="2151527"/>
            <a:ext cx="4374777" cy="426343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Функціональні: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збір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обробка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агрегація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результату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емоційного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стану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рекомендацій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візуалізація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аутентифікація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реальний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інтерактивність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558001F-7964-4301-858C-ABF5EC820D90}"/>
              </a:ext>
            </a:extLst>
          </p:cNvPr>
          <p:cNvSpPr txBox="1">
            <a:spLocks/>
          </p:cNvSpPr>
          <p:nvPr/>
        </p:nvSpPr>
        <p:spPr>
          <a:xfrm>
            <a:off x="5940829" y="2151526"/>
            <a:ext cx="4374777" cy="42634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Нефункціональні: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продуктивність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оперативність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масштабованість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безпека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конфіденційність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надійність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зручність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використання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підтримуваність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64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29" y="805723"/>
            <a:ext cx="8830235" cy="80755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MVP-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ВЕРСІЯ СИСТЕМИ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21</a:t>
            </a:fld>
            <a:endParaRPr lang="ru-UA" sz="22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04597D2-4AC9-405D-A676-BC6AF29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06" y="2151527"/>
            <a:ext cx="4374777" cy="4263431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Допущення:</a:t>
            </a:r>
          </a:p>
          <a:p>
            <a:pPr lvl="2"/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Збір реальних даних замінено на генерацію</a:t>
            </a:r>
          </a:p>
          <a:p>
            <a:pPr lvl="2"/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Відсутня реалізація адаптерів</a:t>
            </a:r>
          </a:p>
          <a:p>
            <a:pPr lvl="2"/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Виключено мобільний додаток</a:t>
            </a:r>
          </a:p>
          <a:p>
            <a:pPr lvl="2"/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Спрощений інтерфейс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558001F-7964-4301-858C-ABF5EC820D90}"/>
              </a:ext>
            </a:extLst>
          </p:cNvPr>
          <p:cNvSpPr txBox="1">
            <a:spLocks/>
          </p:cNvSpPr>
          <p:nvPr/>
        </p:nvSpPr>
        <p:spPr>
          <a:xfrm>
            <a:off x="5806358" y="2151527"/>
            <a:ext cx="4374777" cy="42634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Реалізовано:</a:t>
            </a:r>
          </a:p>
          <a:p>
            <a:pPr lvl="2"/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Сервіси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збору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генерацією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 даних та виокремлення емоцій та інших показників</a:t>
            </a:r>
          </a:p>
          <a:p>
            <a:pPr lvl="2"/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Агрегація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трендів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Визначення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індексів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стресу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додаток для відображення даних по користувачам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розширення для повідомлення користувачу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6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13" y="805723"/>
            <a:ext cx="9113152" cy="807558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АПРОБАЦІЯ РЕЗУЛЬТАТІВ РОБОТИ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22</a:t>
            </a:fld>
            <a:endParaRPr lang="ru-UA" sz="2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4EC433-C97A-4707-9F43-932B06B10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37" y="1907761"/>
            <a:ext cx="2923827" cy="414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9191F08-8D2C-45E8-91ED-1A14326D9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3" y="1907761"/>
            <a:ext cx="2923827" cy="414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145701-C3FD-48C0-99DF-401FD3367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650" y="1907761"/>
            <a:ext cx="3006699" cy="414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24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29" y="805723"/>
            <a:ext cx="8830235" cy="807558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23</a:t>
            </a:fld>
            <a:endParaRPr lang="ru-UA" sz="22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04597D2-4AC9-405D-A676-BC6AF29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78" y="1905349"/>
            <a:ext cx="10004611" cy="4396840"/>
          </a:xfrm>
        </p:spPr>
        <p:txBody>
          <a:bodyPr>
            <a:normAutofit lnSpcReduction="10000"/>
          </a:bodyPr>
          <a:lstStyle/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працівників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інвазивність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Розраховано коефіцієнти ефективності для кожного методу з використанням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аддитивної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згортки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найефективніші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фізіологічний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 архітектуру програмної системи моніторингу емоційного стану з багатоканальним збором даних.</a:t>
            </a:r>
          </a:p>
          <a:p>
            <a:pPr lvl="1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базовою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 результати підтверджують доцільність багатоканального підходу до моніторингу емоційного стану.</a:t>
            </a:r>
          </a:p>
        </p:txBody>
      </p:sp>
    </p:spTree>
    <p:extLst>
      <p:ext uri="{BB962C8B-B14F-4D97-AF65-F5344CB8AC3E}">
        <p14:creationId xmlns:p14="http://schemas.microsoft.com/office/powerpoint/2010/main" val="366508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7" y="377894"/>
            <a:ext cx="8677833" cy="1188720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ДОСЛІДЖЕННЯ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9" y="2070847"/>
            <a:ext cx="10488701" cy="4105835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Емоційне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вигорання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стрес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стали одними з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найпоширеніших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проблем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працівників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умовах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дистанційної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гібридної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Більшість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існуючих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рішень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надто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поверхневими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опитування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дорогими та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інвазивними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моніторинг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активності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відеоспостереження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Зростає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потреба у комплексному, доступному й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етично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обґрунтованому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підході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оцінки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емоційного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стану персоналу.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Кваліфікаційна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робота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спрямована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розробку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такої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системи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використанням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сучасних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технологій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багатоканального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9" name="Номер слайда 11">
            <a:extLst>
              <a:ext uri="{FF2B5EF4-FFF2-40B4-BE49-F238E27FC236}">
                <a16:creationId xmlns:a16="http://schemas.microsoft.com/office/drawing/2014/main" id="{D78DF826-90FE-4BC4-9E1F-3A44C464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3</a:t>
            </a:fld>
            <a:endParaRPr lang="ru-UA" sz="2200" dirty="0"/>
          </a:p>
        </p:txBody>
      </p:sp>
    </p:spTree>
    <p:extLst>
      <p:ext uri="{BB962C8B-B14F-4D97-AF65-F5344CB8AC3E}">
        <p14:creationId xmlns:p14="http://schemas.microsoft.com/office/powerpoint/2010/main" val="295315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88776"/>
            <a:ext cx="7729728" cy="4105835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uk-U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Мета: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створити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інтегровану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багатоканального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емоційного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стану.</a:t>
            </a:r>
          </a:p>
          <a:p>
            <a:pPr marL="201168" lvl="1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2–3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найкращих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прототип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</a:t>
            </a:r>
            <a:endParaRPr lang="ru-U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4</a:t>
            </a:fld>
            <a:endParaRPr lang="ru-UA" sz="2200" dirty="0"/>
          </a:p>
        </p:txBody>
      </p:sp>
    </p:spTree>
    <p:extLst>
      <p:ext uri="{BB962C8B-B14F-4D97-AF65-F5344CB8AC3E}">
        <p14:creationId xmlns:p14="http://schemas.microsoft.com/office/powerpoint/2010/main" val="253722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ДОСЛІДЖЕННЯ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0824"/>
            <a:ext cx="7729728" cy="3917575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літературних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джерел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обгрунтування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Збір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нормалізація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Розрахунок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системи</a:t>
            </a:r>
          </a:p>
          <a:p>
            <a:pPr marL="658368" lvl="1" indent="-457200">
              <a:buFont typeface="+mj-lt"/>
              <a:buAutoNum type="arabicPeriod"/>
            </a:pP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Оцінка результатів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5</a:t>
            </a:fld>
            <a:endParaRPr lang="ru-UA" sz="2200" dirty="0"/>
          </a:p>
        </p:txBody>
      </p:sp>
    </p:spTree>
    <p:extLst>
      <p:ext uri="{BB962C8B-B14F-4D97-AF65-F5344CB8AC3E}">
        <p14:creationId xmlns:p14="http://schemas.microsoft.com/office/powerpoint/2010/main" val="210544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АНАЛІЗУ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9" y="2104043"/>
            <a:ext cx="5236464" cy="3783105"/>
          </a:xfrm>
        </p:spPr>
        <p:txBody>
          <a:bodyPr>
            <a:noAutofit/>
          </a:bodyPr>
          <a:lstStyle/>
          <a:p>
            <a:pPr marL="658368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Emotion Recognition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Комп'ютерне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бачення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Опитування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Biometrics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Фізіологічний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активності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6</a:t>
            </a:fld>
            <a:endParaRPr lang="ru-UA" sz="2200" dirty="0"/>
          </a:p>
        </p:txBody>
      </p:sp>
      <p:pic>
        <p:nvPicPr>
          <p:cNvPr id="1026" name="Picture 2" descr="The Power of NLP Analytics | CardioLog Analytics">
            <a:extLst>
              <a:ext uri="{FF2B5EF4-FFF2-40B4-BE49-F238E27FC236}">
                <a16:creationId xmlns:a16="http://schemas.microsoft.com/office/drawing/2014/main" id="{F561A45F-31A0-4275-AEA7-9CC32723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35" y="1879401"/>
            <a:ext cx="3281082" cy="2116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ject: Speech Emotion Recognition using CNN with CREMA-D dataset using  Google Colab | by Hami Ismail | Medium">
            <a:extLst>
              <a:ext uri="{FF2B5EF4-FFF2-40B4-BE49-F238E27FC236}">
                <a16:creationId xmlns:a16="http://schemas.microsoft.com/office/drawing/2014/main" id="{03048DF9-A3DE-4449-9ED5-9352A7DB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91" y="4303367"/>
            <a:ext cx="4020806" cy="162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w Does Facial Emotion Recognition Express Your Feelings?">
            <a:extLst>
              <a:ext uri="{FF2B5EF4-FFF2-40B4-BE49-F238E27FC236}">
                <a16:creationId xmlns:a16="http://schemas.microsoft.com/office/drawing/2014/main" id="{A69DD00D-444E-4F3A-9332-0EF6D39B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75" y="2087282"/>
            <a:ext cx="2727302" cy="1590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2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АНАЛІТИКА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48" y="2151530"/>
            <a:ext cx="6097075" cy="3917575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повідомлень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звіти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GoEmotions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 90%</a:t>
            </a:r>
          </a:p>
          <a:p>
            <a:pPr marL="201168" lvl="1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залежність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контексту та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формулювання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7</a:t>
            </a:fld>
            <a:endParaRPr lang="ru-UA" sz="2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DB05EE-B352-4651-B533-687A62BCD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261" y="1846272"/>
            <a:ext cx="2273603" cy="42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2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53" y="407984"/>
            <a:ext cx="9529482" cy="118872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РОЗПІЗНАВАННЯ ЕМОЦІЙ У ГОЛОСІ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159" y="2447365"/>
            <a:ext cx="5681277" cy="3606902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тональності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тембру, пауз,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швидкості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мовлення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wav2vec)</a:t>
            </a:r>
            <a:endParaRPr lang="uk-U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чутливість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шуму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8</a:t>
            </a:fld>
            <a:endParaRPr lang="ru-UA" sz="2200" dirty="0"/>
          </a:p>
        </p:txBody>
      </p:sp>
      <p:pic>
        <p:nvPicPr>
          <p:cNvPr id="9219" name="Picture 3" descr="GitHub - PrudhviGNV/Speech-Emotion-Recognization: Speech Emotion Detection  using SVM, Decision Tree, Random Forest, MLP, CNN with different  architectures">
            <a:extLst>
              <a:ext uri="{FF2B5EF4-FFF2-40B4-BE49-F238E27FC236}">
                <a16:creationId xmlns:a16="http://schemas.microsoft.com/office/drawing/2014/main" id="{223DC6DD-E84D-4BC5-83D8-7A7A08D20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1" y="2531075"/>
            <a:ext cx="4742229" cy="2308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4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3EE8B-902F-4CAA-9A18-336DF3B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518" y="377894"/>
            <a:ext cx="7298346" cy="118872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КОМП'ЮТЕРНЕ БАЧЕННЯ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B7B9D-B025-45D5-943A-A747F113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49" y="2151530"/>
            <a:ext cx="4949592" cy="3917575"/>
          </a:xfrm>
        </p:spPr>
        <p:txBody>
          <a:bodyPr>
            <a:normAutofit/>
          </a:bodyPr>
          <a:lstStyle/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міміки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відеозв’язку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CNN</a:t>
            </a:r>
            <a:endParaRPr lang="uk-U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реальному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часі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інвазивність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37DA5F-EA84-4EEE-B88A-E3B583692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9" y="370749"/>
            <a:ext cx="1536888" cy="3506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6216B-7D69-455F-8116-17FEAD2B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7" y="377894"/>
            <a:ext cx="509122" cy="343504"/>
          </a:xfrm>
          <a:prstGeom prst="rect">
            <a:avLst/>
          </a:prstGeom>
        </p:spPr>
      </p:pic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id="{D16D4D57-FBDB-4E1F-8EFA-D3979150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352" y="6414961"/>
            <a:ext cx="1312025" cy="365125"/>
          </a:xfrm>
        </p:spPr>
        <p:txBody>
          <a:bodyPr/>
          <a:lstStyle/>
          <a:p>
            <a:fld id="{ABAE735B-F31C-49C3-86D8-A4B918A2A45A}" type="slidenum">
              <a:rPr lang="ru-UA" sz="2200" smtClean="0"/>
              <a:t>9</a:t>
            </a:fld>
            <a:endParaRPr lang="ru-UA" sz="2200" dirty="0"/>
          </a:p>
        </p:txBody>
      </p:sp>
      <p:pic>
        <p:nvPicPr>
          <p:cNvPr id="12290" name="Picture 2" descr="How Does Facial Emotion Recognition Express Your Feelings?">
            <a:extLst>
              <a:ext uri="{FF2B5EF4-FFF2-40B4-BE49-F238E27FC236}">
                <a16:creationId xmlns:a16="http://schemas.microsoft.com/office/drawing/2014/main" id="{8C998FFF-8BB8-4569-9168-7B23C90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33" y="2222654"/>
            <a:ext cx="4785231" cy="2791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8039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2873</TotalTime>
  <Words>864</Words>
  <Application>Microsoft Office PowerPoint</Application>
  <PresentationFormat>Широкоэкранный</PresentationFormat>
  <Paragraphs>309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Ретро</vt:lpstr>
      <vt:lpstr>Дослідження методів аналізу дистанційної роботи працівників. Рекомендації для покращення емоційного стану</vt:lpstr>
      <vt:lpstr>ДОСЛІДЖЕННЯ</vt:lpstr>
      <vt:lpstr>АКТУАЛЬНІСТЬ ДОСЛІДЖЕННЯ</vt:lpstr>
      <vt:lpstr>ПОСТАНОВКА ЗАДАЧІ</vt:lpstr>
      <vt:lpstr>ПЛАН ДОСЛІДЖЕННЯ</vt:lpstr>
      <vt:lpstr>МЕТОДИ АНАЛІЗУ</vt:lpstr>
      <vt:lpstr>NLP-АНАЛІТИКА</vt:lpstr>
      <vt:lpstr>РОЗПІЗНАВАННЯ ЕМОЦІЙ У ГОЛОСІ</vt:lpstr>
      <vt:lpstr>КОМП'ЮТЕРНЕ БАЧЕННЯ</vt:lpstr>
      <vt:lpstr>ОПИТУВАННЯ</vt:lpstr>
      <vt:lpstr>ПОВЕДІНКОВІ БІОМЕТРИЧНІ ДАНІ</vt:lpstr>
      <vt:lpstr>ФІЗІОЛОГІЧНИЙ АНАЛІЗ</vt:lpstr>
      <vt:lpstr>МОНІТОРИНГ АКТИВНОСТІ</vt:lpstr>
      <vt:lpstr>КРИТЕРІЇ ОЦІНКИ</vt:lpstr>
      <vt:lpstr>ЗБІР ДАНИХ</vt:lpstr>
      <vt:lpstr>НОРМАЛІЗАЦІЯ ДАНИХ</vt:lpstr>
      <vt:lpstr>ОЦІНКА ЕФЕКТИВНОСТІ</vt:lpstr>
      <vt:lpstr>РЕЗУЛЬТАТИ ТЕОРЕТИЧНОГО ДОСЛІДЖЕННЯ</vt:lpstr>
      <vt:lpstr>АРХІТЕКТУРА СИСТЕМИ</vt:lpstr>
      <vt:lpstr>ВИМОГИ ДО СИСТЕМИ</vt:lpstr>
      <vt:lpstr>MVP-ВЕРСІЯ СИСТЕМИ</vt:lpstr>
      <vt:lpstr>АПРОБАЦІЯ РЕЗУЛЬТАТІВ РОБОТИ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методів аналізу дистанційної роботи працівників. Рекомендації для покращення емоційного стану</dc:title>
  <dc:creator>Kidanov Artem</dc:creator>
  <cp:lastModifiedBy>Kidanov Artem</cp:lastModifiedBy>
  <cp:revision>287</cp:revision>
  <dcterms:created xsi:type="dcterms:W3CDTF">2025-06-17T19:17:45Z</dcterms:created>
  <dcterms:modified xsi:type="dcterms:W3CDTF">2025-06-20T05:47:02Z</dcterms:modified>
</cp:coreProperties>
</file>