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75" r:id="rId6"/>
    <p:sldId id="267" r:id="rId7"/>
    <p:sldId id="259" r:id="rId8"/>
    <p:sldId id="260" r:id="rId9"/>
    <p:sldId id="261" r:id="rId10"/>
    <p:sldId id="262" r:id="rId11"/>
    <p:sldId id="263" r:id="rId12"/>
    <p:sldId id="276" r:id="rId13"/>
    <p:sldId id="269" r:id="rId14"/>
    <p:sldId id="270" r:id="rId15"/>
    <p:sldId id="272" r:id="rId16"/>
    <p:sldId id="265" r:id="rId17"/>
    <p:sldId id="266" r:id="rId18"/>
    <p:sldId id="268" r:id="rId19"/>
    <p:sldId id="264" r:id="rId2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638" autoAdjust="0"/>
  </p:normalViewPr>
  <p:slideViewPr>
    <p:cSldViewPr>
      <p:cViewPr>
        <p:scale>
          <a:sx n="90" d="100"/>
          <a:sy n="90" d="100"/>
        </p:scale>
        <p:origin x="-1272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8.0</c:v>
                </c:pt>
                <c:pt idx="1">
                  <c:v>8.0</c:v>
                </c:pt>
                <c:pt idx="2">
                  <c:v>8.0</c:v>
                </c:pt>
                <c:pt idx="3">
                  <c:v>8.0</c:v>
                </c:pt>
                <c:pt idx="4">
                  <c:v>8.0</c:v>
                </c:pt>
                <c:pt idx="5">
                  <c:v>8.0</c:v>
                </c:pt>
                <c:pt idx="6">
                  <c:v>8.0</c:v>
                </c:pt>
                <c:pt idx="7">
                  <c:v>8.0</c:v>
                </c:pt>
                <c:pt idx="8">
                  <c:v>8.0</c:v>
                </c:pt>
                <c:pt idx="9">
                  <c:v>8.0</c:v>
                </c:pt>
                <c:pt idx="10">
                  <c:v>8.0</c:v>
                </c:pt>
                <c:pt idx="11">
                  <c:v>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0937656"/>
        <c:axId val="430940840"/>
      </c:lineChart>
      <c:catAx>
        <c:axId val="430937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accent3"/>
                </a:solidFill>
              </a:defRPr>
            </a:pPr>
            <a:endParaRPr lang="en-US"/>
          </a:p>
        </c:txPr>
        <c:crossAx val="430940840"/>
        <c:crosses val="autoZero"/>
        <c:auto val="1"/>
        <c:lblAlgn val="ctr"/>
        <c:lblOffset val="100"/>
        <c:noMultiLvlLbl val="0"/>
      </c:catAx>
      <c:valAx>
        <c:axId val="430940840"/>
        <c:scaling>
          <c:orientation val="minMax"/>
          <c:max val="25.0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430937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20.0</c:v>
                </c:pt>
                <c:pt idx="1">
                  <c:v>16.0</c:v>
                </c:pt>
                <c:pt idx="2">
                  <c:v>15.0</c:v>
                </c:pt>
                <c:pt idx="3">
                  <c:v>12.0</c:v>
                </c:pt>
                <c:pt idx="4">
                  <c:v>8.0</c:v>
                </c:pt>
                <c:pt idx="5">
                  <c:v>5.0</c:v>
                </c:pt>
                <c:pt idx="6">
                  <c:v>5.0</c:v>
                </c:pt>
                <c:pt idx="7">
                  <c:v>7.0</c:v>
                </c:pt>
                <c:pt idx="8">
                  <c:v>10.0</c:v>
                </c:pt>
                <c:pt idx="9">
                  <c:v>13.0</c:v>
                </c:pt>
                <c:pt idx="10">
                  <c:v>16.0</c:v>
                </c:pt>
                <c:pt idx="11">
                  <c:v>20.0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7468920"/>
        <c:axId val="677472104"/>
      </c:lineChart>
      <c:catAx>
        <c:axId val="677468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accent3"/>
                </a:solidFill>
              </a:defRPr>
            </a:pPr>
            <a:endParaRPr lang="en-US"/>
          </a:p>
        </c:txPr>
        <c:crossAx val="677472104"/>
        <c:crosses val="autoZero"/>
        <c:auto val="1"/>
        <c:lblAlgn val="ctr"/>
        <c:lblOffset val="100"/>
        <c:noMultiLvlLbl val="0"/>
      </c:catAx>
      <c:valAx>
        <c:axId val="677472104"/>
        <c:scaling>
          <c:orientation val="minMax"/>
          <c:max val="25.0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677468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083CB-0323-5E49-BDD1-CB8EDF659055}" type="datetimeFigureOut">
              <a:rPr lang="en-US" smtClean="0"/>
              <a:t>3.5.2011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8960-CAFA-4148-BCEB-5ADCF657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“Providing information about energy consumption to the masses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6000" r="-1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/>
          <a:lstStyle/>
          <a:p>
            <a:pPr>
              <a:buNone/>
            </a:pPr>
            <a:r>
              <a:rPr lang="fi-FI" dirty="0" err="1" smtClean="0">
                <a:solidFill>
                  <a:schemeClr val="bg1"/>
                </a:solidFill>
              </a:rPr>
              <a:t>Imagine</a:t>
            </a:r>
            <a:r>
              <a:rPr lang="fi-FI" dirty="0" smtClean="0">
                <a:solidFill>
                  <a:schemeClr val="bg1"/>
                </a:solidFill>
              </a:rPr>
              <a:t> Cup 2011 Presentation</a:t>
            </a:r>
          </a:p>
          <a:p>
            <a:pPr>
              <a:buNone/>
            </a:pPr>
            <a:endParaRPr lang="fi-FI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Janne </a:t>
            </a:r>
            <a:r>
              <a:rPr lang="fi-FI" dirty="0" err="1" smtClean="0">
                <a:solidFill>
                  <a:schemeClr val="bg1"/>
                </a:solidFill>
              </a:rPr>
              <a:t>Ariluoto</a:t>
            </a:r>
            <a:endParaRPr lang="fi-FI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Harri Johansson</a:t>
            </a: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Antti Knutas</a:t>
            </a: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Tommi Kähkönen</a:t>
            </a:r>
            <a:endParaRPr lang="fi-FI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Architecture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Cooperation of industry standard software and outsourced cloud hosting: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Flexible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Scalable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Interoperable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5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41" y="0"/>
            <a:ext cx="624567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90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84" y="-1"/>
            <a:ext cx="6229634" cy="6840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9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184" y="-4055806"/>
            <a:ext cx="10657184" cy="109138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67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0"/>
            <a:ext cx="9649072" cy="9881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986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" y="-3483768"/>
            <a:ext cx="10729192" cy="109875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61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Latest in Cloud Technologies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Microsoft Azure hosting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IronRuby</a:t>
            </a:r>
            <a:r>
              <a:rPr lang="en-US" dirty="0" smtClean="0">
                <a:solidFill>
                  <a:schemeClr val="bg1"/>
                </a:solidFill>
              </a:rPr>
              <a:t> on Rails web scripting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Plugin-architecture for interacting with remote web services</a:t>
            </a:r>
          </a:p>
          <a:p>
            <a:r>
              <a:rPr lang="en-US" dirty="0">
                <a:solidFill>
                  <a:schemeClr val="bg1"/>
                </a:solidFill>
              </a:rPr>
              <a:t>Standardized XML </a:t>
            </a:r>
            <a:r>
              <a:rPr lang="en-US" dirty="0" smtClean="0">
                <a:solidFill>
                  <a:schemeClr val="bg1"/>
                </a:solidFill>
              </a:rPr>
              <a:t>communications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Intelligence in the .NET-based cloud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Windows Mobile 7 Client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Embedded Linux monitoring platform</a:t>
            </a:r>
          </a:p>
        </p:txBody>
      </p:sp>
    </p:spTree>
    <p:extLst>
      <p:ext uri="{BB962C8B-B14F-4D97-AF65-F5344CB8AC3E}">
        <p14:creationId xmlns:p14="http://schemas.microsoft.com/office/powerpoint/2010/main" val="62153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Business Case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are willing to pay a little money in order to save a lot more money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we assume a constant saving of 150W: ~1300kWh or 60e saved per year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Households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Finland: 2’406’000 (1% 24060)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California: </a:t>
            </a:r>
            <a:r>
              <a:rPr lang="en-US" dirty="0">
                <a:solidFill>
                  <a:schemeClr val="bg1"/>
                </a:solidFill>
              </a:rPr>
              <a:t>13’433’718 (1% 134337)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2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Low unit costs and scalable servers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Devices: One-time investment of 120e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Subscription: 12e / year per client</a:t>
            </a:r>
          </a:p>
          <a:p>
            <a:r>
              <a:rPr lang="en-US" dirty="0">
                <a:solidFill>
                  <a:schemeClr val="bg1"/>
                </a:solidFill>
              </a:rPr>
              <a:t>Hosting costs: Estimated 50c per month per </a:t>
            </a:r>
            <a:r>
              <a:rPr lang="en-US" dirty="0" smtClean="0">
                <a:solidFill>
                  <a:schemeClr val="bg1"/>
                </a:solidFill>
              </a:rPr>
              <a:t>client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Profit: 60k euros per year per 10k clients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developments: Power company deals and eco-friendly product advertising</a:t>
            </a:r>
          </a:p>
        </p:txBody>
      </p:sp>
    </p:spTree>
    <p:extLst>
      <p:ext uri="{BB962C8B-B14F-4D97-AF65-F5344CB8AC3E}">
        <p14:creationId xmlns:p14="http://schemas.microsoft.com/office/powerpoint/2010/main" val="291146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Interest in energy consumption will rise with energy prices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will have to learn to regulate their consumption in the future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there to provide accurate data to a wide variety of users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6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Case for </a:t>
            </a:r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 Architecture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Busness</a:t>
            </a:r>
            <a:r>
              <a:rPr lang="en-US" dirty="0" smtClean="0">
                <a:solidFill>
                  <a:schemeClr val="bg1"/>
                </a:solidFill>
              </a:rPr>
              <a:t> Case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Facts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Energy prices will increase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Pricing will become more complicated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will become more interested in energy consumption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High energy prices will interest people in alternatives</a:t>
            </a:r>
          </a:p>
        </p:txBody>
      </p:sp>
    </p:spTree>
    <p:extLst>
      <p:ext uri="{BB962C8B-B14F-4D97-AF65-F5344CB8AC3E}">
        <p14:creationId xmlns:p14="http://schemas.microsoft.com/office/powerpoint/2010/main" val="349069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61573"/>
              </p:ext>
            </p:extLst>
          </p:nvPr>
        </p:nvGraphicFramePr>
        <p:xfrm>
          <a:off x="899592" y="1124744"/>
          <a:ext cx="6912768" cy="4093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4" y="544522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Today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34655"/>
              </p:ext>
            </p:extLst>
          </p:nvPr>
        </p:nvGraphicFramePr>
        <p:xfrm>
          <a:off x="899592" y="1124744"/>
          <a:ext cx="6912768" cy="4093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4" y="544522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Future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3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Vision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Gathering energy consumption data from homes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Connecting people to their information also </a:t>
            </a:r>
            <a:r>
              <a:rPr lang="en-US" u="sng" dirty="0" smtClean="0">
                <a:solidFill>
                  <a:schemeClr val="bg1"/>
                </a:solidFill>
              </a:rPr>
              <a:t>helps regulate consumption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7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Project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a system that helps people connect their behavior to consumption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Cloud-hosted system connects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meter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generators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Provides accurate real-time information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3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Case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more accurate and feature-rich than other solutions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 hosting makes fixed costs small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Marketed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Energy-conscious homeowners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Small-scale renewable energy producers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Monitor in real 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consumption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production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Environmental factors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Available on the web, desktop and mobile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Integrates with social media applications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Integration options with remotely readable meters</a:t>
            </a:r>
          </a:p>
          <a:p>
            <a:r>
              <a:rPr lang="en-US" dirty="0">
                <a:solidFill>
                  <a:schemeClr val="bg1"/>
                </a:solidFill>
              </a:rPr>
              <a:t>Intelligent management of power </a:t>
            </a:r>
            <a:r>
              <a:rPr lang="en-US" dirty="0" smtClean="0">
                <a:solidFill>
                  <a:schemeClr val="bg1"/>
                </a:solidFill>
              </a:rPr>
              <a:t>spikes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371</Words>
  <Application>Microsoft Macintosh PowerPoint</Application>
  <PresentationFormat>On-screen Show (4:3)</PresentationFormat>
  <Paragraphs>77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uniquest</dc:creator>
  <cp:lastModifiedBy>A K</cp:lastModifiedBy>
  <cp:revision>22</cp:revision>
  <dcterms:created xsi:type="dcterms:W3CDTF">2011-04-19T21:50:48Z</dcterms:created>
  <dcterms:modified xsi:type="dcterms:W3CDTF">2011-05-03T08:34:53Z</dcterms:modified>
</cp:coreProperties>
</file>