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73" r:id="rId5"/>
    <p:sldId id="275" r:id="rId6"/>
    <p:sldId id="267" r:id="rId7"/>
    <p:sldId id="259" r:id="rId8"/>
    <p:sldId id="261" r:id="rId9"/>
    <p:sldId id="263" r:id="rId10"/>
    <p:sldId id="276" r:id="rId11"/>
    <p:sldId id="265" r:id="rId12"/>
    <p:sldId id="277" r:id="rId13"/>
    <p:sldId id="266" r:id="rId14"/>
    <p:sldId id="268" r:id="rId15"/>
    <p:sldId id="278" r:id="rId16"/>
    <p:sldId id="264" r:id="rId17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8" autoAdjust="0"/>
    <p:restoredTop sz="94638" autoAdjust="0"/>
  </p:normalViewPr>
  <p:slideViewPr>
    <p:cSldViewPr>
      <p:cViewPr>
        <p:scale>
          <a:sx n="125" d="100"/>
          <a:sy n="125" d="100"/>
        </p:scale>
        <p:origin x="-408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-laskentataulukko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-laskentataulukko2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i-FI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8</c:v>
                </c:pt>
                <c:pt idx="9">
                  <c:v>8</c:v>
                </c:pt>
                <c:pt idx="10">
                  <c:v>8</c:v>
                </c:pt>
                <c:pt idx="11">
                  <c:v>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815872"/>
        <c:axId val="88817664"/>
      </c:lineChart>
      <c:catAx>
        <c:axId val="8881587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accent3"/>
                </a:solidFill>
              </a:defRPr>
            </a:pPr>
            <a:endParaRPr lang="fi-FI"/>
          </a:p>
        </c:txPr>
        <c:crossAx val="88817664"/>
        <c:crosses val="autoZero"/>
        <c:auto val="1"/>
        <c:lblAlgn val="ctr"/>
        <c:lblOffset val="100"/>
        <c:noMultiLvlLbl val="0"/>
      </c:catAx>
      <c:valAx>
        <c:axId val="88817664"/>
        <c:scaling>
          <c:orientation val="minMax"/>
          <c:max val="25"/>
        </c:scaling>
        <c:delete val="1"/>
        <c:axPos val="l"/>
        <c:majorGridlines/>
        <c:numFmt formatCode="General" sourceLinked="1"/>
        <c:majorTickMark val="none"/>
        <c:minorTickMark val="none"/>
        <c:tickLblPos val="nextTo"/>
        <c:crossAx val="888158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i-FI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i-FI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20</c:v>
                </c:pt>
                <c:pt idx="1">
                  <c:v>16</c:v>
                </c:pt>
                <c:pt idx="2">
                  <c:v>15</c:v>
                </c:pt>
                <c:pt idx="3">
                  <c:v>12</c:v>
                </c:pt>
                <c:pt idx="4">
                  <c:v>8</c:v>
                </c:pt>
                <c:pt idx="5">
                  <c:v>5</c:v>
                </c:pt>
                <c:pt idx="6">
                  <c:v>5</c:v>
                </c:pt>
                <c:pt idx="7">
                  <c:v>7</c:v>
                </c:pt>
                <c:pt idx="8">
                  <c:v>10</c:v>
                </c:pt>
                <c:pt idx="9">
                  <c:v>13</c:v>
                </c:pt>
                <c:pt idx="10">
                  <c:v>16</c:v>
                </c:pt>
                <c:pt idx="11">
                  <c:v>20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2499968"/>
        <c:axId val="92501504"/>
      </c:lineChart>
      <c:catAx>
        <c:axId val="9249996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accent3"/>
                </a:solidFill>
              </a:defRPr>
            </a:pPr>
            <a:endParaRPr lang="fi-FI"/>
          </a:p>
        </c:txPr>
        <c:crossAx val="92501504"/>
        <c:crosses val="autoZero"/>
        <c:auto val="1"/>
        <c:lblAlgn val="ctr"/>
        <c:lblOffset val="100"/>
        <c:noMultiLvlLbl val="0"/>
      </c:catAx>
      <c:valAx>
        <c:axId val="92501504"/>
        <c:scaling>
          <c:orientation val="minMax"/>
          <c:max val="25"/>
        </c:scaling>
        <c:delete val="1"/>
        <c:axPos val="l"/>
        <c:majorGridlines/>
        <c:numFmt formatCode="General" sourceLinked="1"/>
        <c:majorTickMark val="none"/>
        <c:minorTickMark val="none"/>
        <c:tickLblPos val="nextTo"/>
        <c:crossAx val="924999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i-FI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083CB-0323-5E49-BDD1-CB8EDF659055}" type="datetimeFigureOut">
              <a:rPr lang="en-US" smtClean="0"/>
              <a:t>5/3/2011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B8960-CAFA-4148-BCEB-5ADCF657D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83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bg1"/>
                </a:solidFill>
              </a:rPr>
              <a:t>“Providing information about energy consumption to the masses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B8960-CAFA-4148-BCEB-5ADCF657DA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92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3.5.2011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3.5.2011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3.5.2011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3.5.2011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3.5.2011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3.5.2011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3.5.2011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3.5.2011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3.5.2011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3.5.2011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3.5.2011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6000" r="-16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D95E9-5B27-4729-BE4D-234E95BBA5A0}" type="datetimeFigureOut">
              <a:rPr lang="fi-FI" smtClean="0"/>
              <a:t>3.5.2011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1"/>
            <a:ext cx="6624736" cy="3957042"/>
          </a:xfrm>
        </p:spPr>
        <p:txBody>
          <a:bodyPr/>
          <a:lstStyle/>
          <a:p>
            <a:pPr>
              <a:buNone/>
            </a:pPr>
            <a:r>
              <a:rPr lang="fi-FI" dirty="0" err="1" smtClean="0">
                <a:solidFill>
                  <a:schemeClr val="bg1"/>
                </a:solidFill>
              </a:rPr>
              <a:t>Imagine</a:t>
            </a:r>
            <a:r>
              <a:rPr lang="fi-FI" dirty="0" smtClean="0">
                <a:solidFill>
                  <a:schemeClr val="bg1"/>
                </a:solidFill>
              </a:rPr>
              <a:t> Cup 2011 Presentation</a:t>
            </a:r>
          </a:p>
          <a:p>
            <a:pPr>
              <a:buNone/>
            </a:pPr>
            <a:endParaRPr lang="fi-FI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fi-FI" dirty="0" smtClean="0">
                <a:solidFill>
                  <a:schemeClr val="bg1"/>
                </a:solidFill>
              </a:rPr>
              <a:t>Janne </a:t>
            </a:r>
            <a:r>
              <a:rPr lang="fi-FI" dirty="0" err="1" smtClean="0">
                <a:solidFill>
                  <a:schemeClr val="bg1"/>
                </a:solidFill>
              </a:rPr>
              <a:t>Ariluoto</a:t>
            </a:r>
            <a:endParaRPr lang="fi-FI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fi-FI" dirty="0" smtClean="0">
                <a:solidFill>
                  <a:schemeClr val="bg1"/>
                </a:solidFill>
              </a:rPr>
              <a:t>Harri Johansson</a:t>
            </a:r>
          </a:p>
          <a:p>
            <a:pPr>
              <a:buNone/>
            </a:pPr>
            <a:r>
              <a:rPr lang="fi-FI" dirty="0" smtClean="0">
                <a:solidFill>
                  <a:schemeClr val="bg1"/>
                </a:solidFill>
              </a:rPr>
              <a:t>Antti Knutas</a:t>
            </a:r>
          </a:p>
          <a:p>
            <a:pPr>
              <a:buNone/>
            </a:pPr>
            <a:r>
              <a:rPr lang="fi-FI" dirty="0" smtClean="0">
                <a:solidFill>
                  <a:schemeClr val="bg1"/>
                </a:solidFill>
              </a:rPr>
              <a:t>Tommi Kähkönen</a:t>
            </a:r>
            <a:endParaRPr lang="fi-FI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84" y="-1"/>
            <a:ext cx="6229634" cy="68403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890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2450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b="1" dirty="0" smtClean="0">
                <a:solidFill>
                  <a:schemeClr val="bg1"/>
                </a:solidFill>
              </a:rPr>
              <a:t>interopera</a:t>
            </a:r>
            <a:r>
              <a:rPr lang="en-US" b="1" dirty="0" smtClean="0">
                <a:solidFill>
                  <a:schemeClr val="bg1"/>
                </a:solidFill>
              </a:rPr>
              <a:t>ble</a:t>
            </a:r>
            <a:r>
              <a:rPr lang="en-US" dirty="0" smtClean="0">
                <a:solidFill>
                  <a:schemeClr val="bg1"/>
                </a:solidFill>
              </a:rPr>
              <a:t> set of technologies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Microsoft Azure hosting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IronRuby</a:t>
            </a:r>
            <a:r>
              <a:rPr lang="en-US" dirty="0" smtClean="0">
                <a:solidFill>
                  <a:schemeClr val="bg1"/>
                </a:solidFill>
              </a:rPr>
              <a:t> on Rails web scripting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Plugin-architecture for interacting with remote web services</a:t>
            </a:r>
          </a:p>
          <a:p>
            <a:r>
              <a:rPr lang="en-US" dirty="0">
                <a:solidFill>
                  <a:schemeClr val="bg1"/>
                </a:solidFill>
              </a:rPr>
              <a:t>Standardized XML </a:t>
            </a:r>
            <a:r>
              <a:rPr lang="en-US" dirty="0" smtClean="0">
                <a:solidFill>
                  <a:schemeClr val="bg1"/>
                </a:solidFill>
              </a:rPr>
              <a:t>communications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Intelligence in the .NET-based cloud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Windows Mobile 7 Client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Embedded monitoring </a:t>
            </a:r>
            <a:r>
              <a:rPr lang="en-US" dirty="0" smtClean="0">
                <a:solidFill>
                  <a:schemeClr val="bg1"/>
                </a:solidFill>
              </a:rPr>
              <a:t>platform</a:t>
            </a:r>
          </a:p>
        </p:txBody>
      </p:sp>
    </p:spTree>
    <p:extLst>
      <p:ext uri="{BB962C8B-B14F-4D97-AF65-F5344CB8AC3E}">
        <p14:creationId xmlns:p14="http://schemas.microsoft.com/office/powerpoint/2010/main" val="62153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31708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Viability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Greendel</a:t>
            </a:r>
            <a:r>
              <a:rPr lang="en-US" dirty="0" smtClean="0">
                <a:solidFill>
                  <a:schemeClr val="bg1"/>
                </a:solidFill>
              </a:rPr>
              <a:t> is more accurate and feature-rich than other solutions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Cloud hosting makes fixed costs small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Marketed to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Energy-conscious homeowners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Small-scale renewable energy producers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88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2450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Achievable benefits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Vihreän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energiatuotannon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lisäys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People are willing to pay a little money in order to save a lot more money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If </a:t>
            </a:r>
            <a:r>
              <a:rPr lang="en-US" dirty="0" smtClean="0">
                <a:solidFill>
                  <a:schemeClr val="bg1"/>
                </a:solidFill>
              </a:rPr>
              <a:t>we assume a constant saving of 150W: ~1300kWh or 60e saved per </a:t>
            </a:r>
            <a:r>
              <a:rPr lang="en-US" dirty="0" smtClean="0">
                <a:solidFill>
                  <a:schemeClr val="bg1"/>
                </a:solidFill>
              </a:rPr>
              <a:t>year (10 % </a:t>
            </a:r>
            <a:r>
              <a:rPr lang="en-US" dirty="0" err="1" smtClean="0">
                <a:solidFill>
                  <a:schemeClr val="bg1"/>
                </a:solidFill>
              </a:rPr>
              <a:t>säästö</a:t>
            </a:r>
            <a:r>
              <a:rPr lang="en-US" dirty="0" smtClean="0">
                <a:solidFill>
                  <a:schemeClr val="bg1"/>
                </a:solidFill>
              </a:rPr>
              <a:t> = …)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Households (</a:t>
            </a:r>
            <a:r>
              <a:rPr lang="en-US" dirty="0" err="1" smtClean="0">
                <a:solidFill>
                  <a:schemeClr val="bg1"/>
                </a:solidFill>
              </a:rPr>
              <a:t>bisneskeissiin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Finland: </a:t>
            </a:r>
            <a:r>
              <a:rPr lang="en-US" dirty="0" smtClean="0">
                <a:solidFill>
                  <a:schemeClr val="bg1"/>
                </a:solidFill>
              </a:rPr>
              <a:t>	  2’406’000 </a:t>
            </a:r>
            <a:r>
              <a:rPr lang="en-US" dirty="0" smtClean="0">
                <a:solidFill>
                  <a:schemeClr val="bg1"/>
                </a:solidFill>
              </a:rPr>
              <a:t>(1% 24060)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California: </a:t>
            </a:r>
            <a:r>
              <a:rPr lang="en-US" dirty="0" smtClean="0">
                <a:solidFill>
                  <a:schemeClr val="bg1"/>
                </a:solidFill>
              </a:rPr>
              <a:t>	13’433’718 </a:t>
            </a:r>
            <a:r>
              <a:rPr lang="en-US" dirty="0">
                <a:solidFill>
                  <a:schemeClr val="bg1"/>
                </a:solidFill>
              </a:rPr>
              <a:t>(1% 134337)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72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24507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Low unit costs and scalable </a:t>
            </a:r>
            <a:r>
              <a:rPr lang="en-US" dirty="0" smtClean="0">
                <a:solidFill>
                  <a:schemeClr val="bg1"/>
                </a:solidFill>
              </a:rPr>
              <a:t>servers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Mitä</a:t>
            </a:r>
            <a:r>
              <a:rPr lang="en-US" dirty="0" smtClean="0">
                <a:solidFill>
                  <a:schemeClr val="bg1"/>
                </a:solidFill>
              </a:rPr>
              <a:t> me </a:t>
            </a:r>
            <a:r>
              <a:rPr lang="en-US" dirty="0" err="1" smtClean="0">
                <a:solidFill>
                  <a:schemeClr val="bg1"/>
                </a:solidFill>
              </a:rPr>
              <a:t>saadaan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ja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mitä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asiakas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maksaa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Devices: One-time investment of </a:t>
            </a:r>
            <a:r>
              <a:rPr lang="en-US" dirty="0" smtClean="0">
                <a:solidFill>
                  <a:schemeClr val="bg1"/>
                </a:solidFill>
              </a:rPr>
              <a:t>120 €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Subscription: </a:t>
            </a:r>
            <a:r>
              <a:rPr lang="en-US" dirty="0" smtClean="0">
                <a:solidFill>
                  <a:schemeClr val="bg1"/>
                </a:solidFill>
              </a:rPr>
              <a:t>60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€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/ year per </a:t>
            </a:r>
            <a:r>
              <a:rPr lang="en-US" dirty="0" smtClean="0">
                <a:solidFill>
                  <a:schemeClr val="bg1"/>
                </a:solidFill>
              </a:rPr>
              <a:t>household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Hosting costs: Estimated 50c per month per </a:t>
            </a:r>
            <a:r>
              <a:rPr lang="en-US" dirty="0" smtClean="0">
                <a:solidFill>
                  <a:schemeClr val="bg1"/>
                </a:solidFill>
              </a:rPr>
              <a:t>client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Profit: </a:t>
            </a:r>
            <a:r>
              <a:rPr lang="en-US" dirty="0" smtClean="0">
                <a:solidFill>
                  <a:schemeClr val="bg1"/>
                </a:solidFill>
              </a:rPr>
              <a:t>xx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€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per year per </a:t>
            </a:r>
            <a:r>
              <a:rPr lang="en-US" dirty="0" smtClean="0">
                <a:solidFill>
                  <a:schemeClr val="bg1"/>
                </a:solidFill>
              </a:rPr>
              <a:t>xx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clients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Future developments: Power company deals and eco-friendly product advertising</a:t>
            </a:r>
          </a:p>
        </p:txBody>
      </p:sp>
    </p:spTree>
    <p:extLst>
      <p:ext uri="{BB962C8B-B14F-4D97-AF65-F5344CB8AC3E}">
        <p14:creationId xmlns:p14="http://schemas.microsoft.com/office/powerpoint/2010/main" val="291146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Now with the demo</a:t>
            </a:r>
            <a:endParaRPr lang="en-US" dirty="0">
              <a:solidFill>
                <a:schemeClr val="bg1"/>
              </a:solidFill>
            </a:endParaRP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75109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24507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Conclusions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Interest in energy consumption will rise with energy prices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People will have to learn to regulate their consumption in the future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Greendel</a:t>
            </a:r>
            <a:r>
              <a:rPr lang="en-US" dirty="0" smtClean="0">
                <a:solidFill>
                  <a:schemeClr val="bg1"/>
                </a:solidFill>
              </a:rPr>
              <a:t> is there to provide accurate data to a wide variety of users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SLOGAN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46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3170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Structure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Case for </a:t>
            </a:r>
            <a:r>
              <a:rPr lang="en-US" dirty="0" err="1" smtClean="0">
                <a:solidFill>
                  <a:schemeClr val="bg1"/>
                </a:solidFill>
              </a:rPr>
              <a:t>Greendel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Features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System Architecture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Busness</a:t>
            </a:r>
            <a:r>
              <a:rPr lang="en-US" dirty="0" smtClean="0">
                <a:solidFill>
                  <a:schemeClr val="bg1"/>
                </a:solidFill>
              </a:rPr>
              <a:t> Case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Conclusions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1"/>
            <a:ext cx="6624736" cy="39570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Facts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Energy prices will increase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Pricing will become more complicated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People will </a:t>
            </a:r>
            <a:r>
              <a:rPr lang="en-US" dirty="0" smtClean="0">
                <a:solidFill>
                  <a:schemeClr val="bg1"/>
                </a:solidFill>
              </a:rPr>
              <a:t>become more concerned about energy consumption </a:t>
            </a:r>
            <a:r>
              <a:rPr lang="en-US" dirty="0" smtClean="0">
                <a:solidFill>
                  <a:schemeClr val="bg1"/>
                </a:solidFill>
              </a:rPr>
              <a:t>more interested in energy consumption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High energy prices will interest people in alternatives</a:t>
            </a:r>
          </a:p>
        </p:txBody>
      </p:sp>
    </p:spTree>
    <p:extLst>
      <p:ext uri="{BB962C8B-B14F-4D97-AF65-F5344CB8AC3E}">
        <p14:creationId xmlns:p14="http://schemas.microsoft.com/office/powerpoint/2010/main" val="349069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861573"/>
              </p:ext>
            </p:extLst>
          </p:nvPr>
        </p:nvGraphicFramePr>
        <p:xfrm>
          <a:off x="899592" y="1124744"/>
          <a:ext cx="6912768" cy="4093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27584" y="5445224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Today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06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5134655"/>
              </p:ext>
            </p:extLst>
          </p:nvPr>
        </p:nvGraphicFramePr>
        <p:xfrm>
          <a:off x="899592" y="1124744"/>
          <a:ext cx="6912768" cy="4093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27584" y="5445224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Future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632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3170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The Vision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Greener tomorrow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Kerää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esitä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ymmärrä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hallitse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Raises energy awareness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Gathering </a:t>
            </a:r>
            <a:r>
              <a:rPr lang="en-US" dirty="0" smtClean="0">
                <a:solidFill>
                  <a:schemeClr val="bg1"/>
                </a:solidFill>
              </a:rPr>
              <a:t>energy consumption data from homes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Connecting people to their </a:t>
            </a:r>
            <a:r>
              <a:rPr lang="en-US" dirty="0" smtClean="0">
                <a:solidFill>
                  <a:schemeClr val="bg1"/>
                </a:solidFill>
              </a:rPr>
              <a:t>information </a:t>
            </a:r>
            <a:r>
              <a:rPr lang="en-US" u="sng" dirty="0" smtClean="0">
                <a:solidFill>
                  <a:schemeClr val="bg1"/>
                </a:solidFill>
              </a:rPr>
              <a:t>helps </a:t>
            </a:r>
            <a:r>
              <a:rPr lang="en-US" u="sng" dirty="0" smtClean="0">
                <a:solidFill>
                  <a:schemeClr val="bg1"/>
                </a:solidFill>
              </a:rPr>
              <a:t>to manage </a:t>
            </a:r>
            <a:r>
              <a:rPr lang="en-US" u="sng" dirty="0" smtClean="0">
                <a:solidFill>
                  <a:schemeClr val="bg1"/>
                </a:solidFill>
              </a:rPr>
              <a:t>consumption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47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3170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The Solution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Greendel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fullfills</a:t>
            </a:r>
            <a:r>
              <a:rPr lang="en-US" dirty="0" smtClean="0">
                <a:solidFill>
                  <a:schemeClr val="bg1"/>
                </a:solidFill>
              </a:rPr>
              <a:t> our vision of greener tomorrow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Cloud-hosted </a:t>
            </a:r>
            <a:r>
              <a:rPr lang="en-US" dirty="0" smtClean="0">
                <a:solidFill>
                  <a:schemeClr val="bg1"/>
                </a:solidFill>
              </a:rPr>
              <a:t>system connects to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Power meter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Power generators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Provides accurate real-time information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73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24507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Features </a:t>
            </a:r>
            <a:r>
              <a:rPr lang="en-US" dirty="0" err="1" smtClean="0">
                <a:solidFill>
                  <a:schemeClr val="bg1"/>
                </a:solidFill>
              </a:rPr>
              <a:t>yhdistettynä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solutioniin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(4 </a:t>
            </a:r>
            <a:r>
              <a:rPr lang="en-US" dirty="0" err="1" smtClean="0">
                <a:solidFill>
                  <a:schemeClr val="bg1"/>
                </a:solidFill>
              </a:rPr>
              <a:t>eri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ryhmää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lause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jokaisesta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Monitor in real time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Power consumption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Power production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Environmental factors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Available on the web, desktop and mobile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Integrates with social media applications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Integration options with remotely readable meters</a:t>
            </a:r>
          </a:p>
          <a:p>
            <a:r>
              <a:rPr lang="en-US" dirty="0">
                <a:solidFill>
                  <a:schemeClr val="bg1"/>
                </a:solidFill>
              </a:rPr>
              <a:t>Intelligent management of power </a:t>
            </a:r>
            <a:r>
              <a:rPr lang="en-US" dirty="0" smtClean="0">
                <a:solidFill>
                  <a:schemeClr val="bg1"/>
                </a:solidFill>
              </a:rPr>
              <a:t>spikes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27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141" y="0"/>
            <a:ext cx="6245678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6690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367</Words>
  <Application>Microsoft Office PowerPoint</Application>
  <PresentationFormat>Näytössä katseltava diaesitys (4:3)</PresentationFormat>
  <Paragraphs>79</Paragraphs>
  <Slides>16</Slides>
  <Notes>1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16</vt:i4>
      </vt:variant>
    </vt:vector>
  </HeadingPairs>
  <TitlesOfParts>
    <vt:vector size="17" baseType="lpstr">
      <vt:lpstr>Office Theme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uniquest</dc:creator>
  <cp:lastModifiedBy>Tommi Kähkönen</cp:lastModifiedBy>
  <cp:revision>29</cp:revision>
  <dcterms:created xsi:type="dcterms:W3CDTF">2011-04-19T21:50:48Z</dcterms:created>
  <dcterms:modified xsi:type="dcterms:W3CDTF">2011-05-03T11:18:25Z</dcterms:modified>
</cp:coreProperties>
</file>