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3" r:id="rId7"/>
    <p:sldId id="265" r:id="rId8"/>
    <p:sldId id="277" r:id="rId9"/>
    <p:sldId id="268" r:id="rId10"/>
    <p:sldId id="278" r:id="rId11"/>
    <p:sldId id="264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BEFAC1"/>
    <a:srgbClr val="00FF00"/>
    <a:srgbClr val="008000"/>
    <a:srgbClr val="66FF66"/>
    <a:srgbClr val="33CC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7" autoAdjust="0"/>
    <p:restoredTop sz="91014" autoAdjust="0"/>
  </p:normalViewPr>
  <p:slideViewPr>
    <p:cSldViewPr>
      <p:cViewPr>
        <p:scale>
          <a:sx n="125" d="100"/>
          <a:sy n="125" d="100"/>
        </p:scale>
        <p:origin x="-12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Kerää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esitä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ymmärrä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hallitse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 err="1" smtClean="0">
                <a:solidFill>
                  <a:schemeClr val="bg1"/>
                </a:solidFill>
              </a:rPr>
              <a:t>yhdistettynä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solutioniin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(4 </a:t>
            </a:r>
            <a:r>
              <a:rPr lang="en-US" dirty="0" err="1" smtClean="0">
                <a:solidFill>
                  <a:schemeClr val="bg1"/>
                </a:solidFill>
              </a:rPr>
              <a:t>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ryhmää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lause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jokaisesta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Korjaa</a:t>
            </a:r>
            <a:r>
              <a:rPr lang="en-US" dirty="0" smtClean="0"/>
              <a:t> </a:t>
            </a:r>
            <a:r>
              <a:rPr lang="en-US" dirty="0" err="1" smtClean="0"/>
              <a:t>kaavio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VAATII HUOMIOTA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Global encouragement for green power production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me </a:t>
            </a:r>
            <a:r>
              <a:rPr lang="en-US" dirty="0" err="1" smtClean="0">
                <a:solidFill>
                  <a:schemeClr val="bg1"/>
                </a:solidFill>
              </a:rPr>
              <a:t>saadaan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asiakas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maksaa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e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052736"/>
            <a:ext cx="7128792" cy="48245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sz="2400" dirty="0" err="1" smtClean="0">
                <a:solidFill>
                  <a:srgbClr val="00CC00"/>
                </a:solidFill>
              </a:rPr>
              <a:t>ImagineCup</a:t>
            </a:r>
            <a:r>
              <a:rPr lang="en-US" sz="2400" dirty="0" smtClean="0">
                <a:solidFill>
                  <a:srgbClr val="00CC00"/>
                </a:solidFill>
              </a:rPr>
              <a:t> 2011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	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endParaRPr lang="en-US" sz="1800" dirty="0" smtClean="0">
              <a:solidFill>
                <a:srgbClr val="00800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Janne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Ariluoto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Harri</a:t>
            </a:r>
            <a:r>
              <a:rPr lang="en-US" sz="1800" dirty="0" smtClean="0">
                <a:solidFill>
                  <a:schemeClr val="bg1"/>
                </a:solidFill>
              </a:rPr>
              <a:t> Johansson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Antti</a:t>
            </a:r>
            <a:r>
              <a:rPr lang="en-US" sz="1800" dirty="0" smtClean="0">
                <a:solidFill>
                  <a:schemeClr val="bg1"/>
                </a:solidFill>
              </a:rPr>
              <a:t> Knutas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Tommi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Kähkönen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Kuva 6" descr="Software_Design_1.png"/>
          <p:cNvPicPr>
            <a:picLocks noChangeAspect="1"/>
          </p:cNvPicPr>
          <p:nvPr/>
        </p:nvPicPr>
        <p:blipFill rotWithShape="1">
          <a:blip r:embed="rId3" cstate="print"/>
          <a:srcRect l="62436" t="62562" r="31479" b="10026"/>
          <a:stretch/>
        </p:blipFill>
        <p:spPr>
          <a:xfrm>
            <a:off x="1428600" y="2060848"/>
            <a:ext cx="407096" cy="408930"/>
          </a:xfrm>
          <a:prstGeom prst="roundRect">
            <a:avLst/>
          </a:prstGeom>
        </p:spPr>
      </p:pic>
      <p:pic>
        <p:nvPicPr>
          <p:cNvPr id="8" name="Picture 2" descr="C:\TeamCloverBackUp\Documents\Greendel presentation\IT_challen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4" t="64636" r="35036" b="8569"/>
          <a:stretch/>
        </p:blipFill>
        <p:spPr bwMode="auto">
          <a:xfrm>
            <a:off x="4805783" y="2050580"/>
            <a:ext cx="417445" cy="4191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5299038" y="206084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 smtClean="0">
                <a:solidFill>
                  <a:schemeClr val="bg1"/>
                </a:solidFill>
              </a:rPr>
              <a:t>Interoperability</a:t>
            </a:r>
            <a:r>
              <a:rPr lang="fi-FI" sz="1600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award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1979712" y="2107466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bg1"/>
                </a:solidFill>
              </a:rPr>
              <a:t>Software design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99592" y="1052736"/>
            <a:ext cx="6984776" cy="4896545"/>
          </a:xfrm>
        </p:spPr>
        <p:txBody>
          <a:bodyPr/>
          <a:lstStyle/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3600" dirty="0" smtClean="0">
                <a:solidFill>
                  <a:srgbClr val="00CC00"/>
                </a:solidFill>
              </a:rPr>
              <a:t>DEMO</a:t>
            </a:r>
            <a:endParaRPr lang="en-US" sz="3600" dirty="0">
              <a:solidFill>
                <a:srgbClr val="00CC00"/>
              </a:solidFill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51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052736"/>
            <a:ext cx="6624736" cy="43890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 will be become more expensive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people will become more concerned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want to manage their consumption in the future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	SMALL </a:t>
            </a:r>
            <a:r>
              <a:rPr lang="en-US" sz="2400" dirty="0">
                <a:solidFill>
                  <a:srgbClr val="00CC00"/>
                </a:solidFill>
              </a:rPr>
              <a:t>ACTIONS, </a:t>
            </a:r>
            <a:r>
              <a:rPr lang="en-US" sz="2400" dirty="0" smtClean="0">
                <a:solidFill>
                  <a:srgbClr val="00CC00"/>
                </a:solidFill>
              </a:rPr>
              <a:t>GREEN </a:t>
            </a:r>
            <a:r>
              <a:rPr lang="en-US" sz="2400" dirty="0">
                <a:solidFill>
                  <a:srgbClr val="00CC00"/>
                </a:solidFill>
              </a:rPr>
              <a:t>IMPACT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052736"/>
            <a:ext cx="6624736" cy="44644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Structure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Vision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Dem</a:t>
            </a:r>
            <a:r>
              <a:rPr lang="en-US" sz="1800" dirty="0">
                <a:solidFill>
                  <a:schemeClr val="bg1"/>
                </a:solidFill>
              </a:rPr>
              <a:t>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052736"/>
            <a:ext cx="6624736" cy="41044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Facts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 prices will increase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will become more concerned about energy consumption and look for green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052736"/>
            <a:ext cx="6624736" cy="44644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Greener tomorrow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Collecting usage data from households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Raising energy awareness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Delivering information that </a:t>
            </a:r>
            <a:r>
              <a:rPr lang="en-US" sz="1800" u="sng" dirty="0" smtClean="0">
                <a:solidFill>
                  <a:schemeClr val="bg1"/>
                </a:solidFill>
              </a:rPr>
              <a:t>helps to manage consumption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052736"/>
            <a:ext cx="6624736" cy="4464495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  <a:latin typeface="Segoe WP Semibold" pitchFamily="34" charset="0"/>
              </a:rPr>
              <a:t>Solution</a:t>
            </a:r>
          </a:p>
          <a:p>
            <a:pPr>
              <a:lnSpc>
                <a:spcPct val="160000"/>
              </a:lnSpc>
            </a:pPr>
            <a:r>
              <a:rPr lang="en-US" sz="1800" dirty="0" err="1" smtClean="0">
                <a:solidFill>
                  <a:schemeClr val="bg1"/>
                </a:solidFill>
                <a:latin typeface="Segoe WP Semibold" pitchFamily="34" charset="0"/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 fulfills our vision of a greener tomorrow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Monitor 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energy use and costs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Controls for household automation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Communicate in social media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Access consumption data in real time, globally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Available on the web, desktop and mobile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Support for alternative power sources</a:t>
            </a:r>
            <a:endParaRPr lang="en-US" sz="1800" dirty="0">
              <a:solidFill>
                <a:schemeClr val="bg1"/>
              </a:solidFill>
              <a:latin typeface="Segoe WP Semibold" pitchFamily="34" charset="0"/>
            </a:endParaRPr>
          </a:p>
          <a:p>
            <a:pPr>
              <a:lnSpc>
                <a:spcPct val="160000"/>
              </a:lnSpc>
            </a:pPr>
            <a:endParaRPr lang="en-US" sz="1800" dirty="0" smtClean="0">
              <a:solidFill>
                <a:schemeClr val="bg1"/>
              </a:solidFill>
              <a:latin typeface="Segoe WP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lvi 4"/>
          <p:cNvSpPr/>
          <p:nvPr/>
        </p:nvSpPr>
        <p:spPr>
          <a:xfrm>
            <a:off x="4887491" y="1052736"/>
            <a:ext cx="3233120" cy="187180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i-FI" dirty="0"/>
          </a:p>
        </p:txBody>
      </p:sp>
      <p:sp>
        <p:nvSpPr>
          <p:cNvPr id="24" name="Pyöristetty suorakulmio 23"/>
          <p:cNvSpPr/>
          <p:nvPr/>
        </p:nvSpPr>
        <p:spPr>
          <a:xfrm>
            <a:off x="1014474" y="1019984"/>
            <a:ext cx="2217100" cy="1544920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 err="1" smtClean="0">
                <a:solidFill>
                  <a:schemeClr val="bg1"/>
                </a:solidFill>
              </a:rPr>
              <a:t>Users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3" name="Pyöristetty suorakulmio 22"/>
          <p:cNvSpPr/>
          <p:nvPr/>
        </p:nvSpPr>
        <p:spPr>
          <a:xfrm>
            <a:off x="1143975" y="4204189"/>
            <a:ext cx="2631175" cy="1674023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2000" dirty="0" smtClean="0">
                <a:solidFill>
                  <a:schemeClr val="bg1"/>
                </a:solidFill>
              </a:rPr>
              <a:t>Home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2" name="Pyöristetty suorakulmio 21"/>
          <p:cNvSpPr/>
          <p:nvPr/>
        </p:nvSpPr>
        <p:spPr>
          <a:xfrm>
            <a:off x="5796136" y="3583690"/>
            <a:ext cx="2324474" cy="2294522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2000" dirty="0" err="1" smtClean="0">
                <a:solidFill>
                  <a:schemeClr val="bg1"/>
                </a:solidFill>
              </a:rPr>
              <a:t>External</a:t>
            </a:r>
            <a:r>
              <a:rPr lang="fi-FI" sz="2000" dirty="0" smtClean="0">
                <a:solidFill>
                  <a:schemeClr val="bg1"/>
                </a:solidFill>
              </a:rPr>
              <a:t> </a:t>
            </a:r>
            <a:r>
              <a:rPr lang="fi-FI" sz="2000" dirty="0" err="1" smtClean="0">
                <a:solidFill>
                  <a:schemeClr val="bg1"/>
                </a:solidFill>
              </a:rPr>
              <a:t>services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3" name="Pilvi 2"/>
          <p:cNvSpPr/>
          <p:nvPr/>
        </p:nvSpPr>
        <p:spPr>
          <a:xfrm>
            <a:off x="2675796" y="2924944"/>
            <a:ext cx="2913342" cy="1008112"/>
          </a:xfrm>
          <a:prstGeom prst="cloud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smtClean="0">
                <a:solidFill>
                  <a:schemeClr val="tx1"/>
                </a:solidFill>
              </a:rPr>
              <a:t>Internet</a:t>
            </a:r>
            <a:endParaRPr lang="fi-FI" sz="2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C:\Users\tkahkon1\AppData\Local\Microsoft\Windows\Temporary Internet Files\Content.IE5\Q3SBGE40\MC900238991[1].wmf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234"/>
          <a:stretch/>
        </p:blipFill>
        <p:spPr bwMode="auto">
          <a:xfrm>
            <a:off x="1675170" y="5206276"/>
            <a:ext cx="1058798" cy="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kahkon1\AppData\Local\Microsoft\Windows\Temporary Internet Files\Content.IE5\Q3SBGE40\MC900325582[1]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4797152"/>
            <a:ext cx="836504" cy="106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uva 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6" t="2730" r="8328" b="10619"/>
          <a:stretch/>
        </p:blipFill>
        <p:spPr>
          <a:xfrm>
            <a:off x="6009231" y="4736693"/>
            <a:ext cx="348960" cy="341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uva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t="2344" r="9262" b="6480"/>
          <a:stretch/>
        </p:blipFill>
        <p:spPr>
          <a:xfrm>
            <a:off x="5991942" y="4133666"/>
            <a:ext cx="362843" cy="355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uva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2151" r="4786" b="7035"/>
          <a:stretch/>
        </p:blipFill>
        <p:spPr>
          <a:xfrm>
            <a:off x="6004055" y="5340638"/>
            <a:ext cx="357273" cy="36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61" name="Picture 13" descr="C:\Users\tkahkon1\AppData\Local\Microsoft\Windows\Temporary Internet Files\Content.IE5\Q75XKJ9I\MC900431632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96" y="955782"/>
            <a:ext cx="1241008" cy="12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uva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3465" r="3158" b="3634"/>
          <a:stretch/>
        </p:blipFill>
        <p:spPr>
          <a:xfrm>
            <a:off x="3059832" y="4509120"/>
            <a:ext cx="472982" cy="673372"/>
          </a:xfrm>
          <a:prstGeom prst="rect">
            <a:avLst/>
          </a:prstGeom>
        </p:spPr>
      </p:pic>
      <p:pic>
        <p:nvPicPr>
          <p:cNvPr id="2062" name="Picture 14" descr="C:\Users\tkahkon1\AppData\Local\Microsoft\Windows\Temporary Internet Files\Content.IE5\9HUMO9F3\MC900431615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97" y="1613427"/>
            <a:ext cx="878930" cy="8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iruutu 12"/>
          <p:cNvSpPr txBox="1"/>
          <p:nvPr/>
        </p:nvSpPr>
        <p:spPr>
          <a:xfrm>
            <a:off x="6358482" y="406165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Weather</a:t>
            </a:r>
            <a:r>
              <a:rPr lang="fi-FI" sz="1400" dirty="0" smtClean="0">
                <a:solidFill>
                  <a:schemeClr val="bg1"/>
                </a:solidFill>
              </a:rPr>
              <a:t> </a:t>
            </a:r>
            <a:r>
              <a:rPr lang="fi-FI" sz="1400" dirty="0" err="1" smtClean="0">
                <a:solidFill>
                  <a:schemeClr val="bg1"/>
                </a:solidFill>
              </a:rPr>
              <a:t>forecast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webservice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8" name="Tekstiruutu 27"/>
          <p:cNvSpPr txBox="1"/>
          <p:nvPr/>
        </p:nvSpPr>
        <p:spPr>
          <a:xfrm>
            <a:off x="6351982" y="4669336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bg1"/>
                </a:solidFill>
              </a:rPr>
              <a:t>Power </a:t>
            </a:r>
            <a:r>
              <a:rPr lang="fi-FI" sz="1400" dirty="0" err="1" smtClean="0">
                <a:solidFill>
                  <a:schemeClr val="bg1"/>
                </a:solidFill>
              </a:rPr>
              <a:t>facility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webservice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9" name="Tekstiruutu 28"/>
          <p:cNvSpPr txBox="1"/>
          <p:nvPr/>
        </p:nvSpPr>
        <p:spPr>
          <a:xfrm>
            <a:off x="6351982" y="535780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bg1"/>
                </a:solidFill>
              </a:rPr>
              <a:t>Social </a:t>
            </a:r>
            <a:r>
              <a:rPr lang="fi-FI" sz="1200" dirty="0" smtClean="0">
                <a:solidFill>
                  <a:schemeClr val="bg1"/>
                </a:solidFill>
              </a:rPr>
              <a:t>Media 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2699792" y="5157192"/>
            <a:ext cx="115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Greendel</a:t>
            </a:r>
            <a:r>
              <a:rPr lang="fi-FI" sz="1400" dirty="0" smtClean="0">
                <a:solidFill>
                  <a:schemeClr val="bg1"/>
                </a:solidFill>
              </a:rPr>
              <a:t> </a:t>
            </a:r>
            <a:r>
              <a:rPr lang="fi-FI" sz="1400" dirty="0" err="1" smtClean="0">
                <a:solidFill>
                  <a:schemeClr val="bg1"/>
                </a:solidFill>
              </a:rPr>
              <a:t>embedded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 </a:t>
            </a:r>
            <a:endParaRPr lang="fi-FI" sz="1200" dirty="0">
              <a:solidFill>
                <a:schemeClr val="bg1"/>
              </a:solidFill>
            </a:endParaRPr>
          </a:p>
        </p:txBody>
      </p:sp>
      <p:pic>
        <p:nvPicPr>
          <p:cNvPr id="9" name="Kuva 8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5"/>
          <a:stretch/>
        </p:blipFill>
        <p:spPr>
          <a:xfrm>
            <a:off x="1600447" y="1842490"/>
            <a:ext cx="864553" cy="655979"/>
          </a:xfrm>
          <a:prstGeom prst="rect">
            <a:avLst/>
          </a:prstGeom>
        </p:spPr>
      </p:pic>
      <p:sp>
        <p:nvSpPr>
          <p:cNvPr id="2064" name="Nuoli vasemmalle ja ylös 2063"/>
          <p:cNvSpPr/>
          <p:nvPr/>
        </p:nvSpPr>
        <p:spPr>
          <a:xfrm rot="10800000">
            <a:off x="2051721" y="4725144"/>
            <a:ext cx="952945" cy="504056"/>
          </a:xfrm>
          <a:prstGeom prst="lef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Nuoli vasemmalle ja ylös 51"/>
          <p:cNvSpPr/>
          <p:nvPr/>
        </p:nvSpPr>
        <p:spPr>
          <a:xfrm>
            <a:off x="3802479" y="4061659"/>
            <a:ext cx="711247" cy="773092"/>
          </a:xfrm>
          <a:prstGeom prst="leftUpArrow">
            <a:avLst>
              <a:gd name="adj1" fmla="val 20715"/>
              <a:gd name="adj2" fmla="val 25000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8" name="Tekstiruutu 2067"/>
          <p:cNvSpPr txBox="1"/>
          <p:nvPr/>
        </p:nvSpPr>
        <p:spPr>
          <a:xfrm>
            <a:off x="5724128" y="122869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 smtClean="0"/>
              <a:t>Azure</a:t>
            </a:r>
            <a:r>
              <a:rPr lang="fi-FI" sz="2000" dirty="0" smtClean="0"/>
              <a:t> </a:t>
            </a:r>
            <a:r>
              <a:rPr lang="fi-FI" sz="2000" dirty="0" err="1" smtClean="0"/>
              <a:t>platform</a:t>
            </a:r>
            <a:endParaRPr lang="fi-FI" sz="2000" dirty="0"/>
          </a:p>
        </p:txBody>
      </p:sp>
      <p:sp>
        <p:nvSpPr>
          <p:cNvPr id="62" name="Nuoli vasemmalle ja ylös 61"/>
          <p:cNvSpPr/>
          <p:nvPr/>
        </p:nvSpPr>
        <p:spPr>
          <a:xfrm rot="16200000">
            <a:off x="3312175" y="1948676"/>
            <a:ext cx="864097" cy="773092"/>
          </a:xfrm>
          <a:prstGeom prst="leftUpArrow">
            <a:avLst>
              <a:gd name="adj1" fmla="val 20715"/>
              <a:gd name="adj2" fmla="val 25000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Nuoli vasemmalle ja ylös 62"/>
          <p:cNvSpPr/>
          <p:nvPr/>
        </p:nvSpPr>
        <p:spPr>
          <a:xfrm rot="5400000">
            <a:off x="4703803" y="3920846"/>
            <a:ext cx="864098" cy="1032535"/>
          </a:xfrm>
          <a:prstGeom prst="leftUpArrow">
            <a:avLst>
              <a:gd name="adj1" fmla="val 16772"/>
              <a:gd name="adj2" fmla="val 2598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Nuoli vasemmalle ja ylös 63"/>
          <p:cNvSpPr/>
          <p:nvPr/>
        </p:nvSpPr>
        <p:spPr>
          <a:xfrm rot="10800000">
            <a:off x="4166505" y="1906968"/>
            <a:ext cx="693527" cy="873959"/>
          </a:xfrm>
          <a:prstGeom prst="leftUpArrow">
            <a:avLst>
              <a:gd name="adj1" fmla="val 20715"/>
              <a:gd name="adj2" fmla="val 2829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069" name="Kuva 2068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86" y="1388363"/>
            <a:ext cx="1476206" cy="1110106"/>
          </a:xfrm>
          <a:prstGeom prst="rect">
            <a:avLst/>
          </a:prstGeom>
        </p:spPr>
      </p:pic>
      <p:sp>
        <p:nvSpPr>
          <p:cNvPr id="2070" name="Nuoli vasemmalle ja oikealle 2069"/>
          <p:cNvSpPr/>
          <p:nvPr/>
        </p:nvSpPr>
        <p:spPr>
          <a:xfrm>
            <a:off x="5940152" y="1844824"/>
            <a:ext cx="657236" cy="307930"/>
          </a:xfrm>
          <a:prstGeom prst="leftRightArrow">
            <a:avLst>
              <a:gd name="adj1" fmla="val 46678"/>
              <a:gd name="adj2" fmla="val 3596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72" name="Tekstiruutu 2071"/>
          <p:cNvSpPr txBox="1"/>
          <p:nvPr/>
        </p:nvSpPr>
        <p:spPr>
          <a:xfrm>
            <a:off x="3968900" y="4725144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>
                <a:solidFill>
                  <a:schemeClr val="bg1"/>
                </a:solidFill>
              </a:rPr>
              <a:t>HTML/XML-data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69" name="Tekstiruutu 68"/>
          <p:cNvSpPr txBox="1"/>
          <p:nvPr/>
        </p:nvSpPr>
        <p:spPr>
          <a:xfrm>
            <a:off x="3373089" y="1611879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>
                <a:solidFill>
                  <a:schemeClr val="bg1"/>
                </a:solidFill>
              </a:rPr>
              <a:t>HTML/XML-data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073" name="Tekstiruutu 2072"/>
          <p:cNvSpPr txBox="1"/>
          <p:nvPr/>
        </p:nvSpPr>
        <p:spPr>
          <a:xfrm>
            <a:off x="2123728" y="4335487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 smtClean="0">
                <a:solidFill>
                  <a:schemeClr val="bg1"/>
                </a:solidFill>
              </a:rPr>
              <a:t>Ethernet</a:t>
            </a:r>
            <a:r>
              <a:rPr lang="fi-FI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i-FI" sz="1200" dirty="0" err="1" smtClean="0">
                <a:solidFill>
                  <a:schemeClr val="bg1"/>
                </a:solidFill>
              </a:rPr>
              <a:t>modbus</a:t>
            </a:r>
            <a:endParaRPr lang="fi-FI" sz="1200" dirty="0">
              <a:solidFill>
                <a:schemeClr val="bg1"/>
              </a:solidFill>
            </a:endParaRPr>
          </a:p>
        </p:txBody>
      </p:sp>
      <p:cxnSp>
        <p:nvCxnSpPr>
          <p:cNvPr id="2075" name="Suora yhdysviiva 2074"/>
          <p:cNvCxnSpPr/>
          <p:nvPr/>
        </p:nvCxnSpPr>
        <p:spPr>
          <a:xfrm flipV="1">
            <a:off x="5804919" y="2564906"/>
            <a:ext cx="851931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9" name="Suora yhdysviiva 2078"/>
          <p:cNvCxnSpPr/>
          <p:nvPr/>
        </p:nvCxnSpPr>
        <p:spPr>
          <a:xfrm flipV="1">
            <a:off x="6228184" y="2335222"/>
            <a:ext cx="0" cy="229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/>
          <p:cNvCxnSpPr/>
          <p:nvPr/>
        </p:nvCxnSpPr>
        <p:spPr>
          <a:xfrm flipH="1" flipV="1">
            <a:off x="5796136" y="2335222"/>
            <a:ext cx="43474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6" name="Ryhmä 2065"/>
          <p:cNvGrpSpPr/>
          <p:nvPr/>
        </p:nvGrpSpPr>
        <p:grpSpPr>
          <a:xfrm>
            <a:off x="5219322" y="1844824"/>
            <a:ext cx="648822" cy="528999"/>
            <a:chOff x="5436097" y="1648173"/>
            <a:chExt cx="845832" cy="689626"/>
          </a:xfrm>
        </p:grpSpPr>
        <p:pic>
          <p:nvPicPr>
            <p:cNvPr id="57" name="Picture 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436097" y="1648173"/>
              <a:ext cx="530571" cy="409116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5" name="Picture 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508105" y="1728177"/>
              <a:ext cx="576814" cy="44477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6" name="Picture 3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585110" y="1800493"/>
              <a:ext cx="696819" cy="537306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052736"/>
            <a:ext cx="6624736" cy="439248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CC00"/>
                </a:solidFill>
              </a:rPr>
              <a:t>I</a:t>
            </a:r>
            <a:r>
              <a:rPr lang="en-US" sz="2400" b="1" dirty="0" smtClean="0">
                <a:solidFill>
                  <a:srgbClr val="00CC00"/>
                </a:solidFill>
              </a:rPr>
              <a:t>nteroperable</a:t>
            </a:r>
            <a:r>
              <a:rPr lang="en-US" sz="2400" dirty="0" smtClean="0">
                <a:solidFill>
                  <a:srgbClr val="00CC00"/>
                </a:solidFill>
              </a:rPr>
              <a:t> set of technologies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Microsoft Azure hosting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IronRuby</a:t>
            </a:r>
            <a:r>
              <a:rPr lang="en-US" sz="1800" dirty="0" smtClean="0">
                <a:solidFill>
                  <a:schemeClr val="bg1"/>
                </a:solidFill>
              </a:rPr>
              <a:t> on Rails web scripting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Azure Messaging Bus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Standardized XML </a:t>
            </a:r>
            <a:r>
              <a:rPr lang="en-US" sz="1800" dirty="0" smtClean="0">
                <a:solidFill>
                  <a:schemeClr val="bg1"/>
                </a:solidFill>
              </a:rPr>
              <a:t>communications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Windows Phone 7 Client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Embedded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052736"/>
            <a:ext cx="6624736" cy="44644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Viability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Marketed to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pPr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</a:rPr>
              <a:t>In a small household 15 percent saving in a year is 2250kWh or 90 </a:t>
            </a:r>
            <a:r>
              <a:rPr lang="en-US" sz="1800" dirty="0" smtClean="0">
                <a:solidFill>
                  <a:schemeClr val="bg1"/>
                </a:solidFill>
              </a:rPr>
              <a:t>€</a:t>
            </a:r>
          </a:p>
          <a:p>
            <a:pPr>
              <a:lnSpc>
                <a:spcPct val="16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052736"/>
            <a:ext cx="6624736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Households:</a:t>
            </a:r>
          </a:p>
          <a:p>
            <a:pPr lvl="1">
              <a:lnSpc>
                <a:spcPct val="150000"/>
              </a:lnSpc>
            </a:pPr>
            <a:r>
              <a:rPr lang="tr-TR" sz="1800" dirty="0">
                <a:solidFill>
                  <a:schemeClr val="bg1"/>
                </a:solidFill>
              </a:rPr>
              <a:t>Finland: 	  </a:t>
            </a:r>
            <a:r>
              <a:rPr lang="tr-TR" sz="1800" dirty="0" smtClean="0">
                <a:solidFill>
                  <a:schemeClr val="bg1"/>
                </a:solidFill>
              </a:rPr>
              <a:t>      2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406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000</a:t>
            </a:r>
            <a:r>
              <a:rPr lang="fi-FI" sz="1800" dirty="0" smtClean="0">
                <a:solidFill>
                  <a:schemeClr val="bg1"/>
                </a:solidFill>
              </a:rPr>
              <a:t>   </a:t>
            </a:r>
            <a:r>
              <a:rPr lang="tr-TR" sz="1800" dirty="0" smtClean="0">
                <a:solidFill>
                  <a:schemeClr val="bg1"/>
                </a:solidFill>
              </a:rPr>
              <a:t>(</a:t>
            </a:r>
            <a:r>
              <a:rPr lang="fi-FI" sz="1800" dirty="0" smtClean="0">
                <a:solidFill>
                  <a:schemeClr val="bg1"/>
                </a:solidFill>
              </a:rPr>
              <a:t>2</a:t>
            </a:r>
            <a:r>
              <a:rPr lang="tr-TR" sz="1800" dirty="0" smtClean="0">
                <a:solidFill>
                  <a:schemeClr val="bg1"/>
                </a:solidFill>
              </a:rPr>
              <a:t>%    </a:t>
            </a:r>
            <a:r>
              <a:rPr lang="fi-FI" sz="1800" dirty="0" smtClean="0">
                <a:solidFill>
                  <a:schemeClr val="bg1"/>
                </a:solidFill>
              </a:rPr>
              <a:t>~49 000</a:t>
            </a:r>
            <a:r>
              <a:rPr lang="tr-TR" sz="1800" dirty="0" smtClean="0">
                <a:solidFill>
                  <a:schemeClr val="bg1"/>
                </a:solidFill>
              </a:rPr>
              <a:t>)</a:t>
            </a:r>
            <a:endParaRPr lang="tr-TR" sz="1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tr-TR" sz="1800" dirty="0" smtClean="0">
                <a:solidFill>
                  <a:schemeClr val="bg1"/>
                </a:solidFill>
              </a:rPr>
              <a:t>California:</a:t>
            </a:r>
            <a:r>
              <a:rPr lang="fi-FI" sz="1800" dirty="0" smtClean="0">
                <a:solidFill>
                  <a:schemeClr val="bg1"/>
                </a:solidFill>
              </a:rPr>
              <a:t>        </a:t>
            </a:r>
            <a:r>
              <a:rPr lang="tr-TR" sz="1800" dirty="0" smtClean="0">
                <a:solidFill>
                  <a:schemeClr val="bg1"/>
                </a:solidFill>
              </a:rPr>
              <a:t>13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433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718</a:t>
            </a:r>
            <a:r>
              <a:rPr lang="fi-FI" sz="1800" dirty="0" smtClean="0">
                <a:solidFill>
                  <a:schemeClr val="bg1"/>
                </a:solidFill>
              </a:rPr>
              <a:t>   </a:t>
            </a:r>
            <a:r>
              <a:rPr lang="tr-TR" sz="1800" dirty="0" smtClean="0">
                <a:solidFill>
                  <a:schemeClr val="bg1"/>
                </a:solidFill>
              </a:rPr>
              <a:t>(</a:t>
            </a:r>
            <a:r>
              <a:rPr lang="fi-FI" sz="1800" dirty="0" smtClean="0">
                <a:solidFill>
                  <a:schemeClr val="bg1"/>
                </a:solidFill>
              </a:rPr>
              <a:t>2</a:t>
            </a:r>
            <a:r>
              <a:rPr lang="tr-TR" sz="1800" dirty="0" smtClean="0">
                <a:solidFill>
                  <a:schemeClr val="bg1"/>
                </a:solidFill>
              </a:rPr>
              <a:t>% </a:t>
            </a:r>
            <a:r>
              <a:rPr lang="fi-FI" sz="1800" dirty="0" smtClean="0">
                <a:solidFill>
                  <a:schemeClr val="bg1"/>
                </a:solidFill>
              </a:rPr>
              <a:t>  ~268 000</a:t>
            </a:r>
            <a:r>
              <a:rPr lang="tr-TR" sz="1800" dirty="0" smtClean="0">
                <a:solidFill>
                  <a:schemeClr val="bg1"/>
                </a:solidFill>
              </a:rPr>
              <a:t>)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Devices: One-time fee of 120 € (basic model)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Hosting costs: Estimated </a:t>
            </a:r>
            <a:r>
              <a:rPr lang="en-US" sz="1800" dirty="0" smtClean="0">
                <a:solidFill>
                  <a:schemeClr val="bg1"/>
                </a:solidFill>
              </a:rPr>
              <a:t>0.5 </a:t>
            </a:r>
            <a:r>
              <a:rPr lang="en-US" sz="1800" dirty="0">
                <a:solidFill>
                  <a:schemeClr val="bg1"/>
                </a:solidFill>
              </a:rPr>
              <a:t>€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month / client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Subscription: 36 € / year 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household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Income: </a:t>
            </a:r>
            <a:r>
              <a:rPr lang="en-US" sz="1800" dirty="0" smtClean="0">
                <a:solidFill>
                  <a:schemeClr val="bg1"/>
                </a:solidFill>
              </a:rPr>
              <a:t> 1 764 000 </a:t>
            </a:r>
            <a:r>
              <a:rPr lang="en-US" sz="1800" dirty="0" smtClean="0">
                <a:solidFill>
                  <a:schemeClr val="bg1"/>
                </a:solidFill>
              </a:rPr>
              <a:t>€ / year in Finland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              </a:t>
            </a:r>
            <a:r>
              <a:rPr lang="en-US" sz="1800" dirty="0" smtClean="0">
                <a:solidFill>
                  <a:schemeClr val="bg1"/>
                </a:solidFill>
              </a:rPr>
              <a:t>9 642 000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€ / year in California</a:t>
            </a:r>
          </a:p>
        </p:txBody>
      </p:sp>
    </p:spTree>
    <p:extLst>
      <p:ext uri="{BB962C8B-B14F-4D97-AF65-F5344CB8AC3E}">
        <p14:creationId xmlns:p14="http://schemas.microsoft.com/office/powerpoint/2010/main" val="2911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eendel">
      <a:majorFont>
        <a:latin typeface="Segoe WP"/>
        <a:ea typeface=""/>
        <a:cs typeface=""/>
      </a:majorFont>
      <a:minorFont>
        <a:latin typeface="Segoe WP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284</Words>
  <Application>Microsoft Office PowerPoint</Application>
  <PresentationFormat>Näytössä katseltava diaesitys (4:3)</PresentationFormat>
  <Paragraphs>105</Paragraphs>
  <Slides>11</Slides>
  <Notes>6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2" baseType="lpstr"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tkahkon1</cp:lastModifiedBy>
  <cp:revision>85</cp:revision>
  <dcterms:created xsi:type="dcterms:W3CDTF">2011-04-19T21:50:48Z</dcterms:created>
  <dcterms:modified xsi:type="dcterms:W3CDTF">2011-05-04T18:47:54Z</dcterms:modified>
</cp:coreProperties>
</file>