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3" r:id="rId7"/>
    <p:sldId id="276" r:id="rId8"/>
    <p:sldId id="265" r:id="rId9"/>
    <p:sldId id="277" r:id="rId10"/>
    <p:sldId id="266" r:id="rId11"/>
    <p:sldId id="268" r:id="rId12"/>
    <p:sldId id="278" r:id="rId13"/>
    <p:sldId id="264" r:id="rId1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66FF66"/>
    <a:srgbClr val="33CC33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1014" autoAdjust="0"/>
  </p:normalViewPr>
  <p:slideViewPr>
    <p:cSldViewPr>
      <p:cViewPr>
        <p:scale>
          <a:sx n="100" d="100"/>
          <a:sy n="100" d="100"/>
        </p:scale>
        <p:origin x="-3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pPr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59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7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Neljä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ryhmää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tähän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VAATII HUOMIOTA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266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200151"/>
            <a:ext cx="6768752" cy="395704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dirty="0" err="1" smtClean="0">
                <a:solidFill>
                  <a:srgbClr val="00CC00"/>
                </a:solidFill>
              </a:rPr>
              <a:t>ImagineCup</a:t>
            </a:r>
            <a:r>
              <a:rPr lang="en-US" sz="2400" dirty="0" smtClean="0">
                <a:solidFill>
                  <a:srgbClr val="00CC00"/>
                </a:solidFill>
              </a:rPr>
              <a:t> 2011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endParaRPr lang="en-US" sz="1800" dirty="0" smtClean="0">
              <a:solidFill>
                <a:srgbClr val="008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Janne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Ariluoto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Harri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Johansson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Antti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Knutas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Tommi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Kähkönen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4716016" y="1628800"/>
            <a:ext cx="2880320" cy="121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Software Design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Interoperability </a:t>
            </a:r>
            <a:r>
              <a:rPr lang="en-US" sz="1600" dirty="0" smtClean="0">
                <a:solidFill>
                  <a:schemeClr val="bg1"/>
                </a:solidFill>
              </a:rPr>
              <a:t>Award</a:t>
            </a:r>
            <a:endParaRPr lang="fi-FI" sz="1600" dirty="0"/>
          </a:p>
        </p:txBody>
      </p:sp>
      <p:pic>
        <p:nvPicPr>
          <p:cNvPr id="7" name="Kuva 6" descr="Software_Design_1.png"/>
          <p:cNvPicPr>
            <a:picLocks noChangeAspect="1"/>
          </p:cNvPicPr>
          <p:nvPr/>
        </p:nvPicPr>
        <p:blipFill>
          <a:blip r:embed="rId2" cstate="print"/>
          <a:srcRect l="61424" t="59879" r="30701" b="6339"/>
          <a:stretch>
            <a:fillRect/>
          </a:stretch>
        </p:blipFill>
        <p:spPr>
          <a:xfrm>
            <a:off x="4211960" y="1772816"/>
            <a:ext cx="399402" cy="382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200150"/>
            <a:ext cx="6768752" cy="4245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Benefits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Global encouragement for green power production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If we assume a constant saving of 150W: ~1300kWh or 60e saved per year (10 % </a:t>
            </a:r>
            <a:r>
              <a:rPr lang="en-US" sz="1800" dirty="0" err="1" smtClean="0">
                <a:solidFill>
                  <a:schemeClr val="bg1"/>
                </a:solidFill>
              </a:rPr>
              <a:t>säästö</a:t>
            </a:r>
            <a:r>
              <a:rPr lang="en-US" sz="1800" dirty="0" smtClean="0">
                <a:solidFill>
                  <a:schemeClr val="bg1"/>
                </a:solidFill>
              </a:rPr>
              <a:t> = …)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461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Households:</a:t>
            </a:r>
          </a:p>
          <a:p>
            <a:pPr lvl="1">
              <a:lnSpc>
                <a:spcPct val="150000"/>
              </a:lnSpc>
            </a:pPr>
            <a:r>
              <a:rPr lang="tr-TR" sz="1800" dirty="0" err="1">
                <a:solidFill>
                  <a:schemeClr val="bg1"/>
                </a:solidFill>
              </a:rPr>
              <a:t>Finland</a:t>
            </a:r>
            <a:r>
              <a:rPr lang="tr-TR" sz="1800" dirty="0">
                <a:solidFill>
                  <a:schemeClr val="bg1"/>
                </a:solidFill>
              </a:rPr>
              <a:t>: 	  </a:t>
            </a:r>
            <a:r>
              <a:rPr lang="tr-TR" sz="1800" dirty="0" smtClean="0">
                <a:solidFill>
                  <a:schemeClr val="bg1"/>
                </a:solidFill>
              </a:rPr>
              <a:t>             2’406’000 (</a:t>
            </a:r>
            <a:r>
              <a:rPr lang="tr-TR" sz="1800" dirty="0">
                <a:solidFill>
                  <a:schemeClr val="bg1"/>
                </a:solidFill>
              </a:rPr>
              <a:t>1% </a:t>
            </a:r>
            <a:r>
              <a:rPr lang="tr-TR" sz="1800" dirty="0" smtClean="0">
                <a:solidFill>
                  <a:schemeClr val="bg1"/>
                </a:solidFill>
              </a:rPr>
              <a:t>   24060)</a:t>
            </a:r>
            <a:endParaRPr lang="tr-TR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tr-TR" sz="1800" dirty="0">
                <a:solidFill>
                  <a:schemeClr val="bg1"/>
                </a:solidFill>
              </a:rPr>
              <a:t>California: 	13’433’718 (1% 134337)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Devices: One-time fee of 120 € (no profit)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sz="1800" dirty="0" smtClean="0">
                <a:solidFill>
                  <a:schemeClr val="bg1"/>
                </a:solidFill>
              </a:rPr>
              <a:t>client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Subscription: 60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€ / year per household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Income: 1’428’000€ per year in Finland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8’060’220€ per year in California</a:t>
            </a:r>
          </a:p>
        </p:txBody>
      </p:sp>
    </p:spTree>
    <p:extLst>
      <p:ext uri="{BB962C8B-B14F-4D97-AF65-F5344CB8AC3E}">
        <p14:creationId xmlns:p14="http://schemas.microsoft.com/office/powerpoint/2010/main" xmlns="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592" y="1124745"/>
            <a:ext cx="6984776" cy="4824536"/>
          </a:xfrm>
        </p:spPr>
        <p:txBody>
          <a:bodyPr/>
          <a:lstStyle/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CC00"/>
                </a:solidFill>
              </a:rPr>
              <a:t>DEMO</a:t>
            </a:r>
            <a:endParaRPr lang="en-US" sz="3600" dirty="0">
              <a:solidFill>
                <a:srgbClr val="00CC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3375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Concern about energy consumption will rise with energy </a:t>
            </a:r>
            <a:r>
              <a:rPr lang="en-US" sz="1800" dirty="0" smtClean="0">
                <a:solidFill>
                  <a:schemeClr val="bg1"/>
                </a:solidFill>
              </a:rPr>
              <a:t>prices / 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have to learn to </a:t>
            </a:r>
            <a:r>
              <a:rPr lang="en-US" sz="1800" dirty="0" err="1" smtClean="0">
                <a:solidFill>
                  <a:schemeClr val="bg1"/>
                </a:solidFill>
              </a:rPr>
              <a:t>managetheir</a:t>
            </a:r>
            <a:r>
              <a:rPr lang="en-US" sz="1800" dirty="0" smtClean="0">
                <a:solidFill>
                  <a:schemeClr val="bg1"/>
                </a:solidFill>
              </a:rPr>
              <a:t> consumption in the future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SMALL </a:t>
            </a:r>
            <a:r>
              <a:rPr lang="en-US" sz="2400" dirty="0" smtClean="0">
                <a:solidFill>
                  <a:schemeClr val="bg1"/>
                </a:solidFill>
              </a:rPr>
              <a:t>IDEA, BIG IMPACT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Structure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Dem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Facts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prices will increase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become more concerned about energy consumption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xmlns="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Vision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Greener tomorrow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Raising energy awareness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Delivering information that </a:t>
            </a:r>
            <a:r>
              <a:rPr lang="en-US" sz="1800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  <a:latin typeface="Segoe WP Semibold" pitchFamily="34" charset="0"/>
              </a:rPr>
              <a:t>Solution</a:t>
            </a:r>
            <a:endParaRPr lang="en-US" sz="2400" dirty="0" smtClean="0">
              <a:solidFill>
                <a:srgbClr val="00CC00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bg1"/>
                </a:solidFill>
                <a:latin typeface="Segoe WP Semibold" pitchFamily="34" charset="0"/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 fulfills our vision of a greener tomorrow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Monitor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energy use and costs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Controls for household automation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Communicate in social media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Access data in real time, globally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Available on the web, desktop and mobile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Support for alternative power sources</a:t>
            </a:r>
            <a:endParaRPr lang="en-US" sz="1800" dirty="0">
              <a:solidFill>
                <a:schemeClr val="bg1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chemeClr val="bg1"/>
              </a:solidFill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6690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890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CC00"/>
                </a:solidFill>
              </a:rPr>
              <a:t>I</a:t>
            </a:r>
            <a:r>
              <a:rPr lang="en-US" sz="2400" b="1" dirty="0" smtClean="0">
                <a:solidFill>
                  <a:srgbClr val="00CC00"/>
                </a:solidFill>
              </a:rPr>
              <a:t>nteroperable</a:t>
            </a:r>
            <a:r>
              <a:rPr lang="en-US" sz="2400" dirty="0" smtClean="0">
                <a:solidFill>
                  <a:srgbClr val="00CC00"/>
                </a:solidFill>
              </a:rPr>
              <a:t> set of technologies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Microsoft Azure hosting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IronRuby</a:t>
            </a:r>
            <a:r>
              <a:rPr lang="en-US" sz="1800" dirty="0" smtClean="0">
                <a:solidFill>
                  <a:schemeClr val="bg1"/>
                </a:solidFill>
              </a:rPr>
              <a:t> on Rails web scripting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Standardized XML </a:t>
            </a:r>
            <a:r>
              <a:rPr lang="en-US" sz="1800" dirty="0" smtClean="0">
                <a:solidFill>
                  <a:schemeClr val="bg1"/>
                </a:solidFill>
              </a:rPr>
              <a:t>communications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Viability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Marketed to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eendel">
      <a:majorFont>
        <a:latin typeface="Segoe WP"/>
        <a:ea typeface=""/>
        <a:cs typeface=""/>
      </a:majorFont>
      <a:minorFont>
        <a:latin typeface="Segoe WP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292</Words>
  <Application>Microsoft Office PowerPoint</Application>
  <PresentationFormat>Näytössä katseltava diaesitys (4:3)</PresentationFormat>
  <Paragraphs>87</Paragraphs>
  <Slides>13</Slides>
  <Notes>6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Office Theme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Tommi Kähkönen</cp:lastModifiedBy>
  <cp:revision>38</cp:revision>
  <dcterms:created xsi:type="dcterms:W3CDTF">2011-04-19T21:50:48Z</dcterms:created>
  <dcterms:modified xsi:type="dcterms:W3CDTF">2011-05-03T18:22:57Z</dcterms:modified>
</cp:coreProperties>
</file>