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3" r:id="rId5"/>
    <p:sldId id="275" r:id="rId6"/>
    <p:sldId id="267" r:id="rId7"/>
    <p:sldId id="259" r:id="rId8"/>
    <p:sldId id="260" r:id="rId9"/>
    <p:sldId id="261" r:id="rId10"/>
    <p:sldId id="262" r:id="rId11"/>
    <p:sldId id="263" r:id="rId12"/>
    <p:sldId id="276" r:id="rId13"/>
    <p:sldId id="269" r:id="rId14"/>
    <p:sldId id="270" r:id="rId15"/>
    <p:sldId id="272" r:id="rId16"/>
    <p:sldId id="265" r:id="rId17"/>
    <p:sldId id="266" r:id="rId18"/>
    <p:sldId id="268" r:id="rId19"/>
    <p:sldId id="264" r:id="rId20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8" autoAdjust="0"/>
    <p:restoredTop sz="94638" autoAdjust="0"/>
  </p:normalViewPr>
  <p:slideViewPr>
    <p:cSldViewPr>
      <p:cViewPr>
        <p:scale>
          <a:sx n="90" d="100"/>
          <a:sy n="90" d="100"/>
        </p:scale>
        <p:origin x="-1272" y="-6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8.0</c:v>
                </c:pt>
                <c:pt idx="1">
                  <c:v>8.0</c:v>
                </c:pt>
                <c:pt idx="2">
                  <c:v>8.0</c:v>
                </c:pt>
                <c:pt idx="3">
                  <c:v>8.0</c:v>
                </c:pt>
                <c:pt idx="4">
                  <c:v>8.0</c:v>
                </c:pt>
                <c:pt idx="5">
                  <c:v>8.0</c:v>
                </c:pt>
                <c:pt idx="6">
                  <c:v>8.0</c:v>
                </c:pt>
                <c:pt idx="7">
                  <c:v>8.0</c:v>
                </c:pt>
                <c:pt idx="8">
                  <c:v>8.0</c:v>
                </c:pt>
                <c:pt idx="9">
                  <c:v>8.0</c:v>
                </c:pt>
                <c:pt idx="10">
                  <c:v>8.0</c:v>
                </c:pt>
                <c:pt idx="11">
                  <c:v>8.0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9697608"/>
        <c:axId val="403641848"/>
      </c:lineChart>
      <c:catAx>
        <c:axId val="40969760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accent3"/>
                </a:solidFill>
              </a:defRPr>
            </a:pPr>
            <a:endParaRPr lang="en-US"/>
          </a:p>
        </c:txPr>
        <c:crossAx val="403641848"/>
        <c:crosses val="autoZero"/>
        <c:auto val="1"/>
        <c:lblAlgn val="ctr"/>
        <c:lblOffset val="100"/>
        <c:noMultiLvlLbl val="0"/>
      </c:catAx>
      <c:valAx>
        <c:axId val="403641848"/>
        <c:scaling>
          <c:orientation val="minMax"/>
          <c:max val="25.0"/>
        </c:scaling>
        <c:delete val="1"/>
        <c:axPos val="l"/>
        <c:majorGridlines/>
        <c:numFmt formatCode="General" sourceLinked="1"/>
        <c:majorTickMark val="none"/>
        <c:minorTickMark val="none"/>
        <c:tickLblPos val="nextTo"/>
        <c:crossAx val="4096976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20.0</c:v>
                </c:pt>
                <c:pt idx="1">
                  <c:v>16.0</c:v>
                </c:pt>
                <c:pt idx="2">
                  <c:v>15.0</c:v>
                </c:pt>
                <c:pt idx="3">
                  <c:v>12.0</c:v>
                </c:pt>
                <c:pt idx="4">
                  <c:v>8.0</c:v>
                </c:pt>
                <c:pt idx="5">
                  <c:v>5.0</c:v>
                </c:pt>
                <c:pt idx="6">
                  <c:v>5.0</c:v>
                </c:pt>
                <c:pt idx="7">
                  <c:v>7.0</c:v>
                </c:pt>
                <c:pt idx="8">
                  <c:v>10.0</c:v>
                </c:pt>
                <c:pt idx="9">
                  <c:v>13.0</c:v>
                </c:pt>
                <c:pt idx="10">
                  <c:v>16.0</c:v>
                </c:pt>
                <c:pt idx="11">
                  <c:v>20.0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7330440"/>
        <c:axId val="532284120"/>
      </c:lineChart>
      <c:catAx>
        <c:axId val="85733044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accent3"/>
                </a:solidFill>
              </a:defRPr>
            </a:pPr>
            <a:endParaRPr lang="en-US"/>
          </a:p>
        </c:txPr>
        <c:crossAx val="532284120"/>
        <c:crosses val="autoZero"/>
        <c:auto val="1"/>
        <c:lblAlgn val="ctr"/>
        <c:lblOffset val="100"/>
        <c:noMultiLvlLbl val="0"/>
      </c:catAx>
      <c:valAx>
        <c:axId val="532284120"/>
        <c:scaling>
          <c:orientation val="minMax"/>
          <c:max val="25.0"/>
        </c:scaling>
        <c:delete val="1"/>
        <c:axPos val="l"/>
        <c:majorGridlines/>
        <c:numFmt formatCode="General" sourceLinked="1"/>
        <c:majorTickMark val="none"/>
        <c:minorTickMark val="none"/>
        <c:tickLblPos val="nextTo"/>
        <c:crossAx val="8573304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083CB-0323-5E49-BDD1-CB8EDF659055}" type="datetimeFigureOut">
              <a:rPr lang="en-US" smtClean="0"/>
              <a:t>3.5.2011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B8960-CAFA-4148-BCEB-5ADCF657D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83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bg1"/>
                </a:solidFill>
              </a:rPr>
              <a:t>“Providing information about energy consumption to the masses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B8960-CAFA-4148-BCEB-5ADCF657DA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92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6000" r="-16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1"/>
            <a:ext cx="6624736" cy="3957042"/>
          </a:xfrm>
        </p:spPr>
        <p:txBody>
          <a:bodyPr/>
          <a:lstStyle/>
          <a:p>
            <a:pPr>
              <a:buNone/>
            </a:pPr>
            <a:r>
              <a:rPr lang="fi-FI" dirty="0" err="1" smtClean="0">
                <a:solidFill>
                  <a:schemeClr val="bg1"/>
                </a:solidFill>
              </a:rPr>
              <a:t>Imagine</a:t>
            </a:r>
            <a:r>
              <a:rPr lang="fi-FI" dirty="0" smtClean="0">
                <a:solidFill>
                  <a:schemeClr val="bg1"/>
                </a:solidFill>
              </a:rPr>
              <a:t> Cup 2011 Presentation</a:t>
            </a:r>
          </a:p>
          <a:p>
            <a:pPr>
              <a:buNone/>
            </a:pPr>
            <a:endParaRPr lang="fi-FI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fi-FI" dirty="0" smtClean="0">
                <a:solidFill>
                  <a:schemeClr val="bg1"/>
                </a:solidFill>
              </a:rPr>
              <a:t>Janne </a:t>
            </a:r>
            <a:r>
              <a:rPr lang="fi-FI" dirty="0" err="1" smtClean="0">
                <a:solidFill>
                  <a:schemeClr val="bg1"/>
                </a:solidFill>
              </a:rPr>
              <a:t>Ariluoto</a:t>
            </a:r>
            <a:endParaRPr lang="fi-FI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fi-FI" dirty="0" smtClean="0">
                <a:solidFill>
                  <a:schemeClr val="bg1"/>
                </a:solidFill>
              </a:rPr>
              <a:t>Harri Johansson</a:t>
            </a:r>
          </a:p>
          <a:p>
            <a:pPr>
              <a:buNone/>
            </a:pPr>
            <a:r>
              <a:rPr lang="fi-FI" dirty="0" smtClean="0">
                <a:solidFill>
                  <a:schemeClr val="bg1"/>
                </a:solidFill>
              </a:rPr>
              <a:t>Antti Knutas</a:t>
            </a:r>
          </a:p>
          <a:p>
            <a:pPr>
              <a:buNone/>
            </a:pPr>
            <a:r>
              <a:rPr lang="fi-FI" dirty="0" smtClean="0">
                <a:solidFill>
                  <a:schemeClr val="bg1"/>
                </a:solidFill>
              </a:rPr>
              <a:t>Tommi Kähkönen</a:t>
            </a:r>
            <a:endParaRPr lang="fi-FI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2450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Architecture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Cooperation of industry standard software and outsourced cloud hosting: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Flexible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Scalable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Interoperable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755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141" y="0"/>
            <a:ext cx="6245678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66901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84" y="-1"/>
            <a:ext cx="6229634" cy="68403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8908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ystem_stru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184" y="-4055806"/>
            <a:ext cx="10657184" cy="109138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16750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ystem_stru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4584" y="0"/>
            <a:ext cx="9649072" cy="98814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49863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ystem_stru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4" y="-3483768"/>
            <a:ext cx="10729192" cy="109875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66174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2450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Latest in Cloud Technologies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Microsoft Azure hosting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IronRuby</a:t>
            </a:r>
            <a:r>
              <a:rPr lang="en-US" dirty="0" smtClean="0">
                <a:solidFill>
                  <a:schemeClr val="bg1"/>
                </a:solidFill>
              </a:rPr>
              <a:t> on Rails web scripting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Plugin-architecture for interacting with remote web services</a:t>
            </a:r>
          </a:p>
          <a:p>
            <a:r>
              <a:rPr lang="en-US" dirty="0">
                <a:solidFill>
                  <a:schemeClr val="bg1"/>
                </a:solidFill>
              </a:rPr>
              <a:t>Standardized XML </a:t>
            </a:r>
            <a:r>
              <a:rPr lang="en-US" dirty="0" smtClean="0">
                <a:solidFill>
                  <a:schemeClr val="bg1"/>
                </a:solidFill>
              </a:rPr>
              <a:t>communications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Intelligence in the .NET-based cloud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Windows Mobile 7 Client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Embedded Linux monitoring platform</a:t>
            </a:r>
          </a:p>
        </p:txBody>
      </p:sp>
    </p:spTree>
    <p:extLst>
      <p:ext uri="{BB962C8B-B14F-4D97-AF65-F5344CB8AC3E}">
        <p14:creationId xmlns:p14="http://schemas.microsoft.com/office/powerpoint/2010/main" val="621533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2450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Business Case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People are willing to pay a little money in order to save a lot more money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If we assume a constant saving of 150W: ~1300kWh or </a:t>
            </a:r>
            <a:r>
              <a:rPr lang="en-US" dirty="0" smtClean="0">
                <a:solidFill>
                  <a:schemeClr val="bg1"/>
                </a:solidFill>
              </a:rPr>
              <a:t>60e </a:t>
            </a:r>
            <a:r>
              <a:rPr lang="en-US" dirty="0" smtClean="0">
                <a:solidFill>
                  <a:schemeClr val="bg1"/>
                </a:solidFill>
              </a:rPr>
              <a:t>saved per year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Households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Finland: 2’406’000 (1% 24060)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California: </a:t>
            </a:r>
            <a:r>
              <a:rPr lang="en-US" dirty="0">
                <a:solidFill>
                  <a:schemeClr val="bg1"/>
                </a:solidFill>
              </a:rPr>
              <a:t>13’433’718 (1% 134337)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724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2450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Low unit costs and scalable servers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Devices: One-time investment of 120e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Subscription: 12e / year per client</a:t>
            </a:r>
          </a:p>
          <a:p>
            <a:r>
              <a:rPr lang="en-US" dirty="0">
                <a:solidFill>
                  <a:schemeClr val="bg1"/>
                </a:solidFill>
              </a:rPr>
              <a:t>Hosting costs: Estimated 50c per month per </a:t>
            </a:r>
            <a:r>
              <a:rPr lang="en-US" dirty="0" smtClean="0">
                <a:solidFill>
                  <a:schemeClr val="bg1"/>
                </a:solidFill>
              </a:rPr>
              <a:t>client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Profit: 60k euros per year per 10k clients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Future developments: Power company deals and eco-friendly product advertising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46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2450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Conclusions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Interest in energy consumption will rise with energy prices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People will have to learn to regulate their consumption in the future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Greendel</a:t>
            </a:r>
            <a:r>
              <a:rPr lang="en-US" dirty="0" smtClean="0">
                <a:solidFill>
                  <a:schemeClr val="bg1"/>
                </a:solidFill>
              </a:rPr>
              <a:t> is there to provide accurate data to a wide variety of users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466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3170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Structure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Case for </a:t>
            </a:r>
            <a:r>
              <a:rPr lang="en-US" dirty="0" err="1" smtClean="0">
                <a:solidFill>
                  <a:schemeClr val="bg1"/>
                </a:solidFill>
              </a:rPr>
              <a:t>Greendel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Features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System Architecture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Busness</a:t>
            </a:r>
            <a:r>
              <a:rPr lang="en-US" dirty="0" smtClean="0">
                <a:solidFill>
                  <a:schemeClr val="bg1"/>
                </a:solidFill>
              </a:rPr>
              <a:t> Case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Conclusions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Demo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1"/>
            <a:ext cx="6624736" cy="395704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Facts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Energy prices will </a:t>
            </a:r>
            <a:r>
              <a:rPr lang="en-US" dirty="0" smtClean="0">
                <a:solidFill>
                  <a:schemeClr val="bg1"/>
                </a:solidFill>
              </a:rPr>
              <a:t>increase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Pricing will become more complicated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People will become more interested in energy consumption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High energy prices will interest people in alternatives</a:t>
            </a:r>
          </a:p>
        </p:txBody>
      </p:sp>
    </p:spTree>
    <p:extLst>
      <p:ext uri="{BB962C8B-B14F-4D97-AF65-F5344CB8AC3E}">
        <p14:creationId xmlns:p14="http://schemas.microsoft.com/office/powerpoint/2010/main" val="3490691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61573"/>
              </p:ext>
            </p:extLst>
          </p:nvPr>
        </p:nvGraphicFramePr>
        <p:xfrm>
          <a:off x="899592" y="1124744"/>
          <a:ext cx="6912768" cy="4093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27584" y="5445224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Today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068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134655"/>
              </p:ext>
            </p:extLst>
          </p:nvPr>
        </p:nvGraphicFramePr>
        <p:xfrm>
          <a:off x="899592" y="1124744"/>
          <a:ext cx="6912768" cy="4093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27584" y="5445224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Future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6320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317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Vision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Gathering energy consumption data from homes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Connecting people to their information also </a:t>
            </a:r>
            <a:r>
              <a:rPr lang="en-US" u="sng" dirty="0" smtClean="0">
                <a:solidFill>
                  <a:schemeClr val="bg1"/>
                </a:solidFill>
              </a:rPr>
              <a:t>helps regulate consumption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473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3170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 err="1" smtClean="0">
                <a:solidFill>
                  <a:schemeClr val="bg1"/>
                </a:solidFill>
              </a:rPr>
              <a:t>Greendel</a:t>
            </a:r>
            <a:r>
              <a:rPr lang="en-US" dirty="0" smtClean="0">
                <a:solidFill>
                  <a:schemeClr val="bg1"/>
                </a:solidFill>
              </a:rPr>
              <a:t> Project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Greendel</a:t>
            </a:r>
            <a:r>
              <a:rPr lang="en-US" dirty="0" smtClean="0">
                <a:solidFill>
                  <a:schemeClr val="bg1"/>
                </a:solidFill>
              </a:rPr>
              <a:t> is a system that helps people connect their behavior to consumption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Cloud-hosted system connects to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Power meter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Power generators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Provides accurate real-time information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737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3170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Case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Greendel</a:t>
            </a:r>
            <a:r>
              <a:rPr lang="en-US" dirty="0" smtClean="0">
                <a:solidFill>
                  <a:schemeClr val="bg1"/>
                </a:solidFill>
              </a:rPr>
              <a:t> is more accurate and feature-rich than other solutions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Cloud hosting makes fixed costs small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Marketed to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Energy-conscious homeowners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Small-scale renewable energy producers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89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2450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Features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Monitor in real time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Power consumption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Power production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Environmental factors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Available on the web, desktop and mobile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Integrates with social media applications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Integration options with remotely readable meters</a:t>
            </a:r>
          </a:p>
          <a:p>
            <a:r>
              <a:rPr lang="en-US" dirty="0">
                <a:solidFill>
                  <a:schemeClr val="bg1"/>
                </a:solidFill>
              </a:rPr>
              <a:t>Intelligent management of power </a:t>
            </a:r>
            <a:r>
              <a:rPr lang="en-US" dirty="0" smtClean="0">
                <a:solidFill>
                  <a:schemeClr val="bg1"/>
                </a:solidFill>
              </a:rPr>
              <a:t>spikes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274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371</Words>
  <Application>Microsoft Macintosh PowerPoint</Application>
  <PresentationFormat>On-screen Show (4:3)</PresentationFormat>
  <Paragraphs>77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uniquest</dc:creator>
  <cp:lastModifiedBy>A K</cp:lastModifiedBy>
  <cp:revision>21</cp:revision>
  <dcterms:created xsi:type="dcterms:W3CDTF">2011-04-19T21:50:48Z</dcterms:created>
  <dcterms:modified xsi:type="dcterms:W3CDTF">2011-05-03T00:51:39Z</dcterms:modified>
</cp:coreProperties>
</file>