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63" r:id="rId3"/>
    <p:sldId id="269" r:id="rId4"/>
    <p:sldId id="272" r:id="rId5"/>
    <p:sldId id="268" r:id="rId6"/>
    <p:sldId id="267" r:id="rId7"/>
    <p:sldId id="271" r:id="rId8"/>
    <p:sldId id="265" r:id="rId9"/>
    <p:sldId id="273" r:id="rId10"/>
    <p:sldId id="266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AB3"/>
    <a:srgbClr val="136D38"/>
    <a:srgbClr val="CD5133"/>
    <a:srgbClr val="5A5ABE"/>
    <a:srgbClr val="CA8F18"/>
    <a:srgbClr val="9AB534"/>
    <a:srgbClr val="1E4786"/>
    <a:srgbClr val="55B8CB"/>
    <a:srgbClr val="250931"/>
    <a:srgbClr val="155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84" autoAdjust="0"/>
  </p:normalViewPr>
  <p:slideViewPr>
    <p:cSldViewPr>
      <p:cViewPr>
        <p:scale>
          <a:sx n="100" d="100"/>
          <a:sy n="100" d="100"/>
        </p:scale>
        <p:origin x="-1758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56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580EF-8E47-4E7A-B8BD-B8A914D06AFC}" type="datetimeFigureOut">
              <a:rPr lang="en-US" smtClean="0"/>
              <a:t>4/13/2012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7C1BE-27C7-4504-9D2D-9AE9A1CC2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30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32A4C-61ED-466B-8E8A-849BD3D2B1E1}" type="datetimeFigureOut">
              <a:rPr lang="en-US" smtClean="0"/>
              <a:t>4/13/2012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90093-A129-41A8-BEAB-525BA5F6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7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2509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11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1E47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90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115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865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rgbClr val="136D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823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CA8F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90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CD5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5020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9AB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90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>
            <a:off x="-1371600" y="199572"/>
            <a:ext cx="11702142" cy="6709230"/>
            <a:chOff x="-1371600" y="228600"/>
            <a:chExt cx="11702142" cy="6709230"/>
          </a:xfrm>
          <a:effectLst/>
        </p:grpSpPr>
        <p:sp>
          <p:nvSpPr>
            <p:cNvPr id="20" name="Arc 19"/>
            <p:cNvSpPr/>
            <p:nvPr userDrawn="1"/>
          </p:nvSpPr>
          <p:spPr>
            <a:xfrm>
              <a:off x="-152399" y="1317437"/>
              <a:ext cx="10058400" cy="5562600"/>
            </a:xfrm>
            <a:prstGeom prst="arc">
              <a:avLst>
                <a:gd name="adj1" fmla="val 2318464"/>
                <a:gd name="adj2" fmla="val 10871189"/>
              </a:avLst>
            </a:prstGeom>
            <a:ln w="12700">
              <a:gradFill>
                <a:gsLst>
                  <a:gs pos="0">
                    <a:schemeClr val="bg1">
                      <a:alpha val="15000"/>
                    </a:schemeClr>
                  </a:gs>
                  <a:gs pos="86000">
                    <a:srgbClr val="FFFFFF">
                      <a:alpha val="7000"/>
                    </a:srgbClr>
                  </a:gs>
                  <a:gs pos="14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540000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/>
            <p:cNvSpPr/>
            <p:nvPr userDrawn="1"/>
          </p:nvSpPr>
          <p:spPr>
            <a:xfrm>
              <a:off x="-990600" y="3810000"/>
              <a:ext cx="10058400" cy="3124200"/>
            </a:xfrm>
            <a:prstGeom prst="arc">
              <a:avLst>
                <a:gd name="adj1" fmla="val 5153918"/>
                <a:gd name="adj2" fmla="val 9638147"/>
              </a:avLst>
            </a:prstGeom>
            <a:ln w="12700">
              <a:gradFill>
                <a:gsLst>
                  <a:gs pos="0">
                    <a:schemeClr val="bg1">
                      <a:alpha val="15000"/>
                    </a:schemeClr>
                  </a:gs>
                  <a:gs pos="86000">
                    <a:srgbClr val="FFFFFF">
                      <a:alpha val="7000"/>
                    </a:srgbClr>
                  </a:gs>
                  <a:gs pos="14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 userDrawn="1"/>
          </p:nvSpPr>
          <p:spPr>
            <a:xfrm>
              <a:off x="-1371600" y="228600"/>
              <a:ext cx="10972800" cy="6705600"/>
            </a:xfrm>
            <a:prstGeom prst="arc">
              <a:avLst>
                <a:gd name="adj1" fmla="val 248508"/>
                <a:gd name="adj2" fmla="val 8928458"/>
              </a:avLst>
            </a:prstGeom>
            <a:ln w="12700">
              <a:gradFill>
                <a:gsLst>
                  <a:gs pos="0">
                    <a:schemeClr val="bg1">
                      <a:alpha val="15000"/>
                    </a:schemeClr>
                  </a:gs>
                  <a:gs pos="86000">
                    <a:srgbClr val="FFFFFF">
                      <a:alpha val="7000"/>
                    </a:srgbClr>
                  </a:gs>
                  <a:gs pos="14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 userDrawn="1"/>
          </p:nvSpPr>
          <p:spPr>
            <a:xfrm>
              <a:off x="-566058" y="2133600"/>
              <a:ext cx="10896600" cy="4804230"/>
            </a:xfrm>
            <a:prstGeom prst="arc">
              <a:avLst>
                <a:gd name="adj1" fmla="val 1086796"/>
                <a:gd name="adj2" fmla="val 10391541"/>
              </a:avLst>
            </a:prstGeom>
            <a:ln w="12700">
              <a:gradFill>
                <a:gsLst>
                  <a:gs pos="0">
                    <a:schemeClr val="bg1">
                      <a:alpha val="15000"/>
                    </a:schemeClr>
                  </a:gs>
                  <a:gs pos="86000">
                    <a:srgbClr val="FFFFFF">
                      <a:alpha val="7000"/>
                    </a:srgbClr>
                  </a:gs>
                  <a:gs pos="14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 userDrawn="1"/>
          </p:nvSpPr>
          <p:spPr>
            <a:xfrm>
              <a:off x="272142" y="390072"/>
              <a:ext cx="10058400" cy="6495508"/>
            </a:xfrm>
            <a:prstGeom prst="arc">
              <a:avLst>
                <a:gd name="adj1" fmla="val 1804976"/>
                <a:gd name="adj2" fmla="val 5703712"/>
              </a:avLst>
            </a:prstGeom>
            <a:ln w="12700">
              <a:gradFill>
                <a:gsLst>
                  <a:gs pos="0">
                    <a:schemeClr val="bg1">
                      <a:alpha val="15000"/>
                    </a:schemeClr>
                  </a:gs>
                  <a:gs pos="86000">
                    <a:srgbClr val="FFFFFF">
                      <a:alpha val="7000"/>
                    </a:srgbClr>
                  </a:gs>
                  <a:gs pos="14000">
                    <a:schemeClr val="bg1">
                      <a:alpha val="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 userDrawn="1"/>
        </p:nvGrpSpPr>
        <p:grpSpPr>
          <a:xfrm>
            <a:off x="2365829" y="-228600"/>
            <a:ext cx="6654800" cy="1538514"/>
            <a:chOff x="2365829" y="-228600"/>
            <a:chExt cx="6654800" cy="1538514"/>
          </a:xfrm>
        </p:grpSpPr>
        <p:sp>
          <p:nvSpPr>
            <p:cNvPr id="25" name="Rectangle 24"/>
            <p:cNvSpPr/>
            <p:nvPr userDrawn="1"/>
          </p:nvSpPr>
          <p:spPr>
            <a:xfrm>
              <a:off x="2442029" y="0"/>
              <a:ext cx="1676400" cy="1309914"/>
            </a:xfrm>
            <a:prstGeom prst="rect">
              <a:avLst/>
            </a:prstGeom>
            <a:gradFill flip="none" rotWithShape="1">
              <a:gsLst>
                <a:gs pos="32000">
                  <a:srgbClr val="FFFFFF">
                    <a:alpha val="1000"/>
                  </a:srgbClr>
                </a:gs>
                <a:gs pos="57000">
                  <a:srgbClr val="FFFFFF">
                    <a:alpha val="4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2365829" y="-3630"/>
              <a:ext cx="2129971" cy="1021443"/>
            </a:xfrm>
            <a:prstGeom prst="rect">
              <a:avLst/>
            </a:prstGeom>
            <a:gradFill flip="none" rotWithShape="1">
              <a:gsLst>
                <a:gs pos="32000">
                  <a:srgbClr val="FFFFFF">
                    <a:alpha val="1000"/>
                  </a:srgbClr>
                </a:gs>
                <a:gs pos="57000">
                  <a:srgbClr val="FFFFFF">
                    <a:alpha val="4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6858000" y="-228600"/>
              <a:ext cx="1524000" cy="1246413"/>
            </a:xfrm>
            <a:prstGeom prst="rect">
              <a:avLst/>
            </a:prstGeom>
            <a:gradFill flip="none" rotWithShape="1">
              <a:gsLst>
                <a:gs pos="32000">
                  <a:srgbClr val="FFFFFF">
                    <a:alpha val="1000"/>
                  </a:srgbClr>
                </a:gs>
                <a:gs pos="57000">
                  <a:srgbClr val="FFFFFF">
                    <a:alpha val="4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858000" y="20866"/>
              <a:ext cx="1524000" cy="803727"/>
            </a:xfrm>
            <a:prstGeom prst="rect">
              <a:avLst/>
            </a:prstGeom>
            <a:gradFill flip="none" rotWithShape="1">
              <a:gsLst>
                <a:gs pos="32000">
                  <a:srgbClr val="FFFFFF">
                    <a:alpha val="1000"/>
                  </a:srgbClr>
                </a:gs>
                <a:gs pos="57000">
                  <a:srgbClr val="FFFFFF">
                    <a:alpha val="4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8153401" y="-3630"/>
              <a:ext cx="867228" cy="466272"/>
            </a:xfrm>
            <a:prstGeom prst="rect">
              <a:avLst/>
            </a:prstGeom>
            <a:gradFill flip="none" rotWithShape="1">
              <a:gsLst>
                <a:gs pos="32000">
                  <a:srgbClr val="FFFFFF">
                    <a:alpha val="1000"/>
                  </a:srgbClr>
                </a:gs>
                <a:gs pos="57000">
                  <a:srgbClr val="FFFFFF">
                    <a:alpha val="4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0" y="5943600"/>
            <a:ext cx="8110765" cy="1299030"/>
            <a:chOff x="0" y="5943600"/>
            <a:chExt cx="8110765" cy="1299030"/>
          </a:xfrm>
        </p:grpSpPr>
        <p:sp>
          <p:nvSpPr>
            <p:cNvPr id="37" name="Rectangle 36"/>
            <p:cNvSpPr/>
            <p:nvPr userDrawn="1"/>
          </p:nvSpPr>
          <p:spPr>
            <a:xfrm>
              <a:off x="3432628" y="5943600"/>
              <a:ext cx="1064986" cy="965202"/>
            </a:xfrm>
            <a:prstGeom prst="rect">
              <a:avLst/>
            </a:prstGeom>
            <a:gradFill flip="none" rotWithShape="1">
              <a:gsLst>
                <a:gs pos="71000">
                  <a:srgbClr val="FFFFFF">
                    <a:alpha val="4000"/>
                  </a:srgbClr>
                </a:gs>
                <a:gs pos="42000">
                  <a:srgbClr val="FFFFFF">
                    <a:alpha val="1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3756478" y="6096000"/>
              <a:ext cx="1064986" cy="965202"/>
            </a:xfrm>
            <a:prstGeom prst="rect">
              <a:avLst/>
            </a:prstGeom>
            <a:gradFill flip="none" rotWithShape="1">
              <a:gsLst>
                <a:gs pos="71000">
                  <a:srgbClr val="FFFFFF">
                    <a:alpha val="4000"/>
                  </a:srgbClr>
                </a:gs>
                <a:gs pos="42000">
                  <a:srgbClr val="FFFFFF">
                    <a:alpha val="1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 userDrawn="1"/>
          </p:nvGrpSpPr>
          <p:grpSpPr>
            <a:xfrm>
              <a:off x="0" y="6172200"/>
              <a:ext cx="8110765" cy="1070430"/>
              <a:chOff x="0" y="6172200"/>
              <a:chExt cx="8110765" cy="1070430"/>
            </a:xfrm>
          </p:grpSpPr>
          <p:sp>
            <p:nvSpPr>
              <p:cNvPr id="30" name="Rectangle 29"/>
              <p:cNvSpPr/>
              <p:nvPr userDrawn="1"/>
            </p:nvSpPr>
            <p:spPr>
              <a:xfrm>
                <a:off x="0" y="6172200"/>
                <a:ext cx="1064986" cy="841830"/>
              </a:xfrm>
              <a:prstGeom prst="rect">
                <a:avLst/>
              </a:prstGeom>
              <a:gradFill flip="none" rotWithShape="1">
                <a:gsLst>
                  <a:gs pos="71000">
                    <a:srgbClr val="FFFFFF">
                      <a:alpha val="4000"/>
                    </a:srgbClr>
                  </a:gs>
                  <a:gs pos="42000">
                    <a:srgbClr val="FFFFFF">
                      <a:alpha val="1000"/>
                    </a:srgbClr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0000"/>
                    </a:schemeClr>
                  </a:gs>
                </a:gsLst>
                <a:lin ang="0" scaled="1"/>
                <a:tileRect/>
              </a:gradFill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 userDrawn="1"/>
            </p:nvSpPr>
            <p:spPr>
              <a:xfrm>
                <a:off x="228600" y="6324600"/>
                <a:ext cx="1064986" cy="841830"/>
              </a:xfrm>
              <a:prstGeom prst="rect">
                <a:avLst/>
              </a:prstGeom>
              <a:gradFill flip="none" rotWithShape="1">
                <a:gsLst>
                  <a:gs pos="71000">
                    <a:srgbClr val="FFFFFF">
                      <a:alpha val="4000"/>
                    </a:srgbClr>
                  </a:gs>
                  <a:gs pos="42000">
                    <a:srgbClr val="FFFFFF">
                      <a:alpha val="1000"/>
                    </a:srgbClr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0000"/>
                    </a:schemeClr>
                  </a:gs>
                </a:gsLst>
                <a:lin ang="0" scaled="1"/>
                <a:tileRect/>
              </a:gradFill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 userDrawn="1"/>
            </p:nvSpPr>
            <p:spPr>
              <a:xfrm>
                <a:off x="7045779" y="6244770"/>
                <a:ext cx="1064986" cy="841830"/>
              </a:xfrm>
              <a:prstGeom prst="rect">
                <a:avLst/>
              </a:prstGeom>
              <a:gradFill flip="none" rotWithShape="1">
                <a:gsLst>
                  <a:gs pos="71000">
                    <a:srgbClr val="FFFFFF">
                      <a:alpha val="4000"/>
                    </a:srgbClr>
                  </a:gs>
                  <a:gs pos="42000">
                    <a:srgbClr val="FFFFFF">
                      <a:alpha val="1000"/>
                    </a:srgbClr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0000"/>
                    </a:schemeClr>
                  </a:gs>
                </a:gsLst>
                <a:lin ang="0" scaled="1"/>
                <a:tileRect/>
              </a:gradFill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 userDrawn="1"/>
            </p:nvSpPr>
            <p:spPr>
              <a:xfrm>
                <a:off x="6705600" y="6400800"/>
                <a:ext cx="1064986" cy="841830"/>
              </a:xfrm>
              <a:prstGeom prst="rect">
                <a:avLst/>
              </a:prstGeom>
              <a:gradFill flip="none" rotWithShape="1">
                <a:gsLst>
                  <a:gs pos="71000">
                    <a:srgbClr val="FFFFFF">
                      <a:alpha val="4000"/>
                    </a:srgbClr>
                  </a:gs>
                  <a:gs pos="42000">
                    <a:srgbClr val="FFFFFF">
                      <a:alpha val="1000"/>
                    </a:srgbClr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0000"/>
                    </a:schemeClr>
                  </a:gs>
                </a:gsLst>
                <a:lin ang="0" scaled="1"/>
                <a:tileRect/>
              </a:gradFill>
              <a:ln w="127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/>
            <p:cNvSpPr/>
            <p:nvPr userDrawn="1"/>
          </p:nvSpPr>
          <p:spPr>
            <a:xfrm>
              <a:off x="3429000" y="6244770"/>
              <a:ext cx="1064986" cy="841830"/>
            </a:xfrm>
            <a:prstGeom prst="rect">
              <a:avLst/>
            </a:prstGeom>
            <a:gradFill flip="none" rotWithShape="1">
              <a:gsLst>
                <a:gs pos="71000">
                  <a:srgbClr val="FFFFFF">
                    <a:alpha val="4000"/>
                  </a:srgbClr>
                </a:gs>
                <a:gs pos="42000">
                  <a:srgbClr val="FFFFFF">
                    <a:alpha val="1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057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2" r:id="rId5"/>
    <p:sldLayoutId id="2147483653" r:id="rId6"/>
    <p:sldLayoutId id="2147483651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-0.15174 1.11111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8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007 0.02477 C -0.09739 0.02084 -0.08385 0.01991 -0.07066 0.01783 C -0.06215 0.01644 -0.05451 0.01227 -0.04618 0.01088 C -0.01927 0.00672 -0.03125 0.00857 -0.01059 0.00579 C 0.01007 0.00648 0.03108 0.00533 0.05139 0.00741 C 0.05591 0.00787 0.05851 0.0132 0.06268 0.01435 C 0.0665 0.01551 0.07032 0.0169 0.07396 0.01783 C 0.10104 0.02408 0.12709 0.03472 0.15486 0.03866 C 0.19445 0.03704 0.20087 0.0375 0.23177 0.02801 C 0.24132 0.02547 0.2507 0.02408 0.26007 0.0213 C 0.26424 0.01991 0.27327 0.01783 0.27327 0.01806 " pathEditMode="relative" rAng="0" ptsTypes="ffffffffffA">
                                      <p:cBhvr>
                                        <p:cTn id="18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-27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1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3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1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file:///C:\G3\Presentations\codecampintro\g3a_movedemo.mov" TargetMode="External"/><Relationship Id="rId1" Type="http://schemas.microsoft.com/office/2007/relationships/media" Target="file:///C:\G3\Presentations\codecampintro\g3a_movedemo.mov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3125" y="2362200"/>
            <a:ext cx="1857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Segoe UI Light" pitchFamily="34" charset="0"/>
              </a:rPr>
              <a:t>G3A</a:t>
            </a:r>
            <a:endParaRPr lang="en-US" sz="7200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0208" y="3802797"/>
            <a:ext cx="8686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Crowdsource your </a:t>
            </a:r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messaging</a:t>
            </a:r>
          </a:p>
          <a:p>
            <a:pPr algn="ctr"/>
            <a:endParaRPr lang="en-US" sz="4800" dirty="0" smtClean="0">
              <a:solidFill>
                <a:schemeClr val="bg1"/>
              </a:solidFill>
              <a:latin typeface="Segoe UI Light" pitchFamily="34" charset="0"/>
            </a:endParaRPr>
          </a:p>
          <a:p>
            <a:pPr algn="r"/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</a:rPr>
              <a:t>Kallonen</a:t>
            </a:r>
          </a:p>
          <a:p>
            <a:pPr algn="r"/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</a:rPr>
              <a:t>Karki</a:t>
            </a:r>
          </a:p>
          <a:p>
            <a:pPr algn="r"/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</a:rPr>
              <a:t>Knutas</a:t>
            </a:r>
          </a:p>
          <a:p>
            <a:pPr algn="r"/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</a:rPr>
              <a:t>Kähkönen</a:t>
            </a:r>
          </a:p>
          <a:p>
            <a:pPr algn="ctr"/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 </a:t>
            </a:r>
            <a:endParaRPr lang="en-US" sz="48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02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6934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Segoe UI Light" pitchFamily="34" charset="0"/>
              </a:rPr>
              <a:t>Demo</a:t>
            </a:r>
            <a:endParaRPr lang="en-US" sz="66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41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6934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Segoe UI Light" pitchFamily="34" charset="0"/>
              </a:rPr>
              <a:t>The 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Question, comments</a:t>
            </a:r>
          </a:p>
        </p:txBody>
      </p:sp>
    </p:spTree>
    <p:extLst>
      <p:ext uri="{BB962C8B-B14F-4D97-AF65-F5344CB8AC3E}">
        <p14:creationId xmlns:p14="http://schemas.microsoft.com/office/powerpoint/2010/main" val="247999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6934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Segoe UI Light" pitchFamily="34" charset="0"/>
              </a:rPr>
              <a:t>What is </a:t>
            </a:r>
            <a:r>
              <a:rPr lang="en-US" sz="6600" dirty="0" err="1" smtClean="0">
                <a:solidFill>
                  <a:schemeClr val="bg1"/>
                </a:solidFill>
                <a:latin typeface="Segoe UI Light" pitchFamily="34" charset="0"/>
              </a:rPr>
              <a:t>TinyCircle</a:t>
            </a:r>
            <a:r>
              <a:rPr lang="en-US" sz="6600" dirty="0" smtClean="0">
                <a:solidFill>
                  <a:schemeClr val="bg1"/>
                </a:solidFill>
                <a:latin typeface="Segoe UI Light" pitchFamily="34" charset="0"/>
              </a:rPr>
              <a:t>?</a:t>
            </a:r>
            <a:endParaRPr lang="en-US" sz="66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458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Segoe UI Light" pitchFamily="34" charset="0"/>
              </a:rPr>
              <a:t>Opportunistic messaging system with heavy emphasis on </a:t>
            </a:r>
            <a:r>
              <a:rPr lang="en-US" sz="2800" dirty="0" smtClean="0">
                <a:solidFill>
                  <a:schemeClr val="bg1"/>
                </a:solidFill>
                <a:latin typeface="Segoe UI Light" pitchFamily="34" charset="0"/>
              </a:rPr>
              <a:t>privacy for mobile devices</a:t>
            </a:r>
            <a:endParaRPr lang="en-US" sz="2800" dirty="0">
              <a:solidFill>
                <a:schemeClr val="bg1"/>
              </a:solidFill>
              <a:latin typeface="Segoe UI Light" pitchFamily="34" charset="0"/>
            </a:endParaRPr>
          </a:p>
          <a:p>
            <a:pPr marL="685800" indent="-68580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Segoe UI Light" pitchFamily="34" charset="0"/>
              </a:rPr>
              <a:t>Opportunistic</a:t>
            </a:r>
          </a:p>
          <a:p>
            <a:pPr marL="1143000" lvl="1" indent="-68580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Segoe UI Light" pitchFamily="34" charset="0"/>
              </a:rPr>
              <a:t>Messages travel hop-by-hop from </a:t>
            </a:r>
            <a:r>
              <a:rPr lang="en-US" sz="2800" dirty="0" err="1">
                <a:solidFill>
                  <a:schemeClr val="bg1"/>
                </a:solidFill>
                <a:latin typeface="Segoe UI Light" pitchFamily="34" charset="0"/>
              </a:rPr>
              <a:t>TinyCircle</a:t>
            </a:r>
            <a:r>
              <a:rPr lang="en-US" sz="2800" dirty="0">
                <a:solidFill>
                  <a:schemeClr val="bg1"/>
                </a:solidFill>
                <a:latin typeface="Segoe UI Light" pitchFamily="34" charset="0"/>
              </a:rPr>
              <a:t> device to another</a:t>
            </a:r>
          </a:p>
          <a:p>
            <a:pPr marL="685800" indent="-68580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Segoe UI Light" pitchFamily="34" charset="0"/>
              </a:rPr>
              <a:t>Privacy-aware</a:t>
            </a:r>
          </a:p>
          <a:p>
            <a:pPr marL="1143000" lvl="1" indent="-68580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Segoe UI Light" pitchFamily="34" charset="0"/>
              </a:rPr>
              <a:t>Messages can be encrypted using public key encryption → private messaging</a:t>
            </a:r>
          </a:p>
          <a:p>
            <a:pPr marL="1143000" lvl="1" indent="-68580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Segoe UI Light" pitchFamily="34" charset="0"/>
              </a:rPr>
              <a:t>Messages can be signed → verification of sender/content </a:t>
            </a:r>
          </a:p>
        </p:txBody>
      </p:sp>
    </p:spTree>
    <p:extLst>
      <p:ext uri="{BB962C8B-B14F-4D97-AF65-F5344CB8AC3E}">
        <p14:creationId xmlns:p14="http://schemas.microsoft.com/office/powerpoint/2010/main" val="326552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Segoe UI Light" pitchFamily="34" charset="0"/>
              </a:rPr>
              <a:t>Crowdsource</a:t>
            </a:r>
            <a:r>
              <a:rPr lang="en-US" sz="4000" dirty="0" smtClean="0">
                <a:solidFill>
                  <a:schemeClr val="bg1"/>
                </a:solidFill>
                <a:latin typeface="Segoe UI Light" pitchFamily="34" charset="0"/>
              </a:rPr>
              <a:t> your messaging</a:t>
            </a:r>
            <a:endParaRPr lang="en-US" sz="40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45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latin typeface="Segoe UI Light" pitchFamily="34" charset="0"/>
              </a:rPr>
              <a:t>The routing of messages happen through the use of other </a:t>
            </a:r>
            <a:r>
              <a:rPr lang="en-US" sz="3200" dirty="0" err="1">
                <a:solidFill>
                  <a:schemeClr val="bg1"/>
                </a:solidFill>
                <a:latin typeface="Segoe UI Light" pitchFamily="34" charset="0"/>
              </a:rPr>
              <a:t>TinyCircle</a:t>
            </a:r>
            <a:r>
              <a:rPr lang="en-US" sz="3200" dirty="0">
                <a:solidFill>
                  <a:schemeClr val="bg1"/>
                </a:solidFill>
                <a:latin typeface="Segoe UI Light" pitchFamily="34" charset="0"/>
              </a:rPr>
              <a:t> devices</a:t>
            </a:r>
          </a:p>
          <a:p>
            <a:pPr marL="1143000" lvl="1" indent="-685800"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latin typeface="Segoe UI Light" pitchFamily="34" charset="0"/>
              </a:rPr>
              <a:t>Hop-by-hop from device to another</a:t>
            </a:r>
          </a:p>
          <a:p>
            <a:pPr marL="685800" indent="-685800">
              <a:buFont typeface="Arial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Use </a:t>
            </a:r>
            <a:r>
              <a:rPr lang="en-US" sz="3200" dirty="0">
                <a:solidFill>
                  <a:schemeClr val="bg1"/>
                </a:solidFill>
                <a:latin typeface="Segoe UI Light" pitchFamily="34" charset="0"/>
              </a:rPr>
              <a:t>the system and offer your device as a routing point </a:t>
            </a:r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for others</a:t>
            </a:r>
            <a:endParaRPr lang="en-US" sz="3200" dirty="0">
              <a:solidFill>
                <a:schemeClr val="bg1"/>
              </a:solidFill>
              <a:latin typeface="Segoe UI Light" pitchFamily="34" charset="0"/>
            </a:endParaRPr>
          </a:p>
          <a:p>
            <a:pPr marL="685800" indent="-685800"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latin typeface="Segoe UI Light" pitchFamily="34" charset="0"/>
              </a:rPr>
              <a:t>You are not </a:t>
            </a:r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dependent </a:t>
            </a:r>
            <a:r>
              <a:rPr lang="en-US" sz="3200" dirty="0">
                <a:solidFill>
                  <a:schemeClr val="bg1"/>
                </a:solidFill>
                <a:latin typeface="Segoe UI Light" pitchFamily="34" charset="0"/>
              </a:rPr>
              <a:t>on infrastructure of a company or government – you are </a:t>
            </a:r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only dependent </a:t>
            </a:r>
            <a:r>
              <a:rPr lang="en-US" sz="3200" dirty="0">
                <a:solidFill>
                  <a:schemeClr val="bg1"/>
                </a:solidFill>
                <a:latin typeface="Segoe UI Light" pitchFamily="34" charset="0"/>
              </a:rPr>
              <a:t>on other </a:t>
            </a:r>
            <a:r>
              <a:rPr lang="en-US" sz="3200" dirty="0" err="1">
                <a:solidFill>
                  <a:schemeClr val="bg1"/>
                </a:solidFill>
                <a:latin typeface="Segoe UI Light" pitchFamily="34" charset="0"/>
              </a:rPr>
              <a:t>TinyCircle</a:t>
            </a:r>
            <a:r>
              <a:rPr lang="en-US" sz="3200" dirty="0">
                <a:solidFill>
                  <a:schemeClr val="bg1"/>
                </a:solidFill>
                <a:latin typeface="Segoe UI Light" pitchFamily="34" charset="0"/>
              </a:rPr>
              <a:t> users</a:t>
            </a:r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!</a:t>
            </a:r>
            <a:endParaRPr lang="en-US" sz="3200" dirty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7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Segoe UI Light" pitchFamily="34" charset="0"/>
              </a:rPr>
              <a:t>Opportunistic routing</a:t>
            </a:r>
            <a:endParaRPr lang="en-US" sz="40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The devices exchange messages with other </a:t>
            </a:r>
            <a:r>
              <a:rPr lang="en-US" sz="3200" dirty="0" err="1" smtClean="0">
                <a:solidFill>
                  <a:schemeClr val="bg1"/>
                </a:solidFill>
                <a:latin typeface="Segoe UI Light" pitchFamily="34" charset="0"/>
              </a:rPr>
              <a:t>TinyCircle</a:t>
            </a:r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 devices in the same local network</a:t>
            </a:r>
          </a:p>
          <a:p>
            <a:pPr marL="1143000" lvl="1" indent="-685800">
              <a:buFont typeface="Arial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Hop-by-hop from sender to receiver</a:t>
            </a:r>
          </a:p>
          <a:p>
            <a:pPr marL="1143000" lvl="1" indent="-685800">
              <a:buFont typeface="Arial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Store and forward</a:t>
            </a:r>
          </a:p>
          <a:p>
            <a:pPr marL="1143000" lvl="1" indent="-685800">
              <a:buFont typeface="Arial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Try to send message closer to destination</a:t>
            </a:r>
          </a:p>
          <a:p>
            <a:pPr marL="685800" indent="-685800">
              <a:buFont typeface="Arial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Messages contain information of sender and receiver and the route is decided on the fly</a:t>
            </a:r>
          </a:p>
          <a:p>
            <a:pPr marL="685800" indent="-685800"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latin typeface="Segoe UI Light" pitchFamily="34" charset="0"/>
              </a:rPr>
              <a:t>Servers available to reduce the number of hops needed when connected to </a:t>
            </a:r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Internet</a:t>
            </a:r>
            <a:endParaRPr lang="en-US" sz="3200" dirty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61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Opportunistic routing</a:t>
            </a:r>
            <a:endParaRPr lang="en-US" sz="48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  <p:pic>
        <p:nvPicPr>
          <p:cNvPr id="5" name="g3a_movedemo.mo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5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4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Where to use </a:t>
            </a:r>
            <a:r>
              <a:rPr lang="en-US" sz="4800" dirty="0" err="1" smtClean="0">
                <a:solidFill>
                  <a:schemeClr val="bg1"/>
                </a:solidFill>
                <a:latin typeface="Segoe UI Light" pitchFamily="34" charset="0"/>
              </a:rPr>
              <a:t>TinyCircle</a:t>
            </a:r>
            <a:endParaRPr lang="en-US" sz="48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371600"/>
            <a:ext cx="8839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Local, temporary social groups</a:t>
            </a:r>
          </a:p>
          <a:p>
            <a:pPr marL="1143000" lvl="1" indent="-685800">
              <a:buFont typeface="Arial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</a:rPr>
              <a:t>Classrooms</a:t>
            </a:r>
            <a:endParaRPr lang="en-US" sz="3600" dirty="0" smtClean="0">
              <a:solidFill>
                <a:schemeClr val="bg1"/>
              </a:solidFill>
              <a:latin typeface="Segoe UI Light" pitchFamily="34" charset="0"/>
            </a:endParaRPr>
          </a:p>
          <a:p>
            <a:pPr marL="1143000" lvl="1" indent="-685800">
              <a:buFont typeface="Arial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</a:rPr>
              <a:t>Big events</a:t>
            </a:r>
          </a:p>
          <a:p>
            <a:pPr marL="1143000" lvl="1" indent="-685800">
              <a:buFont typeface="Arial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</a:rPr>
              <a:t>Accident sites</a:t>
            </a:r>
          </a:p>
          <a:p>
            <a:pPr marL="1143000" lvl="1" indent="-685800">
              <a:buFont typeface="Arial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</a:rPr>
              <a:t>Demonstrations</a:t>
            </a:r>
            <a:endParaRPr lang="en-US" sz="3600" dirty="0">
              <a:solidFill>
                <a:schemeClr val="bg1"/>
              </a:solidFill>
              <a:latin typeface="Segoe UI Light" pitchFamily="34" charset="0"/>
            </a:endParaRPr>
          </a:p>
          <a:p>
            <a:pPr marL="685800" indent="-685800">
              <a:buFont typeface="Arial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Segoe UI Light" pitchFamily="34" charset="0"/>
              </a:rPr>
              <a:t>In essence: Flexible collaboration in novel situations </a:t>
            </a:r>
          </a:p>
        </p:txBody>
      </p:sp>
    </p:spTree>
    <p:extLst>
      <p:ext uri="{BB962C8B-B14F-4D97-AF65-F5344CB8AC3E}">
        <p14:creationId xmlns:p14="http://schemas.microsoft.com/office/powerpoint/2010/main" val="275468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Segoe UI Light" pitchFamily="34" charset="0"/>
              </a:rPr>
              <a:t>Why </a:t>
            </a:r>
            <a:r>
              <a:rPr lang="en-US" sz="4000" dirty="0" err="1" smtClean="0">
                <a:solidFill>
                  <a:schemeClr val="bg1"/>
                </a:solidFill>
                <a:latin typeface="Segoe UI Light" pitchFamily="34" charset="0"/>
              </a:rPr>
              <a:t>TinyCircle</a:t>
            </a:r>
            <a:r>
              <a:rPr lang="en-US" sz="4000" dirty="0" smtClean="0">
                <a:solidFill>
                  <a:schemeClr val="bg1"/>
                </a:solidFill>
                <a:latin typeface="Segoe UI Light" pitchFamily="34" charset="0"/>
              </a:rPr>
              <a:t>?</a:t>
            </a:r>
            <a:endParaRPr lang="en-US" sz="40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latin typeface="Segoe UI Light" pitchFamily="34" charset="0"/>
              </a:rPr>
              <a:t>No need </a:t>
            </a:r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for </a:t>
            </a:r>
            <a:r>
              <a:rPr lang="en-US" sz="3200" dirty="0">
                <a:solidFill>
                  <a:schemeClr val="bg1"/>
                </a:solidFill>
                <a:latin typeface="Segoe UI Light" pitchFamily="34" charset="0"/>
              </a:rPr>
              <a:t>Internet </a:t>
            </a:r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connection</a:t>
            </a:r>
            <a:endParaRPr lang="en-US" sz="3200" dirty="0">
              <a:solidFill>
                <a:schemeClr val="bg1"/>
              </a:solidFill>
              <a:latin typeface="Segoe UI Light" pitchFamily="34" charset="0"/>
            </a:endParaRPr>
          </a:p>
          <a:p>
            <a:pPr marL="685800" indent="-685800"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latin typeface="Segoe UI Light" pitchFamily="34" charset="0"/>
              </a:rPr>
              <a:t>Messaging will not stop if lines are </a:t>
            </a:r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down</a:t>
            </a:r>
          </a:p>
          <a:p>
            <a:pPr marL="1143000" lvl="1" indent="-685800">
              <a:buFont typeface="Arial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Distributed system</a:t>
            </a:r>
          </a:p>
          <a:p>
            <a:pPr marL="1143000" lvl="1" indent="-685800">
              <a:buFont typeface="Arial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No single point of failure</a:t>
            </a:r>
          </a:p>
          <a:p>
            <a:pPr marL="685800" indent="-685800">
              <a:buFont typeface="Arial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No censorship</a:t>
            </a:r>
            <a:endParaRPr lang="en-US" sz="3200" dirty="0">
              <a:solidFill>
                <a:schemeClr val="bg1"/>
              </a:solidFill>
              <a:latin typeface="Segoe UI Light" pitchFamily="34" charset="0"/>
            </a:endParaRPr>
          </a:p>
          <a:p>
            <a:pPr marL="685800" indent="-685800"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latin typeface="Segoe UI Light" pitchFamily="34" charset="0"/>
              </a:rPr>
              <a:t>Free messaging</a:t>
            </a:r>
          </a:p>
          <a:p>
            <a:pPr marL="685800" indent="-685800"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latin typeface="Segoe UI Light" pitchFamily="34" charset="0"/>
              </a:rPr>
              <a:t>Messages remain </a:t>
            </a:r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private</a:t>
            </a:r>
          </a:p>
          <a:p>
            <a:pPr marL="1143000" lvl="1" indent="-685800">
              <a:buFont typeface="Arial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Spying not possible</a:t>
            </a:r>
            <a:endParaRPr lang="en-US" sz="3200" dirty="0">
              <a:solidFill>
                <a:schemeClr val="bg1"/>
              </a:solidFill>
              <a:latin typeface="Segoe UI Light" pitchFamily="34" charset="0"/>
            </a:endParaRPr>
          </a:p>
          <a:p>
            <a:pPr marL="685800" indent="-685800">
              <a:buFont typeface="Arial"/>
              <a:buChar char="•"/>
            </a:pPr>
            <a:endParaRPr lang="en-US" sz="3200" dirty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8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6934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Segoe UI Light" pitchFamily="34" charset="0"/>
              </a:rPr>
              <a:t>How it works?</a:t>
            </a:r>
            <a:endParaRPr lang="en-US" sz="66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</a:rPr>
              <a:t>Windows Phone 7</a:t>
            </a:r>
          </a:p>
          <a:p>
            <a:pPr marL="685800" indent="-685800">
              <a:buFont typeface="Arial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</a:rPr>
              <a:t>P2P </a:t>
            </a: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</a:rPr>
              <a:t>Networking in local network</a:t>
            </a:r>
            <a:endParaRPr lang="en-US" sz="3600" dirty="0" smtClean="0">
              <a:solidFill>
                <a:schemeClr val="bg1"/>
              </a:solidFill>
              <a:latin typeface="Segoe UI Light" pitchFamily="34" charset="0"/>
            </a:endParaRPr>
          </a:p>
          <a:p>
            <a:pPr marL="1143000" lvl="1" indent="-685800">
              <a:buFont typeface="Arial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</a:rPr>
              <a:t>Multicast</a:t>
            </a:r>
          </a:p>
          <a:p>
            <a:pPr marL="1143000" lvl="1" indent="-685800">
              <a:buFont typeface="Arial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</a:rPr>
              <a:t>Unicast</a:t>
            </a:r>
          </a:p>
          <a:p>
            <a:pPr marL="685800" indent="-685800">
              <a:buFont typeface="Arial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</a:rPr>
              <a:t>Web service in the internet (Azure)</a:t>
            </a:r>
          </a:p>
          <a:p>
            <a:pPr marL="1143000" lvl="1" indent="-685800">
              <a:buFont typeface="Arial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</a:rPr>
              <a:t>Store and forward messages </a:t>
            </a:r>
          </a:p>
          <a:p>
            <a:pPr marL="685800" indent="-685800">
              <a:buFont typeface="Arial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</a:rPr>
              <a:t>Local database</a:t>
            </a:r>
            <a:endParaRPr lang="en-US" sz="3600" dirty="0" smtClean="0">
              <a:solidFill>
                <a:schemeClr val="bg1"/>
              </a:solidFill>
              <a:latin typeface="Segoe UI Light" pitchFamily="34" charset="0"/>
            </a:endParaRPr>
          </a:p>
          <a:p>
            <a:pPr marL="1143000" lvl="1" indent="-685800">
              <a:buFont typeface="Arial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</a:rPr>
              <a:t>Storage</a:t>
            </a:r>
          </a:p>
          <a:p>
            <a:pPr marL="1143000" lvl="1" indent="-685800">
              <a:buFont typeface="Arial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</a:rPr>
              <a:t>Routing</a:t>
            </a:r>
          </a:p>
          <a:p>
            <a:pPr marL="685800" indent="-685800">
              <a:buFont typeface="Arial"/>
              <a:buChar char="•"/>
            </a:pPr>
            <a:endParaRPr lang="en-US" sz="36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6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6934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Segoe UI Light" pitchFamily="34" charset="0"/>
              </a:rPr>
              <a:t>Business model</a:t>
            </a:r>
            <a:endParaRPr lang="en-US" sz="66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458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</a:rPr>
              <a:t>The system needs a lot of users to work</a:t>
            </a:r>
          </a:p>
          <a:p>
            <a:pPr marL="1143000" lvl="1" indent="-685800">
              <a:buFont typeface="Arial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</a:rPr>
              <a:t>Need for free version</a:t>
            </a:r>
          </a:p>
          <a:p>
            <a:pPr marL="1143000" lvl="1" indent="-685800">
              <a:buFont typeface="Arial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</a:rPr>
              <a:t>The users of free version form the backbone of </a:t>
            </a:r>
            <a:r>
              <a:rPr lang="en-US" sz="3600" dirty="0" err="1" smtClean="0">
                <a:solidFill>
                  <a:schemeClr val="bg1"/>
                </a:solidFill>
                <a:latin typeface="Segoe UI Light" pitchFamily="34" charset="0"/>
              </a:rPr>
              <a:t>TinyCircle</a:t>
            </a: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</a:rPr>
              <a:t> network</a:t>
            </a:r>
          </a:p>
          <a:p>
            <a:pPr marL="685800" indent="-685800">
              <a:buFont typeface="Arial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</a:rPr>
              <a:t>Premium version for sale</a:t>
            </a:r>
          </a:p>
          <a:p>
            <a:pPr marL="1143000" lvl="1" indent="-685800">
              <a:buFont typeface="Arial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</a:rPr>
              <a:t>More features</a:t>
            </a:r>
          </a:p>
          <a:p>
            <a:pPr marL="1143000" lvl="1" indent="-685800">
              <a:buFont typeface="Arial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</a:rPr>
              <a:t>Send pictures or other files.</a:t>
            </a:r>
          </a:p>
          <a:p>
            <a:pPr marL="685800" indent="-685800">
              <a:buFont typeface="Arial"/>
              <a:buChar char="•"/>
            </a:pPr>
            <a:endParaRPr lang="en-US" sz="3600" dirty="0" smtClean="0">
              <a:solidFill>
                <a:schemeClr val="bg1"/>
              </a:solidFill>
              <a:latin typeface="Segoe UI Light" pitchFamily="34" charset="0"/>
            </a:endParaRPr>
          </a:p>
          <a:p>
            <a:pPr marL="685800" indent="-685800">
              <a:buFont typeface="Arial"/>
              <a:buChar char="•"/>
            </a:pPr>
            <a:endParaRPr lang="en-US" sz="36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41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1">
              <a:alpha val="1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800" dirty="0" smtClean="0">
            <a:solidFill>
              <a:schemeClr val="bg1"/>
            </a:solidFill>
            <a:latin typeface="Segoe UI Light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297</Words>
  <Application>Microsoft Office PowerPoint</Application>
  <PresentationFormat>Näytössä katseltava diaesitys (4:3)</PresentationFormat>
  <Paragraphs>64</Paragraphs>
  <Slides>11</Slides>
  <Notes>0</Notes>
  <HiddenSlides>0</HiddenSlides>
  <MMClips>1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11</vt:i4>
      </vt:variant>
    </vt:vector>
  </HeadingPairs>
  <TitlesOfParts>
    <vt:vector size="12" baseType="lpstr">
      <vt:lpstr>Office Theme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Company>PhapSoftware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 Dieu Phap</dc:creator>
  <cp:lastModifiedBy>Tommi Kähkönen</cp:lastModifiedBy>
  <cp:revision>62</cp:revision>
  <dcterms:created xsi:type="dcterms:W3CDTF">2011-09-21T11:58:28Z</dcterms:created>
  <dcterms:modified xsi:type="dcterms:W3CDTF">2012-04-13T08:35:38Z</dcterms:modified>
</cp:coreProperties>
</file>