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261" r:id="rId3"/>
    <p:sldId id="263" r:id="rId4"/>
    <p:sldId id="268" r:id="rId5"/>
    <p:sldId id="264" r:id="rId6"/>
    <p:sldId id="267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AB3"/>
    <a:srgbClr val="136D38"/>
    <a:srgbClr val="CD5133"/>
    <a:srgbClr val="5A5ABE"/>
    <a:srgbClr val="CA8F18"/>
    <a:srgbClr val="9AB534"/>
    <a:srgbClr val="1E4786"/>
    <a:srgbClr val="55B8CB"/>
    <a:srgbClr val="250931"/>
    <a:srgbClr val="155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4684" autoAdjust="0"/>
  </p:normalViewPr>
  <p:slideViewPr>
    <p:cSldViewPr>
      <p:cViewPr>
        <p:scale>
          <a:sx n="100" d="100"/>
          <a:sy n="100" d="100"/>
        </p:scale>
        <p:origin x="-2464" y="-10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6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580EF-8E47-4E7A-B8BD-B8A914D06AFC}" type="datetimeFigureOut">
              <a:rPr lang="en-US" smtClean="0"/>
              <a:t>1/27/12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7C1BE-27C7-4504-9D2D-9AE9A1CC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30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32A4C-61ED-466B-8E8A-849BD3D2B1E1}" type="datetimeFigureOut">
              <a:rPr lang="en-US" smtClean="0"/>
              <a:t>1/27/12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90093-A129-41A8-BEAB-525BA5F6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7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250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1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1E47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90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115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86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rgbClr val="136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82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CA8F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90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CD5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502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9AB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90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-1371600" y="199572"/>
            <a:ext cx="11702142" cy="6709230"/>
            <a:chOff x="-1371600" y="228600"/>
            <a:chExt cx="11702142" cy="6709230"/>
          </a:xfrm>
          <a:effectLst/>
        </p:grpSpPr>
        <p:sp>
          <p:nvSpPr>
            <p:cNvPr id="20" name="Arc 19"/>
            <p:cNvSpPr/>
            <p:nvPr userDrawn="1"/>
          </p:nvSpPr>
          <p:spPr>
            <a:xfrm>
              <a:off x="-152399" y="1317437"/>
              <a:ext cx="10058400" cy="5562600"/>
            </a:xfrm>
            <a:prstGeom prst="arc">
              <a:avLst>
                <a:gd name="adj1" fmla="val 2318464"/>
                <a:gd name="adj2" fmla="val 10871189"/>
              </a:avLst>
            </a:prstGeom>
            <a:ln w="12700">
              <a:gradFill>
                <a:gsLst>
                  <a:gs pos="0">
                    <a:schemeClr val="bg1">
                      <a:alpha val="15000"/>
                    </a:schemeClr>
                  </a:gs>
                  <a:gs pos="86000">
                    <a:srgbClr val="FFFFFF">
                      <a:alpha val="7000"/>
                    </a:srgbClr>
                  </a:gs>
                  <a:gs pos="14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 userDrawn="1"/>
          </p:nvSpPr>
          <p:spPr>
            <a:xfrm>
              <a:off x="-990600" y="3810000"/>
              <a:ext cx="10058400" cy="3124200"/>
            </a:xfrm>
            <a:prstGeom prst="arc">
              <a:avLst>
                <a:gd name="adj1" fmla="val 5153918"/>
                <a:gd name="adj2" fmla="val 9638147"/>
              </a:avLst>
            </a:prstGeom>
            <a:ln w="12700">
              <a:gradFill>
                <a:gsLst>
                  <a:gs pos="0">
                    <a:schemeClr val="bg1">
                      <a:alpha val="15000"/>
                    </a:schemeClr>
                  </a:gs>
                  <a:gs pos="86000">
                    <a:srgbClr val="FFFFFF">
                      <a:alpha val="7000"/>
                    </a:srgbClr>
                  </a:gs>
                  <a:gs pos="14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 userDrawn="1"/>
          </p:nvSpPr>
          <p:spPr>
            <a:xfrm>
              <a:off x="-1371600" y="228600"/>
              <a:ext cx="10972800" cy="6705600"/>
            </a:xfrm>
            <a:prstGeom prst="arc">
              <a:avLst>
                <a:gd name="adj1" fmla="val 248508"/>
                <a:gd name="adj2" fmla="val 8928458"/>
              </a:avLst>
            </a:prstGeom>
            <a:ln w="12700">
              <a:gradFill>
                <a:gsLst>
                  <a:gs pos="0">
                    <a:schemeClr val="bg1">
                      <a:alpha val="15000"/>
                    </a:schemeClr>
                  </a:gs>
                  <a:gs pos="86000">
                    <a:srgbClr val="FFFFFF">
                      <a:alpha val="7000"/>
                    </a:srgbClr>
                  </a:gs>
                  <a:gs pos="14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 userDrawn="1"/>
          </p:nvSpPr>
          <p:spPr>
            <a:xfrm>
              <a:off x="-566058" y="2133600"/>
              <a:ext cx="10896600" cy="4804230"/>
            </a:xfrm>
            <a:prstGeom prst="arc">
              <a:avLst>
                <a:gd name="adj1" fmla="val 1086796"/>
                <a:gd name="adj2" fmla="val 10391541"/>
              </a:avLst>
            </a:prstGeom>
            <a:ln w="12700">
              <a:gradFill>
                <a:gsLst>
                  <a:gs pos="0">
                    <a:schemeClr val="bg1">
                      <a:alpha val="15000"/>
                    </a:schemeClr>
                  </a:gs>
                  <a:gs pos="86000">
                    <a:srgbClr val="FFFFFF">
                      <a:alpha val="7000"/>
                    </a:srgbClr>
                  </a:gs>
                  <a:gs pos="14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 userDrawn="1"/>
          </p:nvSpPr>
          <p:spPr>
            <a:xfrm>
              <a:off x="272142" y="390072"/>
              <a:ext cx="10058400" cy="6495508"/>
            </a:xfrm>
            <a:prstGeom prst="arc">
              <a:avLst>
                <a:gd name="adj1" fmla="val 1804976"/>
                <a:gd name="adj2" fmla="val 5703712"/>
              </a:avLst>
            </a:prstGeom>
            <a:ln w="12700">
              <a:gradFill>
                <a:gsLst>
                  <a:gs pos="0">
                    <a:schemeClr val="bg1">
                      <a:alpha val="15000"/>
                    </a:schemeClr>
                  </a:gs>
                  <a:gs pos="86000">
                    <a:srgbClr val="FFFFFF">
                      <a:alpha val="7000"/>
                    </a:srgbClr>
                  </a:gs>
                  <a:gs pos="14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 userDrawn="1"/>
        </p:nvGrpSpPr>
        <p:grpSpPr>
          <a:xfrm>
            <a:off x="2365829" y="-228600"/>
            <a:ext cx="6654800" cy="1538514"/>
            <a:chOff x="2365829" y="-228600"/>
            <a:chExt cx="6654800" cy="1538514"/>
          </a:xfrm>
        </p:grpSpPr>
        <p:sp>
          <p:nvSpPr>
            <p:cNvPr id="25" name="Rectangle 24"/>
            <p:cNvSpPr/>
            <p:nvPr userDrawn="1"/>
          </p:nvSpPr>
          <p:spPr>
            <a:xfrm>
              <a:off x="2442029" y="0"/>
              <a:ext cx="1676400" cy="1309914"/>
            </a:xfrm>
            <a:prstGeom prst="rect">
              <a:avLst/>
            </a:prstGeom>
            <a:gradFill flip="none" rotWithShape="1">
              <a:gsLst>
                <a:gs pos="32000">
                  <a:srgbClr val="FFFFFF">
                    <a:alpha val="1000"/>
                  </a:srgbClr>
                </a:gs>
                <a:gs pos="57000">
                  <a:srgbClr val="FFFFFF">
                    <a:alpha val="4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2365829" y="-3630"/>
              <a:ext cx="2129971" cy="1021443"/>
            </a:xfrm>
            <a:prstGeom prst="rect">
              <a:avLst/>
            </a:prstGeom>
            <a:gradFill flip="none" rotWithShape="1">
              <a:gsLst>
                <a:gs pos="32000">
                  <a:srgbClr val="FFFFFF">
                    <a:alpha val="1000"/>
                  </a:srgbClr>
                </a:gs>
                <a:gs pos="57000">
                  <a:srgbClr val="FFFFFF">
                    <a:alpha val="4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6858000" y="-228600"/>
              <a:ext cx="1524000" cy="1246413"/>
            </a:xfrm>
            <a:prstGeom prst="rect">
              <a:avLst/>
            </a:prstGeom>
            <a:gradFill flip="none" rotWithShape="1">
              <a:gsLst>
                <a:gs pos="32000">
                  <a:srgbClr val="FFFFFF">
                    <a:alpha val="1000"/>
                  </a:srgbClr>
                </a:gs>
                <a:gs pos="57000">
                  <a:srgbClr val="FFFFFF">
                    <a:alpha val="4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858000" y="20866"/>
              <a:ext cx="1524000" cy="803727"/>
            </a:xfrm>
            <a:prstGeom prst="rect">
              <a:avLst/>
            </a:prstGeom>
            <a:gradFill flip="none" rotWithShape="1">
              <a:gsLst>
                <a:gs pos="32000">
                  <a:srgbClr val="FFFFFF">
                    <a:alpha val="1000"/>
                  </a:srgbClr>
                </a:gs>
                <a:gs pos="57000">
                  <a:srgbClr val="FFFFFF">
                    <a:alpha val="4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8153401" y="-3630"/>
              <a:ext cx="867228" cy="466272"/>
            </a:xfrm>
            <a:prstGeom prst="rect">
              <a:avLst/>
            </a:prstGeom>
            <a:gradFill flip="none" rotWithShape="1">
              <a:gsLst>
                <a:gs pos="32000">
                  <a:srgbClr val="FFFFFF">
                    <a:alpha val="1000"/>
                  </a:srgbClr>
                </a:gs>
                <a:gs pos="57000">
                  <a:srgbClr val="FFFFFF">
                    <a:alpha val="4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0" y="5943600"/>
            <a:ext cx="8110765" cy="1299030"/>
            <a:chOff x="0" y="5943600"/>
            <a:chExt cx="8110765" cy="1299030"/>
          </a:xfrm>
        </p:grpSpPr>
        <p:sp>
          <p:nvSpPr>
            <p:cNvPr id="37" name="Rectangle 36"/>
            <p:cNvSpPr/>
            <p:nvPr userDrawn="1"/>
          </p:nvSpPr>
          <p:spPr>
            <a:xfrm>
              <a:off x="3432628" y="5943600"/>
              <a:ext cx="1064986" cy="965202"/>
            </a:xfrm>
            <a:prstGeom prst="rect">
              <a:avLst/>
            </a:prstGeom>
            <a:gradFill flip="none" rotWithShape="1">
              <a:gsLst>
                <a:gs pos="71000">
                  <a:srgbClr val="FFFFFF">
                    <a:alpha val="4000"/>
                  </a:srgbClr>
                </a:gs>
                <a:gs pos="42000">
                  <a:srgbClr val="FFFFFF">
                    <a:alpha val="1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3756478" y="6096000"/>
              <a:ext cx="1064986" cy="965202"/>
            </a:xfrm>
            <a:prstGeom prst="rect">
              <a:avLst/>
            </a:prstGeom>
            <a:gradFill flip="none" rotWithShape="1">
              <a:gsLst>
                <a:gs pos="71000">
                  <a:srgbClr val="FFFFFF">
                    <a:alpha val="4000"/>
                  </a:srgbClr>
                </a:gs>
                <a:gs pos="42000">
                  <a:srgbClr val="FFFFFF">
                    <a:alpha val="1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 userDrawn="1"/>
          </p:nvGrpSpPr>
          <p:grpSpPr>
            <a:xfrm>
              <a:off x="0" y="6172200"/>
              <a:ext cx="8110765" cy="1070430"/>
              <a:chOff x="0" y="6172200"/>
              <a:chExt cx="8110765" cy="1070430"/>
            </a:xfrm>
          </p:grpSpPr>
          <p:sp>
            <p:nvSpPr>
              <p:cNvPr id="30" name="Rectangle 29"/>
              <p:cNvSpPr/>
              <p:nvPr userDrawn="1"/>
            </p:nvSpPr>
            <p:spPr>
              <a:xfrm>
                <a:off x="0" y="6172200"/>
                <a:ext cx="1064986" cy="841830"/>
              </a:xfrm>
              <a:prstGeom prst="rect">
                <a:avLst/>
              </a:prstGeom>
              <a:gradFill flip="none" rotWithShape="1">
                <a:gsLst>
                  <a:gs pos="71000">
                    <a:srgbClr val="FFFFFF">
                      <a:alpha val="4000"/>
                    </a:srgbClr>
                  </a:gs>
                  <a:gs pos="42000">
                    <a:srgbClr val="FFFFFF">
                      <a:alpha val="1000"/>
                    </a:srgb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0000"/>
                    </a:schemeClr>
                  </a:gs>
                </a:gsLst>
                <a:lin ang="0" scaled="1"/>
                <a:tileRect/>
              </a:gradFill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228600" y="6324600"/>
                <a:ext cx="1064986" cy="841830"/>
              </a:xfrm>
              <a:prstGeom prst="rect">
                <a:avLst/>
              </a:prstGeom>
              <a:gradFill flip="none" rotWithShape="1">
                <a:gsLst>
                  <a:gs pos="71000">
                    <a:srgbClr val="FFFFFF">
                      <a:alpha val="4000"/>
                    </a:srgbClr>
                  </a:gs>
                  <a:gs pos="42000">
                    <a:srgbClr val="FFFFFF">
                      <a:alpha val="1000"/>
                    </a:srgb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0000"/>
                    </a:schemeClr>
                  </a:gs>
                </a:gsLst>
                <a:lin ang="0" scaled="1"/>
                <a:tileRect/>
              </a:gradFill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 userDrawn="1"/>
            </p:nvSpPr>
            <p:spPr>
              <a:xfrm>
                <a:off x="7045779" y="6244770"/>
                <a:ext cx="1064986" cy="841830"/>
              </a:xfrm>
              <a:prstGeom prst="rect">
                <a:avLst/>
              </a:prstGeom>
              <a:gradFill flip="none" rotWithShape="1">
                <a:gsLst>
                  <a:gs pos="71000">
                    <a:srgbClr val="FFFFFF">
                      <a:alpha val="4000"/>
                    </a:srgbClr>
                  </a:gs>
                  <a:gs pos="42000">
                    <a:srgbClr val="FFFFFF">
                      <a:alpha val="1000"/>
                    </a:srgb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0000"/>
                    </a:schemeClr>
                  </a:gs>
                </a:gsLst>
                <a:lin ang="0" scaled="1"/>
                <a:tileRect/>
              </a:gradFill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6705600" y="6400800"/>
                <a:ext cx="1064986" cy="841830"/>
              </a:xfrm>
              <a:prstGeom prst="rect">
                <a:avLst/>
              </a:prstGeom>
              <a:gradFill flip="none" rotWithShape="1">
                <a:gsLst>
                  <a:gs pos="71000">
                    <a:srgbClr val="FFFFFF">
                      <a:alpha val="4000"/>
                    </a:srgbClr>
                  </a:gs>
                  <a:gs pos="42000">
                    <a:srgbClr val="FFFFFF">
                      <a:alpha val="1000"/>
                    </a:srgb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0000"/>
                    </a:schemeClr>
                  </a:gs>
                </a:gsLst>
                <a:lin ang="0" scaled="1"/>
                <a:tileRect/>
              </a:gradFill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 userDrawn="1"/>
          </p:nvSpPr>
          <p:spPr>
            <a:xfrm>
              <a:off x="3429000" y="6244770"/>
              <a:ext cx="1064986" cy="841830"/>
            </a:xfrm>
            <a:prstGeom prst="rect">
              <a:avLst/>
            </a:prstGeom>
            <a:gradFill flip="none" rotWithShape="1">
              <a:gsLst>
                <a:gs pos="71000">
                  <a:srgbClr val="FFFFFF">
                    <a:alpha val="4000"/>
                  </a:srgbClr>
                </a:gs>
                <a:gs pos="42000">
                  <a:srgbClr val="FFFFFF">
                    <a:alpha val="1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057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2" r:id="rId5"/>
    <p:sldLayoutId id="2147483653" r:id="rId6"/>
    <p:sldLayoutId id="2147483651" r:id="rId7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5174 1.11111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8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07 0.02477 C -0.09739 0.02084 -0.08385 0.01991 -0.07066 0.01783 C -0.06215 0.01644 -0.05451 0.01227 -0.04618 0.01088 C -0.01927 0.00672 -0.03125 0.00857 -0.01059 0.00579 C 0.01007 0.00648 0.03108 0.00533 0.05139 0.00741 C 0.05591 0.00787 0.05851 0.0132 0.06268 0.01435 C 0.0665 0.01551 0.07032 0.0169 0.07396 0.01783 C 0.10104 0.02408 0.12709 0.03472 0.15486 0.03866 C 0.19445 0.03704 0.20087 0.0375 0.23177 0.02801 C 0.24132 0.02547 0.2507 0.02408 0.26007 0.0213 C 0.26424 0.01991 0.27327 0.01783 0.27327 0.01806 " pathEditMode="relative" rAng="0" ptsTypes="ffffffffffA">
                                      <p:cBhvr>
                                        <p:cTn id="18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-27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image" Target="../media/image1.png"/><Relationship Id="rId1" Type="http://schemas.microsoft.com/office/2007/relationships/media" Target="file://localhost/Users/Shingiskaani/Documents/hg/imagine-cup-2012/Presentations/codecampintro/g3a_movie.mov" TargetMode="External"/><Relationship Id="rId2" Type="http://schemas.openxmlformats.org/officeDocument/2006/relationships/video" Target="file://localhost/Users/Shingiskaani/Documents/hg/imagine-cup-2012/Presentations/codecampintro/g3a_movie.mo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image" Target="../media/image2.png"/><Relationship Id="rId1" Type="http://schemas.microsoft.com/office/2007/relationships/media" Target="file://localhost/Users/Shingiskaani/Documents/hg/imagine-cup-2012/Presentations/codecampintro/g3a_movedemo.mov" TargetMode="External"/><Relationship Id="rId2" Type="http://schemas.openxmlformats.org/officeDocument/2006/relationships/video" Target="file://localhost/Users/Shingiskaani/Documents/hg/imagine-cup-2012/Presentations/codecampintro/g3a_movedemo.mov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3a_movie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4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5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31517" y="2902803"/>
            <a:ext cx="1857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Segoe UI Light" pitchFamily="34" charset="0"/>
              </a:rPr>
              <a:t>G3A</a:t>
            </a:r>
            <a:endParaRPr lang="en-US" sz="72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43434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Crowdsource your social network </a:t>
            </a:r>
          </a:p>
        </p:txBody>
      </p:sp>
    </p:spTree>
    <p:extLst>
      <p:ext uri="{BB962C8B-B14F-4D97-AF65-F5344CB8AC3E}">
        <p14:creationId xmlns:p14="http://schemas.microsoft.com/office/powerpoint/2010/main" val="142702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693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Segoe UI Light" pitchFamily="34" charset="0"/>
              </a:rPr>
              <a:t>The Why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458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Importance of social networks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Single point of failure</a:t>
            </a: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Corporate spying</a:t>
            </a: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Government censorship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Unexpected events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Ad-hoc social networking</a:t>
            </a:r>
            <a:endParaRPr lang="en-US" sz="48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527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693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Segoe UI Light" pitchFamily="34" charset="0"/>
              </a:rPr>
              <a:t>The </a:t>
            </a:r>
            <a:r>
              <a:rPr lang="en-US" sz="6600" dirty="0" smtClean="0">
                <a:solidFill>
                  <a:schemeClr val="bg1"/>
                </a:solidFill>
                <a:latin typeface="Segoe UI Light" pitchFamily="34" charset="0"/>
              </a:rPr>
              <a:t>How</a:t>
            </a:r>
            <a:endParaRPr lang="en-US" sz="66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  <p:pic>
        <p:nvPicPr>
          <p:cNvPr id="5" name="g3a_movedemo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59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4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693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Segoe UI Light" pitchFamily="34" charset="0"/>
              </a:rPr>
              <a:t>The How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Opportunistic ad-hoc message routing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P2P with mobile phones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Local sharing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Routed broadcast</a:t>
            </a:r>
            <a:endParaRPr lang="en-US" sz="48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597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693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Segoe UI Light" pitchFamily="34" charset="0"/>
              </a:rPr>
              <a:t>The Who</a:t>
            </a:r>
            <a:endParaRPr lang="en-US" sz="66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Local, temporary social groups</a:t>
            </a: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Classes</a:t>
            </a: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Big events</a:t>
            </a: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Accident sites</a:t>
            </a: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Demonstrations</a:t>
            </a:r>
            <a:endParaRPr lang="en-US" sz="3600" dirty="0">
              <a:solidFill>
                <a:schemeClr val="bg1"/>
              </a:solidFill>
              <a:latin typeface="Segoe UI Light" pitchFamily="34" charset="0"/>
            </a:endParaRPr>
          </a:p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In essence:</a:t>
            </a:r>
          </a:p>
          <a:p>
            <a:r>
              <a:rPr lang="en-US" sz="4800" dirty="0">
                <a:solidFill>
                  <a:schemeClr val="bg1"/>
                </a:solidFill>
                <a:latin typeface="Segoe UI Light" pitchFamily="34" charset="0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   Flexible collaboration in novel situations </a:t>
            </a:r>
            <a:endParaRPr lang="en-US" sz="48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8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693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Segoe UI Light" pitchFamily="34" charset="0"/>
              </a:rPr>
              <a:t>The With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45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Windows Phone 7</a:t>
            </a:r>
            <a:endParaRPr lang="en-US" sz="4800" dirty="0" smtClean="0">
              <a:solidFill>
                <a:schemeClr val="bg1"/>
              </a:solidFill>
              <a:latin typeface="Segoe UI Light" pitchFamily="34" charset="0"/>
            </a:endParaRPr>
          </a:p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P2P Networking</a:t>
            </a: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Multicast</a:t>
            </a: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Unicast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Local database</a:t>
            </a: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Storage</a:t>
            </a: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Routing</a:t>
            </a:r>
          </a:p>
          <a:p>
            <a:pPr marL="685800" indent="-685800">
              <a:buFont typeface="Arial"/>
              <a:buChar char="•"/>
            </a:pPr>
            <a:endParaRPr lang="en-US" sz="48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6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693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Segoe UI Light" pitchFamily="34" charset="0"/>
              </a:rPr>
              <a:t>The 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Question, comments</a:t>
            </a:r>
            <a:endParaRPr lang="en-US" sz="48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1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1">
              <a:alpha val="1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800" dirty="0" smtClean="0">
            <a:solidFill>
              <a:schemeClr val="bg1"/>
            </a:solidFill>
            <a:latin typeface="Segoe UI Light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84</Words>
  <Application>Microsoft Macintosh PowerPoint</Application>
  <PresentationFormat>On-screen Show (4:3)</PresentationFormat>
  <Paragraphs>33</Paragraphs>
  <Slides>8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PhapSoftware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Dieu Phap</dc:creator>
  <cp:lastModifiedBy>Antti Knutas</cp:lastModifiedBy>
  <cp:revision>45</cp:revision>
  <dcterms:created xsi:type="dcterms:W3CDTF">2011-09-21T11:58:28Z</dcterms:created>
  <dcterms:modified xsi:type="dcterms:W3CDTF">2012-01-27T04:48:26Z</dcterms:modified>
</cp:coreProperties>
</file>