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588" r:id="rId2"/>
    <p:sldId id="596" r:id="rId3"/>
    <p:sldId id="582" r:id="rId4"/>
    <p:sldId id="590" r:id="rId5"/>
    <p:sldId id="592" r:id="rId6"/>
    <p:sldId id="593" r:id="rId7"/>
    <p:sldId id="608" r:id="rId8"/>
    <p:sldId id="609" r:id="rId9"/>
    <p:sldId id="610" r:id="rId10"/>
    <p:sldId id="606" r:id="rId11"/>
    <p:sldId id="600" r:id="rId12"/>
    <p:sldId id="602" r:id="rId13"/>
    <p:sldId id="601" r:id="rId14"/>
    <p:sldId id="603" r:id="rId15"/>
    <p:sldId id="607" r:id="rId1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" initials="t" lastIdx="1" clrIdx="0">
    <p:extLst>
      <p:ext uri="{19B8F6BF-5375-455C-9EA6-DF929625EA0E}">
        <p15:presenceInfo xmlns:p15="http://schemas.microsoft.com/office/powerpoint/2012/main" userId="S::t7607@loffice.ink::30998584-dd29-488f-b641-dbdc05cff1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5FFE"/>
    <a:srgbClr val="FF783F"/>
    <a:srgbClr val="EC754B"/>
    <a:srgbClr val="CBBAF4"/>
    <a:srgbClr val="FFDBCD"/>
    <a:srgbClr val="FFBA9F"/>
    <a:srgbClr val="FFF7F7"/>
    <a:srgbClr val="FFF2CC"/>
    <a:srgbClr val="F7505D"/>
    <a:srgbClr val="D6D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3" autoAdjust="0"/>
    <p:restoredTop sz="81608" autoAdjust="0"/>
  </p:normalViewPr>
  <p:slideViewPr>
    <p:cSldViewPr snapToGrid="0" snapToObjects="1">
      <p:cViewPr varScale="1">
        <p:scale>
          <a:sx n="93" d="100"/>
          <a:sy n="93" d="100"/>
        </p:scale>
        <p:origin x="1128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3CEBC-ED60-4A14-A7A2-49C31D9DD67C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B6F707A3-38DE-4C66-B027-A8828D3B3B4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데이터 </a:t>
          </a:r>
          <a:r>
            <a:rPr lang="en-US" altLang="ko-KR" sz="2000" b="1" dirty="0"/>
            <a:t>type </a:t>
          </a:r>
          <a:r>
            <a:rPr lang="ko-KR" altLang="en-US" sz="2000" b="1" dirty="0"/>
            <a:t>변환</a:t>
          </a:r>
        </a:p>
      </dgm:t>
    </dgm:pt>
    <dgm:pt modelId="{EF3D328F-A48F-45E8-B205-C1BA4FB14675}" type="parTrans" cxnId="{14133285-8B8E-490B-AD74-469C35E140A7}">
      <dgm:prSet/>
      <dgm:spPr/>
      <dgm:t>
        <a:bodyPr/>
        <a:lstStyle/>
        <a:p>
          <a:pPr latinLnBrk="1"/>
          <a:endParaRPr lang="ko-KR" altLang="en-US"/>
        </a:p>
      </dgm:t>
    </dgm:pt>
    <dgm:pt modelId="{B6973B6F-AE4F-4480-A90B-932395FA80C1}" type="sibTrans" cxnId="{14133285-8B8E-490B-AD74-469C35E140A7}">
      <dgm:prSet/>
      <dgm:spPr/>
      <dgm:t>
        <a:bodyPr/>
        <a:lstStyle/>
        <a:p>
          <a:pPr latinLnBrk="1"/>
          <a:endParaRPr lang="ko-KR" altLang="en-US"/>
        </a:p>
      </dgm:t>
    </dgm:pt>
    <dgm:pt modelId="{CEBCA379-64C8-4B93-8E6E-24C9C152FF0D}">
      <dgm:prSet phldrT="[텍스트]" custT="1"/>
      <dgm:spPr/>
      <dgm:t>
        <a:bodyPr/>
        <a:lstStyle/>
        <a:p>
          <a:pPr latinLnBrk="1"/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경매일 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rPr>
            <a:t>column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을 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rPr>
            <a:t>datetime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으로 변환</a:t>
          </a:r>
        </a:p>
      </dgm:t>
    </dgm:pt>
    <dgm:pt modelId="{EDEC848D-A525-4FEC-B57C-7F61E6FF6968}" type="parTrans" cxnId="{F89C762F-CA7A-447D-8947-62A15FCA6146}">
      <dgm:prSet/>
      <dgm:spPr/>
      <dgm:t>
        <a:bodyPr/>
        <a:lstStyle/>
        <a:p>
          <a:pPr latinLnBrk="1"/>
          <a:endParaRPr lang="ko-KR" altLang="en-US"/>
        </a:p>
      </dgm:t>
    </dgm:pt>
    <dgm:pt modelId="{1ED8C272-5670-40E3-AE76-2BA45EA97B35}" type="sibTrans" cxnId="{F89C762F-CA7A-447D-8947-62A15FCA6146}">
      <dgm:prSet/>
      <dgm:spPr/>
      <dgm:t>
        <a:bodyPr/>
        <a:lstStyle/>
        <a:p>
          <a:pPr latinLnBrk="1"/>
          <a:endParaRPr lang="ko-KR" altLang="en-US"/>
        </a:p>
      </dgm:t>
    </dgm:pt>
    <dgm:pt modelId="{AA6DEF8D-08C1-4134-8F8D-B1570C9B6C95}">
      <dgm:prSet phldrT="[텍스트]" custT="1"/>
      <dgm:spPr/>
      <dgm:t>
        <a:bodyPr/>
        <a:lstStyle/>
        <a:p>
          <a:pPr latinLnBrk="1"/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변환 후 연도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월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일 파생변수 추출</a:t>
          </a:r>
        </a:p>
      </dgm:t>
    </dgm:pt>
    <dgm:pt modelId="{D9DFED5A-2B12-48E4-AA74-3F9405821A83}" type="parTrans" cxnId="{749CB3E7-3545-4D68-8746-E0472948FC7D}">
      <dgm:prSet/>
      <dgm:spPr/>
      <dgm:t>
        <a:bodyPr/>
        <a:lstStyle/>
        <a:p>
          <a:pPr latinLnBrk="1"/>
          <a:endParaRPr lang="ko-KR" altLang="en-US"/>
        </a:p>
      </dgm:t>
    </dgm:pt>
    <dgm:pt modelId="{7C0A726C-B67B-4FEF-8F05-4D283FC0E1E7}" type="sibTrans" cxnId="{749CB3E7-3545-4D68-8746-E0472948FC7D}">
      <dgm:prSet/>
      <dgm:spPr/>
      <dgm:t>
        <a:bodyPr/>
        <a:lstStyle/>
        <a:p>
          <a:pPr latinLnBrk="1"/>
          <a:endParaRPr lang="ko-KR" altLang="en-US"/>
        </a:p>
      </dgm:t>
    </dgm:pt>
    <dgm:pt modelId="{DF966CDF-DD6F-4523-A8B7-D5F31BEF77B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이상치 제거</a:t>
          </a:r>
        </a:p>
      </dgm:t>
    </dgm:pt>
    <dgm:pt modelId="{9740D202-812B-4D7A-9ED9-3D79310EAD2C}" type="parTrans" cxnId="{ED254110-0534-4208-8C1B-DE81F247A618}">
      <dgm:prSet/>
      <dgm:spPr/>
      <dgm:t>
        <a:bodyPr/>
        <a:lstStyle/>
        <a:p>
          <a:pPr latinLnBrk="1"/>
          <a:endParaRPr lang="ko-KR" altLang="en-US"/>
        </a:p>
      </dgm:t>
    </dgm:pt>
    <dgm:pt modelId="{BD9C38EF-A55A-40E9-BA36-A011E5E540CB}" type="sibTrans" cxnId="{ED254110-0534-4208-8C1B-DE81F247A618}">
      <dgm:prSet/>
      <dgm:spPr/>
      <dgm:t>
        <a:bodyPr/>
        <a:lstStyle/>
        <a:p>
          <a:pPr latinLnBrk="1"/>
          <a:endParaRPr lang="ko-KR" altLang="en-US"/>
        </a:p>
      </dgm:t>
    </dgm:pt>
    <dgm:pt modelId="{62C1E06D-FB05-4E3F-9B08-BB595D41453B}">
      <dgm:prSet phldrT="[텍스트]" custT="1"/>
      <dgm:spPr/>
      <dgm:t>
        <a:bodyPr/>
        <a:lstStyle/>
        <a:p>
          <a:pPr latinLnBrk="1"/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경매일 외에 수집된 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rPr>
            <a:t>data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를 제거함</a:t>
          </a:r>
        </a:p>
      </dgm:t>
    </dgm:pt>
    <dgm:pt modelId="{59D2DBC7-7270-4BF1-A0C9-783FCA24D50C}" type="parTrans" cxnId="{35D6E265-2753-4CCC-AB5B-125E4495B073}">
      <dgm:prSet/>
      <dgm:spPr/>
      <dgm:t>
        <a:bodyPr/>
        <a:lstStyle/>
        <a:p>
          <a:pPr latinLnBrk="1"/>
          <a:endParaRPr lang="ko-KR" altLang="en-US"/>
        </a:p>
      </dgm:t>
    </dgm:pt>
    <dgm:pt modelId="{7B558775-8313-4616-8B32-240C009E65E0}" type="sibTrans" cxnId="{35D6E265-2753-4CCC-AB5B-125E4495B073}">
      <dgm:prSet/>
      <dgm:spPr/>
      <dgm:t>
        <a:bodyPr/>
        <a:lstStyle/>
        <a:p>
          <a:pPr latinLnBrk="1"/>
          <a:endParaRPr lang="ko-KR" altLang="en-US"/>
        </a:p>
      </dgm:t>
    </dgm:pt>
    <dgm:pt modelId="{05273B97-9EDE-4D15-9751-57623CA9A7C1}">
      <dgm:prSet phldrT="[텍스트]" custT="1"/>
      <dgm:spPr/>
      <dgm:t>
        <a:bodyPr/>
        <a:lstStyle/>
        <a:p>
          <a:pPr latinLnBrk="1"/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경매는 무조건 월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수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금에만 열림</a:t>
          </a:r>
        </a:p>
      </dgm:t>
    </dgm:pt>
    <dgm:pt modelId="{ABC31EB6-E248-40CF-AA98-D8725FB715D5}" type="parTrans" cxnId="{CBAC0F63-F798-4361-9866-EA68921123CF}">
      <dgm:prSet/>
      <dgm:spPr/>
      <dgm:t>
        <a:bodyPr/>
        <a:lstStyle/>
        <a:p>
          <a:pPr latinLnBrk="1"/>
          <a:endParaRPr lang="ko-KR" altLang="en-US"/>
        </a:p>
      </dgm:t>
    </dgm:pt>
    <dgm:pt modelId="{202602D3-E46C-4D24-8BDC-A24E97A87D5D}" type="sibTrans" cxnId="{CBAC0F63-F798-4361-9866-EA68921123CF}">
      <dgm:prSet/>
      <dgm:spPr/>
      <dgm:t>
        <a:bodyPr/>
        <a:lstStyle/>
        <a:p>
          <a:pPr latinLnBrk="1"/>
          <a:endParaRPr lang="ko-KR" altLang="en-US"/>
        </a:p>
      </dgm:t>
    </dgm:pt>
    <dgm:pt modelId="{6F4005BA-9894-474C-A4E9-18F671094B61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파생변수 생성</a:t>
          </a:r>
        </a:p>
      </dgm:t>
    </dgm:pt>
    <dgm:pt modelId="{AA54DD8C-D8BC-46F8-8238-1027785C7265}" type="parTrans" cxnId="{A3D6F4AA-438A-4C47-AADF-66829A250406}">
      <dgm:prSet/>
      <dgm:spPr/>
      <dgm:t>
        <a:bodyPr/>
        <a:lstStyle/>
        <a:p>
          <a:pPr latinLnBrk="1"/>
          <a:endParaRPr lang="ko-KR" altLang="en-US"/>
        </a:p>
      </dgm:t>
    </dgm:pt>
    <dgm:pt modelId="{158D6FCA-1117-4BFD-A2D2-66975814670B}" type="sibTrans" cxnId="{A3D6F4AA-438A-4C47-AADF-66829A250406}">
      <dgm:prSet/>
      <dgm:spPr/>
      <dgm:t>
        <a:bodyPr/>
        <a:lstStyle/>
        <a:p>
          <a:pPr latinLnBrk="1"/>
          <a:endParaRPr lang="ko-KR" altLang="en-US"/>
        </a:p>
      </dgm:t>
    </dgm:pt>
    <dgm:pt modelId="{D6CC01FE-D291-404F-B62D-D501AA717927}">
      <dgm:prSet phldrT="[텍스트]" custT="1"/>
      <dgm:spPr/>
      <dgm:t>
        <a:bodyPr/>
        <a:lstStyle/>
        <a:p>
          <a:pPr latinLnBrk="1"/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해당 날짜의 전 경매가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전전 경매가</a:t>
          </a:r>
          <a:r>
            <a: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ko-KR" altLang="en-US" sz="1400" b="1" dirty="0" err="1">
              <a:solidFill>
                <a:schemeClr val="tx1">
                  <a:lumMod val="75000"/>
                  <a:lumOff val="25000"/>
                </a:schemeClr>
              </a:solidFill>
            </a:rPr>
            <a:t>전전전</a:t>
          </a:r>
          <a:r>
            <a: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rPr>
            <a:t> 경매가 변수 생성</a:t>
          </a:r>
        </a:p>
      </dgm:t>
    </dgm:pt>
    <dgm:pt modelId="{C24E93E8-6998-4F58-917C-CED8CD817E0C}" type="parTrans" cxnId="{37C29C4E-E80F-4614-B91C-304787EDC59B}">
      <dgm:prSet/>
      <dgm:spPr/>
      <dgm:t>
        <a:bodyPr/>
        <a:lstStyle/>
        <a:p>
          <a:pPr latinLnBrk="1"/>
          <a:endParaRPr lang="ko-KR" altLang="en-US"/>
        </a:p>
      </dgm:t>
    </dgm:pt>
    <dgm:pt modelId="{2D742664-8741-40B3-9F74-24AF3F8A45D9}" type="sibTrans" cxnId="{37C29C4E-E80F-4614-B91C-304787EDC59B}">
      <dgm:prSet/>
      <dgm:spPr/>
      <dgm:t>
        <a:bodyPr/>
        <a:lstStyle/>
        <a:p>
          <a:pPr latinLnBrk="1"/>
          <a:endParaRPr lang="ko-KR" altLang="en-US"/>
        </a:p>
      </dgm:t>
    </dgm:pt>
    <dgm:pt modelId="{262531DD-AA1B-4018-9236-EFC604FFFCD3}" type="pres">
      <dgm:prSet presAssocID="{7503CEBC-ED60-4A14-A7A2-49C31D9DD67C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3B56E5B5-5DB5-403B-BA53-830E88E8C489}" type="pres">
      <dgm:prSet presAssocID="{B6F707A3-38DE-4C66-B027-A8828D3B3B4C}" presName="composite" presStyleCnt="0"/>
      <dgm:spPr/>
    </dgm:pt>
    <dgm:pt modelId="{BAD00180-84A2-4A3E-8344-9BC67C1967DB}" type="pres">
      <dgm:prSet presAssocID="{B6F707A3-38DE-4C66-B027-A8828D3B3B4C}" presName="BackAccent" presStyleLbl="bgShp" presStyleIdx="0" presStyleCnt="3" custScaleX="71069" custScaleY="76934" custLinFactNeighborX="3843" custLinFactNeighborY="15372"/>
      <dgm:spPr/>
    </dgm:pt>
    <dgm:pt modelId="{08FCB5B1-E36A-48B8-9554-01C7AE36F422}" type="pres">
      <dgm:prSet presAssocID="{B6F707A3-38DE-4C66-B027-A8828D3B3B4C}" presName="Accent" presStyleLbl="alignNode1" presStyleIdx="0" presStyleCnt="3" custScaleX="71069" custScaleY="76934" custLinFactNeighborX="4806" custLinFactNeighborY="19224"/>
      <dgm:spPr/>
    </dgm:pt>
    <dgm:pt modelId="{416196B4-0590-4B3C-A486-6998771966EC}" type="pres">
      <dgm:prSet presAssocID="{B6F707A3-38DE-4C66-B027-A8828D3B3B4C}" presName="Child" presStyleLbl="revTx" presStyleIdx="0" presStyleCnt="6" custScaleX="116395">
        <dgm:presLayoutVars>
          <dgm:chMax val="0"/>
          <dgm:chPref val="0"/>
          <dgm:bulletEnabled val="1"/>
        </dgm:presLayoutVars>
      </dgm:prSet>
      <dgm:spPr/>
    </dgm:pt>
    <dgm:pt modelId="{D17C504E-1358-4E69-8235-F38431495B5C}" type="pres">
      <dgm:prSet presAssocID="{B6F707A3-38DE-4C66-B027-A8828D3B3B4C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B0B46E45-594A-4639-B144-5ED68493A0D9}" type="pres">
      <dgm:prSet presAssocID="{B6973B6F-AE4F-4480-A90B-932395FA80C1}" presName="sibTrans" presStyleCnt="0"/>
      <dgm:spPr/>
    </dgm:pt>
    <dgm:pt modelId="{5986EB97-82A8-4739-8E1A-FD6F804A66DD}" type="pres">
      <dgm:prSet presAssocID="{DF966CDF-DD6F-4523-A8B7-D5F31BEF77BC}" presName="composite" presStyleCnt="0"/>
      <dgm:spPr/>
    </dgm:pt>
    <dgm:pt modelId="{076879F0-26F6-4F70-A387-8E51B92238EA}" type="pres">
      <dgm:prSet presAssocID="{DF966CDF-DD6F-4523-A8B7-D5F31BEF77BC}" presName="BackAccent" presStyleLbl="bgShp" presStyleIdx="1" presStyleCnt="3" custScaleX="71069" custScaleY="76934" custLinFactNeighborX="3843" custLinFactNeighborY="15372"/>
      <dgm:spPr/>
    </dgm:pt>
    <dgm:pt modelId="{4950EA9F-AFBA-461C-B4A0-901251C450E9}" type="pres">
      <dgm:prSet presAssocID="{DF966CDF-DD6F-4523-A8B7-D5F31BEF77BC}" presName="Accent" presStyleLbl="alignNode1" presStyleIdx="1" presStyleCnt="3" custScaleX="71069" custScaleY="76934" custLinFactNeighborX="4806" custLinFactNeighborY="19224"/>
      <dgm:spPr/>
    </dgm:pt>
    <dgm:pt modelId="{CF11BFED-C421-4443-8E27-D69A26DE02B5}" type="pres">
      <dgm:prSet presAssocID="{DF966CDF-DD6F-4523-A8B7-D5F31BEF77BC}" presName="Child" presStyleLbl="revTx" presStyleIdx="2" presStyleCnt="6" custScaleX="116395">
        <dgm:presLayoutVars>
          <dgm:chMax val="0"/>
          <dgm:chPref val="0"/>
          <dgm:bulletEnabled val="1"/>
        </dgm:presLayoutVars>
      </dgm:prSet>
      <dgm:spPr/>
    </dgm:pt>
    <dgm:pt modelId="{76A2A9A7-9FBF-4A91-BF62-D8DEA07C2C3E}" type="pres">
      <dgm:prSet presAssocID="{DF966CDF-DD6F-4523-A8B7-D5F31BEF77BC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EB8C9D58-401E-44C7-8017-BDABAB85E96E}" type="pres">
      <dgm:prSet presAssocID="{BD9C38EF-A55A-40E9-BA36-A011E5E540CB}" presName="sibTrans" presStyleCnt="0"/>
      <dgm:spPr/>
    </dgm:pt>
    <dgm:pt modelId="{0AE2FEEE-39A8-480C-B11E-ABC974413909}" type="pres">
      <dgm:prSet presAssocID="{6F4005BA-9894-474C-A4E9-18F671094B61}" presName="composite" presStyleCnt="0"/>
      <dgm:spPr/>
    </dgm:pt>
    <dgm:pt modelId="{CE0C52AD-1519-4CD1-9DB3-ACE3B570A075}" type="pres">
      <dgm:prSet presAssocID="{6F4005BA-9894-474C-A4E9-18F671094B61}" presName="BackAccent" presStyleLbl="bgShp" presStyleIdx="2" presStyleCnt="3" custScaleX="71069" custScaleY="76934" custLinFactNeighborX="3843" custLinFactNeighborY="15372"/>
      <dgm:spPr/>
    </dgm:pt>
    <dgm:pt modelId="{A215BEF1-6FF2-44FD-A851-A0929377EBE9}" type="pres">
      <dgm:prSet presAssocID="{6F4005BA-9894-474C-A4E9-18F671094B61}" presName="Accent" presStyleLbl="alignNode1" presStyleIdx="2" presStyleCnt="3" custScaleX="71069" custScaleY="76934" custLinFactNeighborX="4806" custLinFactNeighborY="19224"/>
      <dgm:spPr/>
    </dgm:pt>
    <dgm:pt modelId="{5FC4E342-D03D-44D7-8629-D987A9AEB260}" type="pres">
      <dgm:prSet presAssocID="{6F4005BA-9894-474C-A4E9-18F671094B61}" presName="Child" presStyleLbl="revTx" presStyleIdx="4" presStyleCnt="6" custScaleX="116395">
        <dgm:presLayoutVars>
          <dgm:chMax val="0"/>
          <dgm:chPref val="0"/>
          <dgm:bulletEnabled val="1"/>
        </dgm:presLayoutVars>
      </dgm:prSet>
      <dgm:spPr/>
    </dgm:pt>
    <dgm:pt modelId="{D5855BE3-F067-4379-821E-FA17519015C5}" type="pres">
      <dgm:prSet presAssocID="{6F4005BA-9894-474C-A4E9-18F671094B61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ED254110-0534-4208-8C1B-DE81F247A618}" srcId="{7503CEBC-ED60-4A14-A7A2-49C31D9DD67C}" destId="{DF966CDF-DD6F-4523-A8B7-D5F31BEF77BC}" srcOrd="1" destOrd="0" parTransId="{9740D202-812B-4D7A-9ED9-3D79310EAD2C}" sibTransId="{BD9C38EF-A55A-40E9-BA36-A011E5E540CB}"/>
    <dgm:cxn modelId="{4D42F215-6EC3-45DC-92D8-04B2ED2C3E25}" type="presOf" srcId="{62C1E06D-FB05-4E3F-9B08-BB595D41453B}" destId="{CF11BFED-C421-4443-8E27-D69A26DE02B5}" srcOrd="0" destOrd="0" presId="urn:microsoft.com/office/officeart/2008/layout/IncreasingCircleProcess"/>
    <dgm:cxn modelId="{F89C762F-CA7A-447D-8947-62A15FCA6146}" srcId="{B6F707A3-38DE-4C66-B027-A8828D3B3B4C}" destId="{CEBCA379-64C8-4B93-8E6E-24C9C152FF0D}" srcOrd="0" destOrd="0" parTransId="{EDEC848D-A525-4FEC-B57C-7F61E6FF6968}" sibTransId="{1ED8C272-5670-40E3-AE76-2BA45EA97B35}"/>
    <dgm:cxn modelId="{CBAC0F63-F798-4361-9866-EA68921123CF}" srcId="{DF966CDF-DD6F-4523-A8B7-D5F31BEF77BC}" destId="{05273B97-9EDE-4D15-9751-57623CA9A7C1}" srcOrd="1" destOrd="0" parTransId="{ABC31EB6-E248-40CF-AA98-D8725FB715D5}" sibTransId="{202602D3-E46C-4D24-8BDC-A24E97A87D5D}"/>
    <dgm:cxn modelId="{35D6E265-2753-4CCC-AB5B-125E4495B073}" srcId="{DF966CDF-DD6F-4523-A8B7-D5F31BEF77BC}" destId="{62C1E06D-FB05-4E3F-9B08-BB595D41453B}" srcOrd="0" destOrd="0" parTransId="{59D2DBC7-7270-4BF1-A0C9-783FCA24D50C}" sibTransId="{7B558775-8313-4616-8B32-240C009E65E0}"/>
    <dgm:cxn modelId="{FD3BF666-9823-46C1-AC98-7465B8288F7A}" type="presOf" srcId="{7503CEBC-ED60-4A14-A7A2-49C31D9DD67C}" destId="{262531DD-AA1B-4018-9236-EFC604FFFCD3}" srcOrd="0" destOrd="0" presId="urn:microsoft.com/office/officeart/2008/layout/IncreasingCircleProcess"/>
    <dgm:cxn modelId="{37C29C4E-E80F-4614-B91C-304787EDC59B}" srcId="{6F4005BA-9894-474C-A4E9-18F671094B61}" destId="{D6CC01FE-D291-404F-B62D-D501AA717927}" srcOrd="0" destOrd="0" parTransId="{C24E93E8-6998-4F58-917C-CED8CD817E0C}" sibTransId="{2D742664-8741-40B3-9F74-24AF3F8A45D9}"/>
    <dgm:cxn modelId="{60F79156-5D39-4414-ACFB-E06219B9643F}" type="presOf" srcId="{05273B97-9EDE-4D15-9751-57623CA9A7C1}" destId="{CF11BFED-C421-4443-8E27-D69A26DE02B5}" srcOrd="0" destOrd="1" presId="urn:microsoft.com/office/officeart/2008/layout/IncreasingCircleProcess"/>
    <dgm:cxn modelId="{14133285-8B8E-490B-AD74-469C35E140A7}" srcId="{7503CEBC-ED60-4A14-A7A2-49C31D9DD67C}" destId="{B6F707A3-38DE-4C66-B027-A8828D3B3B4C}" srcOrd="0" destOrd="0" parTransId="{EF3D328F-A48F-45E8-B205-C1BA4FB14675}" sibTransId="{B6973B6F-AE4F-4480-A90B-932395FA80C1}"/>
    <dgm:cxn modelId="{A3D6F4AA-438A-4C47-AADF-66829A250406}" srcId="{7503CEBC-ED60-4A14-A7A2-49C31D9DD67C}" destId="{6F4005BA-9894-474C-A4E9-18F671094B61}" srcOrd="2" destOrd="0" parTransId="{AA54DD8C-D8BC-46F8-8238-1027785C7265}" sibTransId="{158D6FCA-1117-4BFD-A2D2-66975814670B}"/>
    <dgm:cxn modelId="{AF397FCC-B41B-416A-8B5A-01B6FB55E222}" type="presOf" srcId="{D6CC01FE-D291-404F-B62D-D501AA717927}" destId="{5FC4E342-D03D-44D7-8629-D987A9AEB260}" srcOrd="0" destOrd="0" presId="urn:microsoft.com/office/officeart/2008/layout/IncreasingCircleProcess"/>
    <dgm:cxn modelId="{764CE9D5-A333-470D-B654-6F32D8CD142A}" type="presOf" srcId="{CEBCA379-64C8-4B93-8E6E-24C9C152FF0D}" destId="{416196B4-0590-4B3C-A486-6998771966EC}" srcOrd="0" destOrd="0" presId="urn:microsoft.com/office/officeart/2008/layout/IncreasingCircleProcess"/>
    <dgm:cxn modelId="{280977D9-82F0-41A6-A322-1D2D1DFE774F}" type="presOf" srcId="{6F4005BA-9894-474C-A4E9-18F671094B61}" destId="{D5855BE3-F067-4379-821E-FA17519015C5}" srcOrd="0" destOrd="0" presId="urn:microsoft.com/office/officeart/2008/layout/IncreasingCircleProcess"/>
    <dgm:cxn modelId="{749CB3E7-3545-4D68-8746-E0472948FC7D}" srcId="{B6F707A3-38DE-4C66-B027-A8828D3B3B4C}" destId="{AA6DEF8D-08C1-4134-8F8D-B1570C9B6C95}" srcOrd="1" destOrd="0" parTransId="{D9DFED5A-2B12-48E4-AA74-3F9405821A83}" sibTransId="{7C0A726C-B67B-4FEF-8F05-4D283FC0E1E7}"/>
    <dgm:cxn modelId="{5A9A7AEF-7789-4812-BA5C-8AE8915CEFE1}" type="presOf" srcId="{DF966CDF-DD6F-4523-A8B7-D5F31BEF77BC}" destId="{76A2A9A7-9FBF-4A91-BF62-D8DEA07C2C3E}" srcOrd="0" destOrd="0" presId="urn:microsoft.com/office/officeart/2008/layout/IncreasingCircleProcess"/>
    <dgm:cxn modelId="{787677F3-0845-47DE-BE8B-672C015BA438}" type="presOf" srcId="{B6F707A3-38DE-4C66-B027-A8828D3B3B4C}" destId="{D17C504E-1358-4E69-8235-F38431495B5C}" srcOrd="0" destOrd="0" presId="urn:microsoft.com/office/officeart/2008/layout/IncreasingCircleProcess"/>
    <dgm:cxn modelId="{83FE4EF8-C1F2-4E69-9A45-0B157548D150}" type="presOf" srcId="{AA6DEF8D-08C1-4134-8F8D-B1570C9B6C95}" destId="{416196B4-0590-4B3C-A486-6998771966EC}" srcOrd="0" destOrd="1" presId="urn:microsoft.com/office/officeart/2008/layout/IncreasingCircleProcess"/>
    <dgm:cxn modelId="{225AA3BB-BDC5-4989-98C3-DAA176FDB1AD}" type="presParOf" srcId="{262531DD-AA1B-4018-9236-EFC604FFFCD3}" destId="{3B56E5B5-5DB5-403B-BA53-830E88E8C489}" srcOrd="0" destOrd="0" presId="urn:microsoft.com/office/officeart/2008/layout/IncreasingCircleProcess"/>
    <dgm:cxn modelId="{2C6ABDF7-C137-4218-AF4A-0AF1A6914B42}" type="presParOf" srcId="{3B56E5B5-5DB5-403B-BA53-830E88E8C489}" destId="{BAD00180-84A2-4A3E-8344-9BC67C1967DB}" srcOrd="0" destOrd="0" presId="urn:microsoft.com/office/officeart/2008/layout/IncreasingCircleProcess"/>
    <dgm:cxn modelId="{350F4150-CB30-49BC-9CB1-95BA81E904BB}" type="presParOf" srcId="{3B56E5B5-5DB5-403B-BA53-830E88E8C489}" destId="{08FCB5B1-E36A-48B8-9554-01C7AE36F422}" srcOrd="1" destOrd="0" presId="urn:microsoft.com/office/officeart/2008/layout/IncreasingCircleProcess"/>
    <dgm:cxn modelId="{2E24965A-B14D-43A2-BD05-0505DAA2006E}" type="presParOf" srcId="{3B56E5B5-5DB5-403B-BA53-830E88E8C489}" destId="{416196B4-0590-4B3C-A486-6998771966EC}" srcOrd="2" destOrd="0" presId="urn:microsoft.com/office/officeart/2008/layout/IncreasingCircleProcess"/>
    <dgm:cxn modelId="{9D734314-00CA-426F-9CF5-338EC4FF2DEB}" type="presParOf" srcId="{3B56E5B5-5DB5-403B-BA53-830E88E8C489}" destId="{D17C504E-1358-4E69-8235-F38431495B5C}" srcOrd="3" destOrd="0" presId="urn:microsoft.com/office/officeart/2008/layout/IncreasingCircleProcess"/>
    <dgm:cxn modelId="{14469BC5-17CD-4720-8D01-26348A1B11D5}" type="presParOf" srcId="{262531DD-AA1B-4018-9236-EFC604FFFCD3}" destId="{B0B46E45-594A-4639-B144-5ED68493A0D9}" srcOrd="1" destOrd="0" presId="urn:microsoft.com/office/officeart/2008/layout/IncreasingCircleProcess"/>
    <dgm:cxn modelId="{776B48AF-7216-4316-80A1-8BF86B762270}" type="presParOf" srcId="{262531DD-AA1B-4018-9236-EFC604FFFCD3}" destId="{5986EB97-82A8-4739-8E1A-FD6F804A66DD}" srcOrd="2" destOrd="0" presId="urn:microsoft.com/office/officeart/2008/layout/IncreasingCircleProcess"/>
    <dgm:cxn modelId="{A187C0E1-BE33-48C3-83AC-A1FD374D7AFE}" type="presParOf" srcId="{5986EB97-82A8-4739-8E1A-FD6F804A66DD}" destId="{076879F0-26F6-4F70-A387-8E51B92238EA}" srcOrd="0" destOrd="0" presId="urn:microsoft.com/office/officeart/2008/layout/IncreasingCircleProcess"/>
    <dgm:cxn modelId="{1DF0C986-706C-4E2E-ACEC-BBDC34B40104}" type="presParOf" srcId="{5986EB97-82A8-4739-8E1A-FD6F804A66DD}" destId="{4950EA9F-AFBA-461C-B4A0-901251C450E9}" srcOrd="1" destOrd="0" presId="urn:microsoft.com/office/officeart/2008/layout/IncreasingCircleProcess"/>
    <dgm:cxn modelId="{41CF4910-C555-4606-B8F4-984BF015AE7E}" type="presParOf" srcId="{5986EB97-82A8-4739-8E1A-FD6F804A66DD}" destId="{CF11BFED-C421-4443-8E27-D69A26DE02B5}" srcOrd="2" destOrd="0" presId="urn:microsoft.com/office/officeart/2008/layout/IncreasingCircleProcess"/>
    <dgm:cxn modelId="{95B8CF07-C589-4064-AD9E-AB979B217469}" type="presParOf" srcId="{5986EB97-82A8-4739-8E1A-FD6F804A66DD}" destId="{76A2A9A7-9FBF-4A91-BF62-D8DEA07C2C3E}" srcOrd="3" destOrd="0" presId="urn:microsoft.com/office/officeart/2008/layout/IncreasingCircleProcess"/>
    <dgm:cxn modelId="{C0C98DD7-3E8A-4A0D-B72D-399DCF14696F}" type="presParOf" srcId="{262531DD-AA1B-4018-9236-EFC604FFFCD3}" destId="{EB8C9D58-401E-44C7-8017-BDABAB85E96E}" srcOrd="3" destOrd="0" presId="urn:microsoft.com/office/officeart/2008/layout/IncreasingCircleProcess"/>
    <dgm:cxn modelId="{8EA46441-B9E4-4F75-BF03-6CAA82744DD6}" type="presParOf" srcId="{262531DD-AA1B-4018-9236-EFC604FFFCD3}" destId="{0AE2FEEE-39A8-480C-B11E-ABC974413909}" srcOrd="4" destOrd="0" presId="urn:microsoft.com/office/officeart/2008/layout/IncreasingCircleProcess"/>
    <dgm:cxn modelId="{0CD5D040-5BC0-4105-8105-567A0B0075AA}" type="presParOf" srcId="{0AE2FEEE-39A8-480C-B11E-ABC974413909}" destId="{CE0C52AD-1519-4CD1-9DB3-ACE3B570A075}" srcOrd="0" destOrd="0" presId="urn:microsoft.com/office/officeart/2008/layout/IncreasingCircleProcess"/>
    <dgm:cxn modelId="{9E1D061F-A5D6-4B5D-86AD-DDB01C04DF87}" type="presParOf" srcId="{0AE2FEEE-39A8-480C-B11E-ABC974413909}" destId="{A215BEF1-6FF2-44FD-A851-A0929377EBE9}" srcOrd="1" destOrd="0" presId="urn:microsoft.com/office/officeart/2008/layout/IncreasingCircleProcess"/>
    <dgm:cxn modelId="{D1BD1814-F2B0-4679-8288-A793661A2D56}" type="presParOf" srcId="{0AE2FEEE-39A8-480C-B11E-ABC974413909}" destId="{5FC4E342-D03D-44D7-8629-D987A9AEB260}" srcOrd="2" destOrd="0" presId="urn:microsoft.com/office/officeart/2008/layout/IncreasingCircleProcess"/>
    <dgm:cxn modelId="{02367982-65FC-45CA-ADB5-E52440EDEA78}" type="presParOf" srcId="{0AE2FEEE-39A8-480C-B11E-ABC974413909}" destId="{D5855BE3-F067-4379-821E-FA17519015C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00180-84A2-4A3E-8344-9BC67C1967DB}">
      <dsp:nvSpPr>
        <dsp:cNvPr id="0" name=""/>
        <dsp:cNvSpPr/>
      </dsp:nvSpPr>
      <dsp:spPr>
        <a:xfrm>
          <a:off x="34146" y="231323"/>
          <a:ext cx="611036" cy="6614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CB5B1-E36A-48B8-9554-01C7AE36F422}">
      <dsp:nvSpPr>
        <dsp:cNvPr id="0" name=""/>
        <dsp:cNvSpPr/>
      </dsp:nvSpPr>
      <dsp:spPr>
        <a:xfrm>
          <a:off x="95265" y="297531"/>
          <a:ext cx="488829" cy="529170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196B4-0590-4B3C-A486-6998771966EC}">
      <dsp:nvSpPr>
        <dsp:cNvPr id="0" name=""/>
        <dsp:cNvSpPr/>
      </dsp:nvSpPr>
      <dsp:spPr>
        <a:xfrm>
          <a:off x="707129" y="859779"/>
          <a:ext cx="2960522" cy="361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경매일 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column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을 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datetime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으로 변환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변환 후 연도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월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일 파생변수 추출</a:t>
          </a:r>
        </a:p>
      </dsp:txBody>
      <dsp:txXfrm>
        <a:off x="707129" y="859779"/>
        <a:ext cx="2960522" cy="3618237"/>
      </dsp:txXfrm>
    </dsp:sp>
    <dsp:sp modelId="{D17C504E-1358-4E69-8235-F38431495B5C}">
      <dsp:nvSpPr>
        <dsp:cNvPr id="0" name=""/>
        <dsp:cNvSpPr/>
      </dsp:nvSpPr>
      <dsp:spPr>
        <a:xfrm>
          <a:off x="915633" y="0"/>
          <a:ext cx="2543513" cy="8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b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데이터 </a:t>
          </a:r>
          <a:r>
            <a:rPr lang="en-US" altLang="ko-KR" sz="2000" b="1" kern="1200" dirty="0"/>
            <a:t>type </a:t>
          </a:r>
          <a:r>
            <a:rPr lang="ko-KR" altLang="en-US" sz="2000" b="1" kern="1200" dirty="0"/>
            <a:t>변환</a:t>
          </a:r>
        </a:p>
      </dsp:txBody>
      <dsp:txXfrm>
        <a:off x="915633" y="0"/>
        <a:ext cx="2543513" cy="859779"/>
      </dsp:txXfrm>
    </dsp:sp>
    <dsp:sp modelId="{076879F0-26F6-4F70-A387-8E51B92238EA}">
      <dsp:nvSpPr>
        <dsp:cNvPr id="0" name=""/>
        <dsp:cNvSpPr/>
      </dsp:nvSpPr>
      <dsp:spPr>
        <a:xfrm>
          <a:off x="3879813" y="231323"/>
          <a:ext cx="611036" cy="6614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0EA9F-AFBA-461C-B4A0-901251C450E9}">
      <dsp:nvSpPr>
        <dsp:cNvPr id="0" name=""/>
        <dsp:cNvSpPr/>
      </dsp:nvSpPr>
      <dsp:spPr>
        <a:xfrm>
          <a:off x="3940933" y="297531"/>
          <a:ext cx="488829" cy="529170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1BFED-C421-4443-8E27-D69A26DE02B5}">
      <dsp:nvSpPr>
        <dsp:cNvPr id="0" name=""/>
        <dsp:cNvSpPr/>
      </dsp:nvSpPr>
      <dsp:spPr>
        <a:xfrm>
          <a:off x="4552796" y="859779"/>
          <a:ext cx="2960522" cy="361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경매일 외에 수집된 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data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를 제거함</a:t>
          </a:r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경매는 무조건 월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수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금에만 열림</a:t>
          </a:r>
        </a:p>
      </dsp:txBody>
      <dsp:txXfrm>
        <a:off x="4552796" y="859779"/>
        <a:ext cx="2960522" cy="3618237"/>
      </dsp:txXfrm>
    </dsp:sp>
    <dsp:sp modelId="{76A2A9A7-9FBF-4A91-BF62-D8DEA07C2C3E}">
      <dsp:nvSpPr>
        <dsp:cNvPr id="0" name=""/>
        <dsp:cNvSpPr/>
      </dsp:nvSpPr>
      <dsp:spPr>
        <a:xfrm>
          <a:off x="4761301" y="0"/>
          <a:ext cx="2543513" cy="8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b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이상치 제거</a:t>
          </a:r>
        </a:p>
      </dsp:txBody>
      <dsp:txXfrm>
        <a:off x="4761301" y="0"/>
        <a:ext cx="2543513" cy="859779"/>
      </dsp:txXfrm>
    </dsp:sp>
    <dsp:sp modelId="{CE0C52AD-1519-4CD1-9DB3-ACE3B570A075}">
      <dsp:nvSpPr>
        <dsp:cNvPr id="0" name=""/>
        <dsp:cNvSpPr/>
      </dsp:nvSpPr>
      <dsp:spPr>
        <a:xfrm>
          <a:off x="7725481" y="231323"/>
          <a:ext cx="611036" cy="66146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5BEF1-6FF2-44FD-A851-A0929377EBE9}">
      <dsp:nvSpPr>
        <dsp:cNvPr id="0" name=""/>
        <dsp:cNvSpPr/>
      </dsp:nvSpPr>
      <dsp:spPr>
        <a:xfrm>
          <a:off x="7786600" y="297531"/>
          <a:ext cx="488829" cy="529170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4E342-D03D-44D7-8629-D987A9AEB260}">
      <dsp:nvSpPr>
        <dsp:cNvPr id="0" name=""/>
        <dsp:cNvSpPr/>
      </dsp:nvSpPr>
      <dsp:spPr>
        <a:xfrm>
          <a:off x="8398464" y="859779"/>
          <a:ext cx="2960522" cy="361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해당 날짜의 전 경매가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전전 경매가</a:t>
          </a:r>
          <a:r>
            <a:rPr lang="en-US" altLang="ko-KR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, </a:t>
          </a:r>
          <a:r>
            <a:rPr lang="ko-KR" altLang="en-US" sz="1400" b="1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전전전</a:t>
          </a:r>
          <a:r>
            <a:rPr lang="ko-KR" altLang="en-US" sz="14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 경매가 변수 생성</a:t>
          </a:r>
        </a:p>
      </dsp:txBody>
      <dsp:txXfrm>
        <a:off x="8398464" y="859779"/>
        <a:ext cx="2960522" cy="3618237"/>
      </dsp:txXfrm>
    </dsp:sp>
    <dsp:sp modelId="{D5855BE3-F067-4379-821E-FA17519015C5}">
      <dsp:nvSpPr>
        <dsp:cNvPr id="0" name=""/>
        <dsp:cNvSpPr/>
      </dsp:nvSpPr>
      <dsp:spPr>
        <a:xfrm>
          <a:off x="8606968" y="0"/>
          <a:ext cx="2543513" cy="859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b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파생변수 생성</a:t>
          </a:r>
        </a:p>
      </dsp:txBody>
      <dsp:txXfrm>
        <a:off x="8606968" y="0"/>
        <a:ext cx="2543513" cy="859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91FD0-4AE6-5C41-8308-5031D87A8B72}" type="datetimeFigureOut">
              <a:rPr kumimoji="1" lang="x-none" altLang="en-US" smtClean="0"/>
              <a:t>2021-10-05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6B641-F467-EA4B-8AA1-3B409305A76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48672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챌린저 </a:t>
            </a:r>
            <a:r>
              <a:rPr lang="ko-KR" altLang="en-US" dirty="0" err="1"/>
              <a:t>팀명</a:t>
            </a:r>
            <a:r>
              <a:rPr lang="ko-KR" altLang="en-US" dirty="0"/>
              <a:t> 입력 요망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B641-F467-EA4B-8AA1-3B409305A769}" type="slidenum">
              <a:rPr kumimoji="1" lang="x-none" altLang="en-US" smtClean="0"/>
              <a:t>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483571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두분이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 수행하신 개발</a:t>
            </a:r>
            <a:r>
              <a:rPr lang="en-US" altLang="ko-KR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분석 내용에 대해 작성해주세요</a:t>
            </a:r>
            <a:r>
              <a:rPr lang="en-US" altLang="ko-KR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B641-F467-EA4B-8AA1-3B409305A769}" type="slidenum">
              <a:rPr kumimoji="1" lang="x-none" altLang="en-US" smtClean="0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02670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전처리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 기법 써주세요 </a:t>
            </a:r>
            <a:r>
              <a:rPr lang="en-US" altLang="ko-KR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&lt;-  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작성 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B641-F467-EA4B-8AA1-3B409305A769}" type="slidenum">
              <a:rPr kumimoji="1" lang="x-none" altLang="en-US" smtClean="0"/>
              <a:t>11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796952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전처리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 기법 써주세요 </a:t>
            </a:r>
            <a:r>
              <a:rPr lang="en-US" altLang="ko-KR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&lt;-  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작성 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B641-F467-EA4B-8AA1-3B409305A769}" type="slidenum">
              <a:rPr kumimoji="1" lang="x-none" altLang="en-US" smtClean="0"/>
              <a:t>12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58497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전처리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 기법 써주세요 </a:t>
            </a:r>
            <a:r>
              <a:rPr lang="en-US" altLang="ko-KR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&lt;-  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작성 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B641-F467-EA4B-8AA1-3B409305A769}" type="slidenum">
              <a:rPr kumimoji="1" lang="x-none" altLang="en-US" smtClean="0"/>
              <a:t>13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280769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전처리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 기법 써주세요 </a:t>
            </a:r>
            <a:r>
              <a:rPr lang="en-US" altLang="ko-KR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&lt;-  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작성 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B641-F467-EA4B-8AA1-3B409305A769}" type="slidenum">
              <a:rPr kumimoji="1" lang="x-none" altLang="en-US" smtClean="0"/>
              <a:t>14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251793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전처리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 기법 써주세요 </a:t>
            </a:r>
            <a:r>
              <a:rPr lang="en-US" altLang="ko-KR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&lt;-  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작성 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B641-F467-EA4B-8AA1-3B409305A769}" type="slidenum">
              <a:rPr kumimoji="1" lang="x-none" altLang="en-US" smtClean="0"/>
              <a:t>15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3865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전처리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 기법 써주세요 </a:t>
            </a:r>
            <a:r>
              <a:rPr lang="en-US" altLang="ko-KR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&lt;-  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작성 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B641-F467-EA4B-8AA1-3B409305A769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456238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B641-F467-EA4B-8AA1-3B409305A769}" type="slidenum">
              <a:rPr kumimoji="1" lang="x-none" altLang="en-US" smtClean="0"/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52625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B641-F467-EA4B-8AA1-3B409305A769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762669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B641-F467-EA4B-8AA1-3B409305A769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7768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전처리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 기법 써주세요 </a:t>
            </a:r>
            <a:r>
              <a:rPr lang="en-US" altLang="ko-KR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&lt;-  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작성 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B641-F467-EA4B-8AA1-3B409305A769}" type="slidenum">
              <a:rPr kumimoji="1" lang="x-none" altLang="en-US" smtClean="0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39663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전처리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 기법 써주세요 </a:t>
            </a:r>
            <a:r>
              <a:rPr lang="en-US" altLang="ko-KR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&lt;-  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작성 요청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B641-F467-EA4B-8AA1-3B409305A769}" type="slidenum">
              <a:rPr kumimoji="1" lang="x-none" altLang="en-US" smtClean="0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31278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두분이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 수행하신 개발</a:t>
            </a:r>
            <a:r>
              <a:rPr lang="en-US" altLang="ko-KR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분석 내용에 대해 작성해주세요</a:t>
            </a:r>
            <a:r>
              <a:rPr lang="en-US" altLang="ko-KR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B641-F467-EA4B-8AA1-3B409305A769}" type="slidenum">
              <a:rPr kumimoji="1" lang="x-none" altLang="en-US" smtClean="0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29742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두분이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 수행하신 개발</a:t>
            </a:r>
            <a:r>
              <a:rPr lang="en-US" altLang="ko-KR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lang="ko-KR" altLang="en-US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분석 내용에 대해 작성해주세요</a:t>
            </a:r>
            <a:r>
              <a:rPr lang="en-US" altLang="ko-KR" sz="12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B641-F467-EA4B-8AA1-3B409305A769}" type="slidenum">
              <a:rPr kumimoji="1" lang="x-none" altLang="en-US" smtClean="0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98014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FFF3B-125D-AA44-8A11-8F86A98EE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8BFEFE-B0BC-3941-B9C4-49F858F6E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F27E2-A920-1349-BB7C-BFACD118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23-3AE7-0941-BBD5-60BB5D39FB06}" type="datetimeFigureOut">
              <a:rPr kumimoji="1" lang="x-none" altLang="en-US" smtClean="0"/>
              <a:t>2021-10-05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1330B-5717-6743-8BBB-2E238029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B0312-FB00-634E-9D5D-BCF9407B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CD1B-606E-214B-B49F-E3E40ABD788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29205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50BB2-068E-9F4E-8C2E-0D34D8E3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E641A-05A4-E840-BCCF-636D0963A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D865C-9522-F04E-B186-DBB621D8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23-3AE7-0941-BBD5-60BB5D39FB06}" type="datetimeFigureOut">
              <a:rPr kumimoji="1" lang="x-none" altLang="en-US" smtClean="0"/>
              <a:t>2021-10-05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D71B-45B7-0244-9A93-C76AAD0D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B49C7-C7B7-064F-A431-40A406FC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CD1B-606E-214B-B49F-E3E40ABD788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54669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3E765C-6601-E445-BDB2-503460228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B04701-6093-CD44-B55C-B221DF0EB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81CE6-A96D-424D-980B-B850877A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23-3AE7-0941-BBD5-60BB5D39FB06}" type="datetimeFigureOut">
              <a:rPr kumimoji="1" lang="x-none" altLang="en-US" smtClean="0"/>
              <a:t>2021-10-05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CAEC5-D374-AA41-A906-EAABD3FA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F941B-2FC6-3E47-81FF-34D9EEEC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CD1B-606E-214B-B49F-E3E40ABD788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7719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60B73-9612-6C47-A346-665FF58C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6469F-A751-F84F-8330-4B28F42F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55F98-7C57-0A45-B387-8AFE9CEF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23-3AE7-0941-BBD5-60BB5D39FB06}" type="datetimeFigureOut">
              <a:rPr kumimoji="1" lang="x-none" altLang="en-US" smtClean="0"/>
              <a:t>2021-10-05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544E-66AB-DE47-8150-9F3A091C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8ED6A-C98A-194E-97AF-A0FC12C6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CD1B-606E-214B-B49F-E3E40ABD788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9273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230AB-BF70-514F-B3BF-9CA5032E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93F1F-8010-124A-9F0B-D322C96B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3EFA0-FBC0-1A41-A321-B57819D8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23-3AE7-0941-BBD5-60BB5D39FB06}" type="datetimeFigureOut">
              <a:rPr kumimoji="1" lang="x-none" altLang="en-US" smtClean="0"/>
              <a:t>2021-10-05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99E57-0EA8-AB4F-B225-F6879BEB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E288D-48E7-FF40-80AE-93D06206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CD1B-606E-214B-B49F-E3E40ABD788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44746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BCD63-F6D2-F047-85BC-E3A81709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6C8CE-0B42-C748-A7AA-D86398078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DCABA-462F-2642-8673-748EEB6D8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66378C-3AA0-A848-8CFB-0F225853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23-3AE7-0941-BBD5-60BB5D39FB06}" type="datetimeFigureOut">
              <a:rPr kumimoji="1" lang="x-none" altLang="en-US" smtClean="0"/>
              <a:t>2021-10-05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7FEDF1-33B4-5642-A0C4-AC13DFEA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723EB-93D5-0546-9F07-879630D7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CD1B-606E-214B-B49F-E3E40ABD788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44809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97979-7917-0844-94D5-4D1ABAE2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B8D0ED-F48E-EA48-B408-525F74478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A6280-E334-2442-B8F3-9EC10D2F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2F70F4-6888-C649-A436-D578DBDDD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E62A58-E6B2-DD44-8F85-CA624582B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399027-B64A-F04C-B85B-EE6E826B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23-3AE7-0941-BBD5-60BB5D39FB06}" type="datetimeFigureOut">
              <a:rPr kumimoji="1" lang="x-none" altLang="en-US" smtClean="0"/>
              <a:t>2021-10-05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9AE4B6-06F1-8249-8FBC-EE21CDCE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3197A8-CC46-8F43-AB50-56B5DD7B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CD1B-606E-214B-B49F-E3E40ABD788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639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FD01D-DEBD-2845-A0B1-1087EEE0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03247F-F800-4E49-B4C3-FA06C6B2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23-3AE7-0941-BBD5-60BB5D39FB06}" type="datetimeFigureOut">
              <a:rPr kumimoji="1" lang="x-none" altLang="en-US" smtClean="0"/>
              <a:t>2021-10-05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87F14B-6137-5249-A124-0495EAE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CA4CB8-4862-B347-AA43-F5753F23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CD1B-606E-214B-B49F-E3E40ABD788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885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38354C-1673-0243-A77E-E63A7E67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23-3AE7-0941-BBD5-60BB5D39FB06}" type="datetimeFigureOut">
              <a:rPr kumimoji="1" lang="x-none" altLang="en-US" smtClean="0"/>
              <a:t>2021-10-05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20CDF1-0265-9040-B643-7235AB22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D7A25-FE12-1349-9C72-C6FBD3FD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CD1B-606E-214B-B49F-E3E40ABD788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900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2496C-4824-3E49-9A8C-1603C44C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D2E42-2B26-A447-B05C-167C70D2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F93F36-F811-2D44-910D-3FAB5EE27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5616F-DA2E-BD40-ABA2-C563DC59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23-3AE7-0941-BBD5-60BB5D39FB06}" type="datetimeFigureOut">
              <a:rPr kumimoji="1" lang="x-none" altLang="en-US" smtClean="0"/>
              <a:t>2021-10-05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CC699-1A3D-504C-A3A6-401EBA45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44A65-2436-6547-9858-5881008C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CD1B-606E-214B-B49F-E3E40ABD788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400506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056F0-7C68-1145-929C-6B96E97F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B8BA83-DDF5-3F41-AC0A-C87AD0E95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51D463-E8CF-5744-A3B5-455775345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3C21F8-CDAF-FF4B-9D11-50ACCDDC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23-3AE7-0941-BBD5-60BB5D39FB06}" type="datetimeFigureOut">
              <a:rPr kumimoji="1" lang="x-none" altLang="en-US" smtClean="0"/>
              <a:t>2021-10-05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B34AD-E212-2C4D-8E33-154BF3C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2DB22-A099-C847-BB80-E15C473F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CD1B-606E-214B-B49F-E3E40ABD788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4434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33C407-82C7-8D4D-AB43-3FA880F7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072A-0F4B-2743-ABEF-083B979DE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6570B-3772-C34E-81A8-BDB831437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23-3AE7-0941-BBD5-60BB5D39FB06}" type="datetimeFigureOut">
              <a:rPr kumimoji="1" lang="x-none" altLang="en-US" smtClean="0"/>
              <a:t>2021-10-05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A982F-DF4C-B844-B1A7-B3F2C8C25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E5E72-EC87-2041-AE24-EEE6B2847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CD1B-606E-214B-B49F-E3E40ABD788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8083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ontact@flowerfarm.co.kr" TargetMode="External"/><Relationship Id="rId5" Type="http://schemas.openxmlformats.org/officeDocument/2006/relationships/hyperlink" Target="mailto:newtmdwn@naver.com" TargetMode="External"/><Relationship Id="rId4" Type="http://schemas.openxmlformats.org/officeDocument/2006/relationships/hyperlink" Target="mailto:kimyj5186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54EAB-B381-4664-9AD4-5060F52B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32C9F-2248-43FB-86E7-EFB31518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1C570D-4E9B-46EC-BEE7-8D29D9923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094" b="42386"/>
          <a:stretch/>
        </p:blipFill>
        <p:spPr>
          <a:xfrm>
            <a:off x="-1" y="-1"/>
            <a:ext cx="12177251" cy="6581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A69E4E9-F5C3-4ACA-A444-36D44D47689E}"/>
              </a:ext>
            </a:extLst>
          </p:cNvPr>
          <p:cNvSpPr/>
          <p:nvPr/>
        </p:nvSpPr>
        <p:spPr>
          <a:xfrm>
            <a:off x="830823" y="322835"/>
            <a:ext cx="5257800" cy="5357813"/>
          </a:xfrm>
          <a:prstGeom prst="rect">
            <a:avLst/>
          </a:prstGeom>
          <a:solidFill>
            <a:srgbClr val="EC7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B7C64D-5CAE-4698-9D03-759E3EAB205F}"/>
              </a:ext>
            </a:extLst>
          </p:cNvPr>
          <p:cNvSpPr txBox="1"/>
          <p:nvPr/>
        </p:nvSpPr>
        <p:spPr>
          <a:xfrm>
            <a:off x="345704" y="374996"/>
            <a:ext cx="3750899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D.MATCH X SKP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스타트업 </a:t>
            </a:r>
            <a:r>
              <a:rPr lang="ko-KR" altLang="en-US" sz="1600" dirty="0" err="1">
                <a:solidFill>
                  <a:schemeClr val="bg1"/>
                </a:solidFill>
                <a:latin typeface="+mn-ea"/>
              </a:rPr>
              <a:t>챌린지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46C8B1-5C58-46C3-968D-FA259BB0C76D}"/>
              </a:ext>
            </a:extLst>
          </p:cNvPr>
          <p:cNvSpPr/>
          <p:nvPr/>
        </p:nvSpPr>
        <p:spPr>
          <a:xfrm>
            <a:off x="-2" y="6492875"/>
            <a:ext cx="12177250" cy="365125"/>
          </a:xfrm>
          <a:prstGeom prst="rect">
            <a:avLst/>
          </a:prstGeom>
          <a:solidFill>
            <a:srgbClr val="EC7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AD486-39BA-4492-94A6-1C37689B455F}"/>
              </a:ext>
            </a:extLst>
          </p:cNvPr>
          <p:cNvSpPr txBox="1"/>
          <p:nvPr/>
        </p:nvSpPr>
        <p:spPr>
          <a:xfrm>
            <a:off x="345704" y="1063640"/>
            <a:ext cx="4585935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YOSIGO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팀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 X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주식회사 </a:t>
            </a:r>
            <a:r>
              <a:rPr lang="ko-KR" altLang="en-US" sz="2800" dirty="0" err="1">
                <a:solidFill>
                  <a:schemeClr val="bg1"/>
                </a:solidFill>
                <a:latin typeface="+mn-ea"/>
              </a:rPr>
              <a:t>꽃팜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모서리가 둥근 직사각형 6">
            <a:extLst>
              <a:ext uri="{FF2B5EF4-FFF2-40B4-BE49-F238E27FC236}">
                <a16:creationId xmlns:a16="http://schemas.microsoft.com/office/drawing/2014/main" id="{D90167F3-E016-4FF0-8D2E-45A1F02B3E54}"/>
              </a:ext>
            </a:extLst>
          </p:cNvPr>
          <p:cNvSpPr/>
          <p:nvPr/>
        </p:nvSpPr>
        <p:spPr>
          <a:xfrm>
            <a:off x="0" y="5815585"/>
            <a:ext cx="12186710" cy="1042415"/>
          </a:xfrm>
          <a:prstGeom prst="roundRect">
            <a:avLst>
              <a:gd name="adj" fmla="val 0"/>
            </a:avLst>
          </a:prstGeom>
          <a:solidFill>
            <a:srgbClr val="EC75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kumimoji="1" lang="ko-KR" altLang="en-US" sz="1400" b="1" dirty="0">
                <a:solidFill>
                  <a:schemeClr val="bg1"/>
                </a:solidFill>
                <a:latin typeface="+mn-ea"/>
              </a:rPr>
              <a:t>김영진</a:t>
            </a:r>
            <a:r>
              <a:rPr kumimoji="1" lang="ko-KR" altLang="en-US" sz="1400" dirty="0">
                <a:solidFill>
                  <a:schemeClr val="bg1"/>
                </a:solidFill>
                <a:latin typeface="+mn-ea"/>
              </a:rPr>
              <a:t>         </a:t>
            </a:r>
            <a:r>
              <a:rPr kumimoji="1" lang="en-US" altLang="ko-KR" sz="1400" dirty="0">
                <a:solidFill>
                  <a:schemeClr val="bg1"/>
                </a:solidFill>
                <a:latin typeface="+mn-ea"/>
              </a:rPr>
              <a:t>Tel. 010-6324-5186    |   E-mail  </a:t>
            </a:r>
            <a:r>
              <a:rPr kumimoji="1" lang="en-US" altLang="ko-KR" sz="1400" dirty="0">
                <a:solidFill>
                  <a:schemeClr val="bg1"/>
                </a:solidFill>
                <a:latin typeface="+mn-ea"/>
                <a:hlinkClick r:id="rId4"/>
              </a:rPr>
              <a:t>kimyj5186@naver.com</a:t>
            </a:r>
            <a:endParaRPr kumimoji="1" lang="en-US" altLang="ko-KR" sz="14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kumimoji="1" lang="ko-KR" altLang="en-US" sz="1400" b="1" dirty="0">
                <a:solidFill>
                  <a:schemeClr val="bg1"/>
                </a:solidFill>
                <a:latin typeface="+mn-ea"/>
              </a:rPr>
              <a:t>한승주</a:t>
            </a:r>
            <a:r>
              <a:rPr kumimoji="1" lang="ko-KR" altLang="en-US" sz="1400" dirty="0">
                <a:solidFill>
                  <a:schemeClr val="bg1"/>
                </a:solidFill>
                <a:latin typeface="+mn-ea"/>
              </a:rPr>
              <a:t>         </a:t>
            </a:r>
            <a:r>
              <a:rPr kumimoji="1" lang="en-US" altLang="ko-KR" sz="1400" dirty="0">
                <a:solidFill>
                  <a:schemeClr val="bg1"/>
                </a:solidFill>
                <a:latin typeface="+mn-ea"/>
              </a:rPr>
              <a:t>Tel. 010-3070-9845    |   E-mail </a:t>
            </a:r>
            <a:r>
              <a:rPr kumimoji="1" lang="en-US" altLang="ko-KR" sz="1400" dirty="0">
                <a:solidFill>
                  <a:schemeClr val="bg1"/>
                </a:solidFill>
                <a:latin typeface="+mn-ea"/>
                <a:hlinkClick r:id="rId5"/>
              </a:rPr>
              <a:t>newtmdwn@naver.com</a:t>
            </a:r>
            <a:endParaRPr kumimoji="1" lang="en-US" altLang="ko-KR" sz="1400" dirty="0">
              <a:solidFill>
                <a:schemeClr val="bg1"/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kumimoji="1" lang="ko-KR" altLang="en-US" sz="1400" b="1" dirty="0">
                <a:solidFill>
                  <a:schemeClr val="bg1"/>
                </a:solidFill>
                <a:latin typeface="+mn-ea"/>
              </a:rPr>
              <a:t>주식회사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+mn-ea"/>
              </a:rPr>
              <a:t>꽃팜</a:t>
            </a:r>
            <a:r>
              <a:rPr kumimoji="1" lang="ko-KR" altLang="en-US" sz="1400" b="1" dirty="0">
                <a:solidFill>
                  <a:schemeClr val="bg1"/>
                </a:solidFill>
                <a:latin typeface="+mn-ea"/>
              </a:rPr>
              <a:t>    </a:t>
            </a:r>
            <a:r>
              <a:rPr kumimoji="1" lang="en-US" altLang="en-US" sz="1400" dirty="0">
                <a:solidFill>
                  <a:schemeClr val="bg1"/>
                </a:solidFill>
                <a:latin typeface="+mn-ea"/>
              </a:rPr>
              <a:t>https://www.kkot.farm     |    </a:t>
            </a:r>
            <a:r>
              <a:rPr kumimoji="1" lang="en-US" altLang="en-US" sz="1400" dirty="0">
                <a:solidFill>
                  <a:schemeClr val="bg1"/>
                </a:solidFill>
                <a:latin typeface="+mn-ea"/>
                <a:hlinkClick r:id="rId6"/>
              </a:rPr>
              <a:t>contact@flowerfarm.co.kr</a:t>
            </a:r>
            <a:r>
              <a:rPr kumimoji="1" lang="en-US" altLang="en-US" sz="1400" dirty="0">
                <a:solidFill>
                  <a:schemeClr val="bg1"/>
                </a:solidFill>
                <a:latin typeface="+mn-ea"/>
              </a:rPr>
              <a:t>           </a:t>
            </a:r>
            <a:endParaRPr kumimoji="1" lang="x-none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87C79-C9C2-4476-B583-EEDCF1BA6561}"/>
              </a:ext>
            </a:extLst>
          </p:cNvPr>
          <p:cNvSpPr txBox="1"/>
          <p:nvPr/>
        </p:nvSpPr>
        <p:spPr>
          <a:xfrm>
            <a:off x="345704" y="2346099"/>
            <a:ext cx="5974713" cy="147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절화 경매가 예측 모델 개발 및 </a:t>
            </a:r>
            <a:br>
              <a:rPr lang="en-US" altLang="ko-KR" sz="3200" b="1" dirty="0">
                <a:solidFill>
                  <a:schemeClr val="bg1"/>
                </a:solidFill>
                <a:latin typeface="+mn-ea"/>
              </a:rPr>
            </a:b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39110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EFBCBA4-9DA3-7440-A402-8A405A40A6F9}"/>
              </a:ext>
            </a:extLst>
          </p:cNvPr>
          <p:cNvSpPr/>
          <p:nvPr/>
        </p:nvSpPr>
        <p:spPr>
          <a:xfrm rot="5400000">
            <a:off x="3623387" y="-3638678"/>
            <a:ext cx="92092" cy="7369485"/>
          </a:xfrm>
          <a:prstGeom prst="rect">
            <a:avLst/>
          </a:prstGeom>
          <a:solidFill>
            <a:srgbClr val="FF7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5D532-DE77-BC45-BDD4-E0994C41C438}"/>
              </a:ext>
            </a:extLst>
          </p:cNvPr>
          <p:cNvSpPr txBox="1"/>
          <p:nvPr/>
        </p:nvSpPr>
        <p:spPr>
          <a:xfrm>
            <a:off x="473449" y="104614"/>
            <a:ext cx="6345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EDA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3E06E-4C83-4727-87D7-8AC731B9E4F3}"/>
              </a:ext>
            </a:extLst>
          </p:cNvPr>
          <p:cNvSpPr txBox="1"/>
          <p:nvPr/>
        </p:nvSpPr>
        <p:spPr>
          <a:xfrm>
            <a:off x="749201" y="811228"/>
            <a:ext cx="372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- </a:t>
            </a:r>
            <a:r>
              <a:rPr lang="ko-KR" altLang="en-US" sz="2000" b="1" dirty="0" err="1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품종별</a:t>
            </a:r>
            <a:r>
              <a:rPr lang="ko-KR" altLang="en-US" sz="2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 경매가</a:t>
            </a:r>
            <a:r>
              <a:rPr lang="en-US" altLang="ko-KR" sz="2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(</a:t>
            </a:r>
            <a:r>
              <a:rPr lang="ko-KR" altLang="en-US" sz="2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평균가</a:t>
            </a:r>
            <a:r>
              <a:rPr lang="en-US" altLang="ko-KR" sz="2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) </a:t>
            </a:r>
            <a:r>
              <a:rPr lang="ko-KR" altLang="en-US" sz="2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추이</a:t>
            </a:r>
            <a:endParaRPr lang="en-US" altLang="ko-KR" sz="3000" b="1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FA3DD-53B5-40A8-A196-E9FD0F5AF788}"/>
              </a:ext>
            </a:extLst>
          </p:cNvPr>
          <p:cNvSpPr txBox="1"/>
          <p:nvPr/>
        </p:nvSpPr>
        <p:spPr>
          <a:xfrm>
            <a:off x="1365846" y="20013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푸에고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43C0AA-31AC-44ED-9C8E-8497F8010724}"/>
              </a:ext>
            </a:extLst>
          </p:cNvPr>
          <p:cNvSpPr txBox="1"/>
          <p:nvPr/>
        </p:nvSpPr>
        <p:spPr>
          <a:xfrm>
            <a:off x="1334443" y="36125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빅토리아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39CD10-50B1-4B8D-9A29-7A0156B22151}"/>
              </a:ext>
            </a:extLst>
          </p:cNvPr>
          <p:cNvSpPr txBox="1"/>
          <p:nvPr/>
        </p:nvSpPr>
        <p:spPr>
          <a:xfrm>
            <a:off x="1363982" y="52354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헤라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E9A976-039D-4070-98F4-324FBEC5F070}"/>
              </a:ext>
            </a:extLst>
          </p:cNvPr>
          <p:cNvGrpSpPr/>
          <p:nvPr/>
        </p:nvGrpSpPr>
        <p:grpSpPr>
          <a:xfrm>
            <a:off x="2520381" y="1246240"/>
            <a:ext cx="8700512" cy="5228451"/>
            <a:chOff x="1322446" y="504723"/>
            <a:chExt cx="10455479" cy="628307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B473EF2-D4BA-41BC-9A15-055C2FBC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2446" y="747765"/>
              <a:ext cx="10455479" cy="189258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CC70C1-1250-414B-BFC9-18402681D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9527" y="2729506"/>
              <a:ext cx="9588396" cy="189258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F32B023-327B-456F-ADF3-D09B2E60E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683" y="4758651"/>
              <a:ext cx="10318239" cy="2029145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25422BF-685A-45C8-9047-310D0A73B9A2}"/>
                </a:ext>
              </a:extLst>
            </p:cNvPr>
            <p:cNvCxnSpPr>
              <a:cxnSpLocks/>
            </p:cNvCxnSpPr>
            <p:nvPr/>
          </p:nvCxnSpPr>
          <p:spPr>
            <a:xfrm>
              <a:off x="4186105" y="747765"/>
              <a:ext cx="0" cy="5929872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79C2796-ECBA-45B2-A687-85D5769959E4}"/>
                </a:ext>
              </a:extLst>
            </p:cNvPr>
            <p:cNvCxnSpPr>
              <a:cxnSpLocks/>
            </p:cNvCxnSpPr>
            <p:nvPr/>
          </p:nvCxnSpPr>
          <p:spPr>
            <a:xfrm>
              <a:off x="6200861" y="747765"/>
              <a:ext cx="0" cy="5929872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7529EBF-AC8B-4977-879B-CC2CA89B10B1}"/>
                </a:ext>
              </a:extLst>
            </p:cNvPr>
            <p:cNvCxnSpPr>
              <a:cxnSpLocks/>
            </p:cNvCxnSpPr>
            <p:nvPr/>
          </p:nvCxnSpPr>
          <p:spPr>
            <a:xfrm>
              <a:off x="8224006" y="747765"/>
              <a:ext cx="0" cy="5929872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7EDC996-893B-4F2C-93B5-6C1AC87385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45753" y="747765"/>
              <a:ext cx="0" cy="5929872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C47035-65D7-489B-8436-E8E35E214DB3}"/>
                </a:ext>
              </a:extLst>
            </p:cNvPr>
            <p:cNvSpPr txBox="1"/>
            <p:nvPr/>
          </p:nvSpPr>
          <p:spPr>
            <a:xfrm>
              <a:off x="2964836" y="525599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2017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42A534-505F-4CC4-A6EA-93F237F9C973}"/>
                </a:ext>
              </a:extLst>
            </p:cNvPr>
            <p:cNvSpPr txBox="1"/>
            <p:nvPr/>
          </p:nvSpPr>
          <p:spPr>
            <a:xfrm>
              <a:off x="4949305" y="525599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2018</a:t>
              </a:r>
              <a:endParaRPr lang="ko-KR" altLang="en-US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799B2B-1A81-4D34-8808-42539C8A3BD9}"/>
                </a:ext>
              </a:extLst>
            </p:cNvPr>
            <p:cNvSpPr txBox="1"/>
            <p:nvPr/>
          </p:nvSpPr>
          <p:spPr>
            <a:xfrm>
              <a:off x="6912528" y="50472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2019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F8DFF2-6896-4C82-ABA0-67C6428140D9}"/>
                </a:ext>
              </a:extLst>
            </p:cNvPr>
            <p:cNvSpPr txBox="1"/>
            <p:nvPr/>
          </p:nvSpPr>
          <p:spPr>
            <a:xfrm>
              <a:off x="8959899" y="513111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2020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F508A6-E245-48FD-A475-DA64CC40F168}"/>
                </a:ext>
              </a:extLst>
            </p:cNvPr>
            <p:cNvSpPr txBox="1"/>
            <p:nvPr/>
          </p:nvSpPr>
          <p:spPr>
            <a:xfrm>
              <a:off x="10529175" y="51612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2021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51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EFBCBA4-9DA3-7440-A402-8A405A40A6F9}"/>
              </a:ext>
            </a:extLst>
          </p:cNvPr>
          <p:cNvSpPr/>
          <p:nvPr/>
        </p:nvSpPr>
        <p:spPr>
          <a:xfrm rot="5400000">
            <a:off x="3623387" y="-3638678"/>
            <a:ext cx="92092" cy="7369485"/>
          </a:xfrm>
          <a:prstGeom prst="rect">
            <a:avLst/>
          </a:prstGeom>
          <a:solidFill>
            <a:srgbClr val="FF7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5D532-DE77-BC45-BDD4-E0994C41C438}"/>
              </a:ext>
            </a:extLst>
          </p:cNvPr>
          <p:cNvSpPr txBox="1"/>
          <p:nvPr/>
        </p:nvSpPr>
        <p:spPr>
          <a:xfrm>
            <a:off x="473448" y="104614"/>
            <a:ext cx="7486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절화 경매가 예측 시계열 모델</a:t>
            </a:r>
            <a:r>
              <a:rPr lang="en-US" altLang="ko-KR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_ARIMA</a:t>
            </a:r>
            <a:endParaRPr lang="ko-KR" altLang="en-US" sz="3000" b="1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37AD98-41A6-41E4-8A13-560EC7AD85E4}"/>
              </a:ext>
            </a:extLst>
          </p:cNvPr>
          <p:cNvSpPr txBox="1"/>
          <p:nvPr/>
        </p:nvSpPr>
        <p:spPr>
          <a:xfrm>
            <a:off x="543458" y="943863"/>
            <a:ext cx="86005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u="sng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83F"/>
                </a:solidFill>
                <a:latin typeface="+mn-ea"/>
                <a:ea typeface="+mn-ea"/>
              </a:rPr>
              <a:t>ARIMA MODEL</a:t>
            </a:r>
          </a:p>
          <a:p>
            <a:endParaRPr lang="en-US" altLang="ko-KR" sz="1600" b="1" u="sng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783F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Parameter</a:t>
            </a:r>
            <a:r>
              <a:rPr lang="ko-KR" altLang="en-US" sz="1600" dirty="0"/>
              <a:t>는 </a:t>
            </a:r>
            <a:r>
              <a:rPr lang="en-US" altLang="ko-KR" sz="1600" dirty="0"/>
              <a:t>AIC</a:t>
            </a:r>
            <a:r>
              <a:rPr lang="ko-KR" altLang="en-US" sz="1600" dirty="0"/>
              <a:t>가 가장 낮게 나온 값으로 사용</a:t>
            </a:r>
            <a:r>
              <a:rPr lang="en-US" altLang="ko-KR" sz="1600" dirty="0"/>
              <a:t>(p, d , r)</a:t>
            </a:r>
            <a:endParaRPr lang="ko-KR" altLang="en-US" sz="16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7067B440-A298-4DCD-AC23-15B12C4F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243" y="3101673"/>
            <a:ext cx="2656491" cy="233449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3D34148-8A27-4760-8A73-790339D8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831" y="3121526"/>
            <a:ext cx="2722422" cy="233449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71F69D1-6A36-4F04-AB64-9CA1FC1A7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509" y="3104513"/>
            <a:ext cx="2644562" cy="2334492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D7085D-3470-481E-A1D0-FD6563BE3CAE}"/>
              </a:ext>
            </a:extLst>
          </p:cNvPr>
          <p:cNvSpPr/>
          <p:nvPr/>
        </p:nvSpPr>
        <p:spPr>
          <a:xfrm>
            <a:off x="1473832" y="2594268"/>
            <a:ext cx="2314060" cy="32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빅토리아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316D54B-A416-4FCD-B1F2-6F5177E71DD7}"/>
              </a:ext>
            </a:extLst>
          </p:cNvPr>
          <p:cNvSpPr/>
          <p:nvPr/>
        </p:nvSpPr>
        <p:spPr>
          <a:xfrm>
            <a:off x="4723284" y="2599942"/>
            <a:ext cx="2314060" cy="32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푸에고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252954-F5D4-4F80-8F2E-9209F20423C6}"/>
              </a:ext>
            </a:extLst>
          </p:cNvPr>
          <p:cNvSpPr/>
          <p:nvPr/>
        </p:nvSpPr>
        <p:spPr>
          <a:xfrm>
            <a:off x="8066168" y="2594268"/>
            <a:ext cx="2314060" cy="32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헤라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8843261-FEC3-420B-97E6-519BEF653684}"/>
              </a:ext>
            </a:extLst>
          </p:cNvPr>
          <p:cNvSpPr/>
          <p:nvPr/>
        </p:nvSpPr>
        <p:spPr>
          <a:xfrm>
            <a:off x="1257723" y="3313824"/>
            <a:ext cx="2656491" cy="59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40A75F0-D2C8-47AD-AF0A-98C46960020A}"/>
              </a:ext>
            </a:extLst>
          </p:cNvPr>
          <p:cNvSpPr/>
          <p:nvPr/>
        </p:nvSpPr>
        <p:spPr>
          <a:xfrm>
            <a:off x="4555351" y="3310993"/>
            <a:ext cx="2569850" cy="59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457029D-99E8-457A-97B9-3C22E4DFC8BB}"/>
              </a:ext>
            </a:extLst>
          </p:cNvPr>
          <p:cNvSpPr/>
          <p:nvPr/>
        </p:nvSpPr>
        <p:spPr>
          <a:xfrm>
            <a:off x="7998736" y="3279798"/>
            <a:ext cx="2585326" cy="59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5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EFBCBA4-9DA3-7440-A402-8A405A40A6F9}"/>
              </a:ext>
            </a:extLst>
          </p:cNvPr>
          <p:cNvSpPr/>
          <p:nvPr/>
        </p:nvSpPr>
        <p:spPr>
          <a:xfrm rot="5400000">
            <a:off x="3623387" y="-3638678"/>
            <a:ext cx="92092" cy="7369485"/>
          </a:xfrm>
          <a:prstGeom prst="rect">
            <a:avLst/>
          </a:prstGeom>
          <a:solidFill>
            <a:srgbClr val="FF7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37AD98-41A6-41E4-8A13-560EC7AD85E4}"/>
              </a:ext>
            </a:extLst>
          </p:cNvPr>
          <p:cNvSpPr txBox="1"/>
          <p:nvPr/>
        </p:nvSpPr>
        <p:spPr>
          <a:xfrm>
            <a:off x="543457" y="678055"/>
            <a:ext cx="1063490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u="sng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83F"/>
                </a:solidFill>
                <a:latin typeface="+mn-ea"/>
                <a:ea typeface="+mn-ea"/>
              </a:rPr>
              <a:t>ARIMA MODEL</a:t>
            </a:r>
          </a:p>
          <a:p>
            <a:endParaRPr lang="en-US" altLang="ko-KR" sz="1800" b="1" u="sng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783F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2021</a:t>
            </a:r>
            <a:r>
              <a:rPr lang="ko-KR" altLang="en-US" sz="1600" dirty="0"/>
              <a:t>년 상반기 예측 값의</a:t>
            </a:r>
            <a:r>
              <a:rPr lang="en-US" altLang="ko-KR" sz="1600" dirty="0"/>
              <a:t> </a:t>
            </a:r>
            <a:r>
              <a:rPr lang="ko-KR" altLang="en-US" sz="1600" dirty="0"/>
              <a:t>경우</a:t>
            </a:r>
            <a:r>
              <a:rPr lang="en-US" altLang="ko-KR" sz="1600" dirty="0"/>
              <a:t>,</a:t>
            </a:r>
            <a:r>
              <a:rPr lang="ko-KR" altLang="en-US" sz="1600" dirty="0"/>
              <a:t> 실제 값의 추세는 반영되나</a:t>
            </a:r>
            <a:r>
              <a:rPr lang="en-US" altLang="ko-KR" sz="1600" dirty="0"/>
              <a:t>, underfitting</a:t>
            </a:r>
            <a:r>
              <a:rPr lang="ko-KR" altLang="en-US" sz="1600" dirty="0"/>
              <a:t>의 문제가 발생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50D27F-43CC-4224-9796-3DC3B507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145" y="1844162"/>
            <a:ext cx="8149709" cy="138829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668CD7E8-08F8-4773-897F-08A11459CB79}"/>
              </a:ext>
            </a:extLst>
          </p:cNvPr>
          <p:cNvGrpSpPr/>
          <p:nvPr/>
        </p:nvGrpSpPr>
        <p:grpSpPr>
          <a:xfrm>
            <a:off x="1518889" y="1768063"/>
            <a:ext cx="9034509" cy="1474514"/>
            <a:chOff x="-153909" y="1482873"/>
            <a:chExt cx="11497900" cy="165440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68C46FD-7F86-47EE-A966-57CD0811303F}"/>
                </a:ext>
              </a:extLst>
            </p:cNvPr>
            <p:cNvSpPr/>
            <p:nvPr/>
          </p:nvSpPr>
          <p:spPr>
            <a:xfrm>
              <a:off x="-128634" y="1482873"/>
              <a:ext cx="11472625" cy="165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D3E2C8-592E-4857-AACC-FBB50F579739}"/>
                </a:ext>
              </a:extLst>
            </p:cNvPr>
            <p:cNvSpPr/>
            <p:nvPr/>
          </p:nvSpPr>
          <p:spPr>
            <a:xfrm>
              <a:off x="-153909" y="1482873"/>
              <a:ext cx="550169" cy="1654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빅토리아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A0C0B7E-49DD-4B74-A925-679DB5541A7C}"/>
              </a:ext>
            </a:extLst>
          </p:cNvPr>
          <p:cNvGrpSpPr/>
          <p:nvPr/>
        </p:nvGrpSpPr>
        <p:grpSpPr>
          <a:xfrm>
            <a:off x="1518889" y="3429000"/>
            <a:ext cx="9034509" cy="1474514"/>
            <a:chOff x="-153909" y="1482873"/>
            <a:chExt cx="11497900" cy="165440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90E12E4-EC7A-47AB-A30A-78452FE15D7D}"/>
                </a:ext>
              </a:extLst>
            </p:cNvPr>
            <p:cNvSpPr/>
            <p:nvPr/>
          </p:nvSpPr>
          <p:spPr>
            <a:xfrm>
              <a:off x="-128634" y="1482873"/>
              <a:ext cx="11472625" cy="165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94159A0-C74A-4040-ADB0-6FCD2D824715}"/>
                </a:ext>
              </a:extLst>
            </p:cNvPr>
            <p:cNvSpPr/>
            <p:nvPr/>
          </p:nvSpPr>
          <p:spPr>
            <a:xfrm>
              <a:off x="-153909" y="1482873"/>
              <a:ext cx="550169" cy="1654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</a:rPr>
                <a:t>푸에고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488514-230B-47C7-AECF-04135D0AFC94}"/>
              </a:ext>
            </a:extLst>
          </p:cNvPr>
          <p:cNvGrpSpPr/>
          <p:nvPr/>
        </p:nvGrpSpPr>
        <p:grpSpPr>
          <a:xfrm>
            <a:off x="1518890" y="5089933"/>
            <a:ext cx="9034509" cy="1474514"/>
            <a:chOff x="-153909" y="1482873"/>
            <a:chExt cx="11497900" cy="165440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7AE940A-99A3-420B-A19D-A79172C50662}"/>
                </a:ext>
              </a:extLst>
            </p:cNvPr>
            <p:cNvSpPr/>
            <p:nvPr/>
          </p:nvSpPr>
          <p:spPr>
            <a:xfrm>
              <a:off x="-128634" y="1482873"/>
              <a:ext cx="11472625" cy="1654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8E6DA4F-8EE0-4CF9-A445-2A0F641A5501}"/>
                </a:ext>
              </a:extLst>
            </p:cNvPr>
            <p:cNvSpPr/>
            <p:nvPr/>
          </p:nvSpPr>
          <p:spPr>
            <a:xfrm>
              <a:off x="-153909" y="1482873"/>
              <a:ext cx="550169" cy="1654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헤라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FB90101-5D7E-49F6-B8BB-753A829C7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145" y="3476679"/>
            <a:ext cx="8216377" cy="13882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841D8B4-EE0A-4062-A143-492F22AFE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254" y="5130640"/>
            <a:ext cx="8260268" cy="14338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D49EBF-0410-4A10-BB1D-2AF8B5EB75C6}"/>
              </a:ext>
            </a:extLst>
          </p:cNvPr>
          <p:cNvSpPr txBox="1"/>
          <p:nvPr/>
        </p:nvSpPr>
        <p:spPr>
          <a:xfrm>
            <a:off x="473448" y="104614"/>
            <a:ext cx="7486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절화 경매가 예측 시계열 모델</a:t>
            </a:r>
            <a:r>
              <a:rPr lang="en-US" altLang="ko-KR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_ARIMA</a:t>
            </a:r>
            <a:endParaRPr lang="ko-KR" altLang="en-US" sz="3000" b="1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5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EFBCBA4-9DA3-7440-A402-8A405A40A6F9}"/>
              </a:ext>
            </a:extLst>
          </p:cNvPr>
          <p:cNvSpPr/>
          <p:nvPr/>
        </p:nvSpPr>
        <p:spPr>
          <a:xfrm rot="5400000">
            <a:off x="3623387" y="-3638678"/>
            <a:ext cx="92092" cy="7369485"/>
          </a:xfrm>
          <a:prstGeom prst="rect">
            <a:avLst/>
          </a:prstGeom>
          <a:solidFill>
            <a:srgbClr val="FF7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5D532-DE77-BC45-BDD4-E0994C41C438}"/>
              </a:ext>
            </a:extLst>
          </p:cNvPr>
          <p:cNvSpPr txBox="1"/>
          <p:nvPr/>
        </p:nvSpPr>
        <p:spPr>
          <a:xfrm>
            <a:off x="473448" y="104614"/>
            <a:ext cx="7033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절화 경매가 예측 </a:t>
            </a:r>
            <a:r>
              <a:rPr lang="ko-KR" altLang="en-US" sz="3000" b="1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시계열 모델</a:t>
            </a:r>
            <a:r>
              <a:rPr lang="en-US" altLang="ko-KR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_LSTM</a:t>
            </a:r>
            <a:endParaRPr lang="ko-KR" altLang="en-US" sz="3000" b="1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37AD98-41A6-41E4-8A13-560EC7AD85E4}"/>
              </a:ext>
            </a:extLst>
          </p:cNvPr>
          <p:cNvSpPr txBox="1"/>
          <p:nvPr/>
        </p:nvSpPr>
        <p:spPr>
          <a:xfrm>
            <a:off x="543458" y="678055"/>
            <a:ext cx="108865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u="sng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83F"/>
                </a:solidFill>
                <a:latin typeface="+mn-ea"/>
                <a:ea typeface="+mn-ea"/>
              </a:rPr>
              <a:t>LSTM MODEL</a:t>
            </a:r>
          </a:p>
          <a:p>
            <a:endParaRPr lang="en-US" altLang="ko-KR" sz="1600" b="1" u="sng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783F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기존 </a:t>
            </a:r>
            <a:r>
              <a:rPr lang="en-US" altLang="ko-KR" sz="1600" dirty="0"/>
              <a:t>RNN</a:t>
            </a:r>
            <a:r>
              <a:rPr lang="ko-KR" altLang="en-US" sz="1600" dirty="0"/>
              <a:t>을 개선한 모델로 긴 의존 기간</a:t>
            </a:r>
            <a:r>
              <a:rPr lang="en-US" altLang="ko-KR" sz="1600" dirty="0"/>
              <a:t>(long-term dependency)</a:t>
            </a:r>
            <a:r>
              <a:rPr lang="ko-KR" altLang="en-US" sz="1600" dirty="0"/>
              <a:t>의 데이터를 학습하는데 효과적인 모델임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평균가를 스케일링 후</a:t>
            </a:r>
            <a:r>
              <a:rPr lang="en-US" altLang="ko-KR" sz="1600" dirty="0"/>
              <a:t>,  Feature shift 1, 2, 3 </a:t>
            </a:r>
            <a:r>
              <a:rPr lang="ko-KR" altLang="en-US" sz="1600" dirty="0"/>
              <a:t>추가하여 다음</a:t>
            </a:r>
            <a:r>
              <a:rPr lang="en-US" altLang="ko-KR" sz="1600" dirty="0"/>
              <a:t> </a:t>
            </a:r>
            <a:r>
              <a:rPr lang="ko-KR" altLang="en-US" sz="1600" dirty="0"/>
              <a:t>경매일의 평균가격을 예측함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6595A2E-B195-453B-9300-257D0DD5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92" y="3313828"/>
            <a:ext cx="3192424" cy="22325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2603C3-D0DD-4416-A02E-EF37A6D36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033" y="3256360"/>
            <a:ext cx="3170854" cy="23403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E0168A4-C049-4E2E-A6BB-C99FEFDDD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056" y="3242185"/>
            <a:ext cx="3321847" cy="2243325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E830A19-AF6F-41A5-8AA4-2BD7CFCFB19F}"/>
              </a:ext>
            </a:extLst>
          </p:cNvPr>
          <p:cNvSpPr/>
          <p:nvPr/>
        </p:nvSpPr>
        <p:spPr>
          <a:xfrm>
            <a:off x="797592" y="2557412"/>
            <a:ext cx="3093924" cy="41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빅토리아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B2A358-4EEF-41BB-B6DD-84D72CBB9305}"/>
              </a:ext>
            </a:extLst>
          </p:cNvPr>
          <p:cNvSpPr/>
          <p:nvPr/>
        </p:nvSpPr>
        <p:spPr>
          <a:xfrm>
            <a:off x="4520033" y="2557412"/>
            <a:ext cx="3093924" cy="41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푸에고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193AD0-0D75-4166-A70C-CB8E1520F842}"/>
              </a:ext>
            </a:extLst>
          </p:cNvPr>
          <p:cNvSpPr/>
          <p:nvPr/>
        </p:nvSpPr>
        <p:spPr>
          <a:xfrm>
            <a:off x="8267855" y="2557412"/>
            <a:ext cx="3093924" cy="41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헤라</a:t>
            </a:r>
          </a:p>
        </p:txBody>
      </p:sp>
    </p:spTree>
    <p:extLst>
      <p:ext uri="{BB962C8B-B14F-4D97-AF65-F5344CB8AC3E}">
        <p14:creationId xmlns:p14="http://schemas.microsoft.com/office/powerpoint/2010/main" val="353719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EFBCBA4-9DA3-7440-A402-8A405A40A6F9}"/>
              </a:ext>
            </a:extLst>
          </p:cNvPr>
          <p:cNvSpPr/>
          <p:nvPr/>
        </p:nvSpPr>
        <p:spPr>
          <a:xfrm rot="5400000">
            <a:off x="3623387" y="-3638678"/>
            <a:ext cx="92092" cy="7369485"/>
          </a:xfrm>
          <a:prstGeom prst="rect">
            <a:avLst/>
          </a:prstGeom>
          <a:solidFill>
            <a:srgbClr val="FF7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5D532-DE77-BC45-BDD4-E0994C41C438}"/>
              </a:ext>
            </a:extLst>
          </p:cNvPr>
          <p:cNvSpPr txBox="1"/>
          <p:nvPr/>
        </p:nvSpPr>
        <p:spPr>
          <a:xfrm>
            <a:off x="473448" y="104614"/>
            <a:ext cx="7033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절화 경매가 예측 </a:t>
            </a:r>
            <a:r>
              <a:rPr lang="ko-KR" altLang="en-US" sz="3000" b="1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시계열 모델</a:t>
            </a:r>
            <a:r>
              <a:rPr lang="en-US" altLang="ko-KR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_LSTM</a:t>
            </a:r>
            <a:endParaRPr lang="ko-KR" altLang="en-US" sz="3000" b="1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37AD98-41A6-41E4-8A13-560EC7AD85E4}"/>
              </a:ext>
            </a:extLst>
          </p:cNvPr>
          <p:cNvSpPr txBox="1"/>
          <p:nvPr/>
        </p:nvSpPr>
        <p:spPr>
          <a:xfrm>
            <a:off x="543458" y="678055"/>
            <a:ext cx="1088654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u="sng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83F"/>
                </a:solidFill>
                <a:latin typeface="+mn-ea"/>
                <a:ea typeface="+mn-ea"/>
              </a:rPr>
              <a:t>LSTM MODEL</a:t>
            </a:r>
          </a:p>
          <a:p>
            <a:endParaRPr lang="en-US" altLang="ko-KR" sz="1600" b="1" u="sng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783F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총 </a:t>
            </a:r>
            <a:r>
              <a:rPr lang="en-US" altLang="ko-KR" sz="1600" dirty="0"/>
              <a:t>2</a:t>
            </a:r>
            <a:r>
              <a:rPr lang="ko-KR" altLang="en-US" sz="1600" dirty="0"/>
              <a:t>개 레이아웃</a:t>
            </a:r>
            <a:r>
              <a:rPr lang="en-US" altLang="ko-KR" sz="1600" dirty="0"/>
              <a:t>, </a:t>
            </a:r>
            <a:r>
              <a:rPr lang="ko-KR" altLang="en-US" sz="1600" dirty="0"/>
              <a:t>총 </a:t>
            </a:r>
            <a:r>
              <a:rPr lang="en-US" altLang="ko-KR" sz="1600" dirty="0"/>
              <a:t>1,781</a:t>
            </a:r>
            <a:r>
              <a:rPr lang="ko-KR" altLang="en-US" sz="1600" dirty="0"/>
              <a:t>개의 </a:t>
            </a:r>
            <a:r>
              <a:rPr lang="en-US" altLang="ko-KR" sz="1600" dirty="0"/>
              <a:t>Parameter</a:t>
            </a:r>
            <a:r>
              <a:rPr lang="ko-KR" altLang="en-US" sz="1600" dirty="0"/>
              <a:t>로 학습한 결과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ARIMA </a:t>
            </a:r>
            <a:r>
              <a:rPr lang="ko-KR" altLang="en-US" sz="1600" dirty="0"/>
              <a:t>모델에 비해 예측 정확도가 높아짐</a:t>
            </a:r>
            <a:endParaRPr lang="en-US" altLang="ko-KR" sz="1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6CBF44E-4D04-431F-9130-470C73977863}"/>
              </a:ext>
            </a:extLst>
          </p:cNvPr>
          <p:cNvGrpSpPr/>
          <p:nvPr/>
        </p:nvGrpSpPr>
        <p:grpSpPr>
          <a:xfrm>
            <a:off x="1803617" y="1928326"/>
            <a:ext cx="9077034" cy="4467882"/>
            <a:chOff x="1293254" y="1668986"/>
            <a:chExt cx="10136746" cy="498949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68CD7E8-08F8-4773-897F-08A11459CB79}"/>
                </a:ext>
              </a:extLst>
            </p:cNvPr>
            <p:cNvGrpSpPr/>
            <p:nvPr/>
          </p:nvGrpSpPr>
          <p:grpSpPr>
            <a:xfrm>
              <a:off x="1293254" y="1668986"/>
              <a:ext cx="10136746" cy="1654409"/>
              <a:chOff x="-153909" y="1482873"/>
              <a:chExt cx="11497900" cy="165440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68C46FD-7F86-47EE-A966-57CD0811303F}"/>
                  </a:ext>
                </a:extLst>
              </p:cNvPr>
              <p:cNvSpPr/>
              <p:nvPr/>
            </p:nvSpPr>
            <p:spPr>
              <a:xfrm>
                <a:off x="-128634" y="1482873"/>
                <a:ext cx="11472625" cy="16544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CD3E2C8-592E-4857-AACC-FBB50F579739}"/>
                  </a:ext>
                </a:extLst>
              </p:cNvPr>
              <p:cNvSpPr/>
              <p:nvPr/>
            </p:nvSpPr>
            <p:spPr>
              <a:xfrm>
                <a:off x="-153909" y="1558073"/>
                <a:ext cx="550169" cy="15040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빅토리아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A0C0B7E-49DD-4B74-A925-679DB5541A7C}"/>
                </a:ext>
              </a:extLst>
            </p:cNvPr>
            <p:cNvGrpSpPr/>
            <p:nvPr/>
          </p:nvGrpSpPr>
          <p:grpSpPr>
            <a:xfrm>
              <a:off x="1293254" y="3341838"/>
              <a:ext cx="10136746" cy="1654409"/>
              <a:chOff x="-153909" y="1482873"/>
              <a:chExt cx="11497900" cy="165440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90E12E4-EC7A-47AB-A30A-78452FE15D7D}"/>
                  </a:ext>
                </a:extLst>
              </p:cNvPr>
              <p:cNvSpPr/>
              <p:nvPr/>
            </p:nvSpPr>
            <p:spPr>
              <a:xfrm>
                <a:off x="-128634" y="1482873"/>
                <a:ext cx="11472625" cy="16544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94159A0-C74A-4040-ADB0-6FCD2D824715}"/>
                  </a:ext>
                </a:extLst>
              </p:cNvPr>
              <p:cNvSpPr/>
              <p:nvPr/>
            </p:nvSpPr>
            <p:spPr>
              <a:xfrm>
                <a:off x="-153909" y="1558073"/>
                <a:ext cx="550169" cy="15040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err="1">
                    <a:solidFill>
                      <a:schemeClr val="bg1"/>
                    </a:solidFill>
                  </a:rPr>
                  <a:t>푸에고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1488514-230B-47C7-AECF-04135D0AFC94}"/>
                </a:ext>
              </a:extLst>
            </p:cNvPr>
            <p:cNvGrpSpPr/>
            <p:nvPr/>
          </p:nvGrpSpPr>
          <p:grpSpPr>
            <a:xfrm>
              <a:off x="1293254" y="5004069"/>
              <a:ext cx="10136746" cy="1654409"/>
              <a:chOff x="-153909" y="1482873"/>
              <a:chExt cx="11497900" cy="1654409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7AE940A-99A3-420B-A19D-A79172C50662}"/>
                  </a:ext>
                </a:extLst>
              </p:cNvPr>
              <p:cNvSpPr/>
              <p:nvPr/>
            </p:nvSpPr>
            <p:spPr>
              <a:xfrm>
                <a:off x="-128634" y="1482873"/>
                <a:ext cx="11472625" cy="16544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8E6DA4F-8EE0-4CF9-A445-2A0F641A5501}"/>
                  </a:ext>
                </a:extLst>
              </p:cNvPr>
              <p:cNvSpPr/>
              <p:nvPr/>
            </p:nvSpPr>
            <p:spPr>
              <a:xfrm>
                <a:off x="-153909" y="1558073"/>
                <a:ext cx="550169" cy="15040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헤라</a:t>
                </a: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D3EDFA7-52FF-406D-B03B-57229E5C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768" y="1958954"/>
            <a:ext cx="7325091" cy="1420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BC74D1-09A2-45FE-8250-F6F8728D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094" y="3395599"/>
            <a:ext cx="7424659" cy="15723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2EEF5E-5161-4478-A246-274C05F22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200" y="4982092"/>
            <a:ext cx="7502553" cy="142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2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EFBCBA4-9DA3-7440-A402-8A405A40A6F9}"/>
              </a:ext>
            </a:extLst>
          </p:cNvPr>
          <p:cNvSpPr/>
          <p:nvPr/>
        </p:nvSpPr>
        <p:spPr>
          <a:xfrm rot="5400000">
            <a:off x="3623387" y="-3638678"/>
            <a:ext cx="92092" cy="7369485"/>
          </a:xfrm>
          <a:prstGeom prst="rect">
            <a:avLst/>
          </a:prstGeom>
          <a:solidFill>
            <a:srgbClr val="FF7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5D532-DE77-BC45-BDD4-E0994C41C438}"/>
              </a:ext>
            </a:extLst>
          </p:cNvPr>
          <p:cNvSpPr txBox="1"/>
          <p:nvPr/>
        </p:nvSpPr>
        <p:spPr>
          <a:xfrm>
            <a:off x="473448" y="104614"/>
            <a:ext cx="7033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General review</a:t>
            </a:r>
            <a:endParaRPr lang="ko-KR" altLang="en-US" sz="3000" b="1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6A43D1-28B3-4B56-9C27-C1BCDA09F8CF}"/>
              </a:ext>
            </a:extLst>
          </p:cNvPr>
          <p:cNvGrpSpPr/>
          <p:nvPr/>
        </p:nvGrpSpPr>
        <p:grpSpPr>
          <a:xfrm>
            <a:off x="1210745" y="1260052"/>
            <a:ext cx="9215775" cy="5140748"/>
            <a:chOff x="-313255" y="836712"/>
            <a:chExt cx="9215775" cy="5564087"/>
          </a:xfrm>
        </p:grpSpPr>
        <p:sp>
          <p:nvSpPr>
            <p:cNvPr id="7" name="AutoShape 23">
              <a:extLst>
                <a:ext uri="{FF2B5EF4-FFF2-40B4-BE49-F238E27FC236}">
                  <a16:creationId xmlns:a16="http://schemas.microsoft.com/office/drawing/2014/main" id="{374608A7-E1B4-4CFE-B863-4F3899944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13255" y="836712"/>
              <a:ext cx="4212000" cy="5564087"/>
            </a:xfrm>
            <a:prstGeom prst="roundRect">
              <a:avLst>
                <a:gd name="adj" fmla="val 0"/>
              </a:avLst>
            </a:prstGeom>
            <a:solidFill>
              <a:srgbClr val="F0F3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60413"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1pPr>
              <a:lvl2pPr marL="742950" indent="-285750" defTabSz="760413"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2pPr>
              <a:lvl3pPr marL="1143000" indent="-228600" defTabSz="760413"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3pPr>
              <a:lvl4pPr marL="1600200" indent="-228600" defTabSz="760413"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4pPr>
              <a:lvl5pPr marL="2057400" indent="-228600" defTabSz="760413"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5pPr>
              <a:lvl6pPr marL="2514600" indent="-228600" defTabSz="760413" eaLnBrk="0" fontAlgn="base" hangingPunct="0">
                <a:spcBef>
                  <a:spcPct val="0"/>
                </a:spcBef>
                <a:spcAft>
                  <a:spcPct val="0"/>
                </a:spcAft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6pPr>
              <a:lvl7pPr marL="2971800" indent="-228600" defTabSz="760413" eaLnBrk="0" fontAlgn="base" hangingPunct="0">
                <a:spcBef>
                  <a:spcPct val="0"/>
                </a:spcBef>
                <a:spcAft>
                  <a:spcPct val="0"/>
                </a:spcAft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7pPr>
              <a:lvl8pPr marL="3429000" indent="-228600" defTabSz="760413" eaLnBrk="0" fontAlgn="base" hangingPunct="0">
                <a:spcBef>
                  <a:spcPct val="0"/>
                </a:spcBef>
                <a:spcAft>
                  <a:spcPct val="0"/>
                </a:spcAft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8pPr>
              <a:lvl9pPr marL="3886200" indent="-228600" defTabSz="760413" eaLnBrk="0" fontAlgn="base" hangingPunct="0">
                <a:spcBef>
                  <a:spcPct val="0"/>
                </a:spcBef>
                <a:spcAft>
                  <a:spcPct val="0"/>
                </a:spcAft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9pPr>
            </a:lstStyle>
            <a:p>
              <a:pPr algn="ctr" eaLnBrk="1" latinLnBrk="1" hangingPunct="1">
                <a:buSzPct val="80000"/>
              </a:pPr>
              <a:endParaRPr lang="en-US" altLang="ko-KR" sz="1300" dirty="0">
                <a:solidFill>
                  <a:srgbClr val="A5002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0331956-B82F-4682-8C7C-1ACAA5F9D1BC}"/>
                </a:ext>
              </a:extLst>
            </p:cNvPr>
            <p:cNvSpPr/>
            <p:nvPr/>
          </p:nvSpPr>
          <p:spPr bwMode="auto">
            <a:xfrm>
              <a:off x="948339" y="1210885"/>
              <a:ext cx="2051050" cy="4540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ko-KR" sz="3600" b="1" spc="-150" dirty="0">
                  <a:solidFill>
                    <a:schemeClr val="tx2"/>
                  </a:solidFill>
                  <a:latin typeface="+mn-ea"/>
                  <a:cs typeface="Arial" panose="020B0604020202020204" pitchFamily="34" charset="0"/>
                </a:rPr>
                <a:t>G</a:t>
              </a:r>
              <a:r>
                <a:rPr lang="en-US" altLang="ko-KR" sz="2400" b="1" spc="-150" dirty="0">
                  <a:solidFill>
                    <a:prstClr val="black"/>
                  </a:solidFill>
                  <a:latin typeface="+mn-ea"/>
                  <a:cs typeface="Arial" panose="020B0604020202020204" pitchFamily="34" charset="0"/>
                </a:rPr>
                <a:t>OODNESS</a:t>
              </a:r>
            </a:p>
          </p:txBody>
        </p:sp>
        <p:sp>
          <p:nvSpPr>
            <p:cNvPr id="10" name="직사각형 172">
              <a:extLst>
                <a:ext uri="{FF2B5EF4-FFF2-40B4-BE49-F238E27FC236}">
                  <a16:creationId xmlns:a16="http://schemas.microsoft.com/office/drawing/2014/main" id="{034291AD-0B59-4E60-9A0E-10326303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538" y="2452464"/>
              <a:ext cx="4307798" cy="2023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Ins="0"/>
            <a:lstStyle>
              <a:lvl1pPr marL="169863" indent="-169863" defTabSz="760413"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1pPr>
              <a:lvl2pPr marL="742950" indent="-285750" defTabSz="760413"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2pPr>
              <a:lvl3pPr marL="1143000" indent="-228600" defTabSz="760413"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3pPr>
              <a:lvl4pPr marL="1600200" indent="-228600" defTabSz="760413"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4pPr>
              <a:lvl5pPr marL="2057400" indent="-228600" defTabSz="760413"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5pPr>
              <a:lvl6pPr marL="2514600" indent="-228600" defTabSz="760413" eaLnBrk="0" fontAlgn="base" hangingPunct="0">
                <a:spcBef>
                  <a:spcPct val="0"/>
                </a:spcBef>
                <a:spcAft>
                  <a:spcPct val="0"/>
                </a:spcAft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6pPr>
              <a:lvl7pPr marL="2971800" indent="-228600" defTabSz="760413" eaLnBrk="0" fontAlgn="base" hangingPunct="0">
                <a:spcBef>
                  <a:spcPct val="0"/>
                </a:spcBef>
                <a:spcAft>
                  <a:spcPct val="0"/>
                </a:spcAft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7pPr>
              <a:lvl8pPr marL="3429000" indent="-228600" defTabSz="760413" eaLnBrk="0" fontAlgn="base" hangingPunct="0">
                <a:spcBef>
                  <a:spcPct val="0"/>
                </a:spcBef>
                <a:spcAft>
                  <a:spcPct val="0"/>
                </a:spcAft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8pPr>
              <a:lvl9pPr marL="3886200" indent="-228600" defTabSz="760413" eaLnBrk="0" fontAlgn="base" hangingPunct="0">
                <a:spcBef>
                  <a:spcPct val="0"/>
                </a:spcBef>
                <a:spcAft>
                  <a:spcPct val="0"/>
                </a:spcAft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9pPr>
            </a:lstStyle>
            <a:p>
              <a:pPr marL="92075" indent="-92075" defTabSz="914400" latinLnBrk="1">
                <a:lnSpc>
                  <a:spcPct val="150000"/>
                </a:lnSpc>
                <a:buSzPct val="80000"/>
                <a:buFont typeface="Arial" charset="0"/>
                <a:buChar char="•"/>
                <a:defRPr/>
              </a:pPr>
              <a:r>
                <a:rPr lang="ko-KR" altLang="en-US" sz="1600" i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  <a:cs typeface="Arial" panose="020B0604020202020204" pitchFamily="34" charset="0"/>
                </a:rPr>
                <a:t>화훼시장의 도메인 지식↑</a:t>
              </a:r>
              <a:endParaRPr lang="en-US" altLang="ko-KR" sz="1600" i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  <a:p>
              <a:pPr marL="92075" indent="-92075" defTabSz="914400" latinLnBrk="1">
                <a:lnSpc>
                  <a:spcPct val="150000"/>
                </a:lnSpc>
                <a:buSzPct val="80000"/>
                <a:buFont typeface="Arial" charset="0"/>
                <a:buChar char="•"/>
                <a:defRPr/>
              </a:pPr>
              <a:r>
                <a:rPr lang="ko-KR" altLang="en-US" sz="16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장미 시장의 경매가 흐름 파악</a:t>
              </a:r>
              <a:br>
                <a:rPr lang="en-US" altLang="ko-KR" sz="16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</a:br>
              <a:r>
                <a:rPr lang="en-US" altLang="ko-KR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-</a:t>
              </a:r>
              <a:r>
                <a:rPr lang="ko-KR" altLang="en-US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 </a:t>
              </a:r>
              <a:r>
                <a:rPr lang="en-US" altLang="ko-KR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6,7,8</a:t>
              </a:r>
              <a:r>
                <a:rPr lang="ko-KR" altLang="en-US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월 </a:t>
              </a:r>
              <a:r>
                <a:rPr lang="ko-KR" altLang="en-US" sz="16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비성수기</a:t>
              </a:r>
              <a:r>
                <a:rPr lang="en-US" altLang="ko-KR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(</a:t>
              </a:r>
              <a:r>
                <a:rPr lang="ko-KR" altLang="en-US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여름</a:t>
              </a:r>
              <a:r>
                <a:rPr lang="en-US" altLang="ko-KR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)</a:t>
              </a:r>
              <a:br>
                <a:rPr lang="en-US" altLang="ko-KR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</a:br>
              <a:r>
                <a:rPr lang="en-US" altLang="ko-KR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- 12, 1, 2, 5</a:t>
              </a:r>
              <a:r>
                <a:rPr lang="ko-KR" altLang="en-US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월 성수기</a:t>
              </a:r>
              <a:br>
                <a:rPr lang="en-US" altLang="ko-KR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</a:br>
              <a:r>
                <a:rPr lang="en-US" altLang="ko-KR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  (</a:t>
              </a:r>
              <a:r>
                <a:rPr lang="ko-KR" altLang="en-US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크리스마스</a:t>
              </a:r>
              <a:r>
                <a:rPr lang="en-US" altLang="ko-KR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, </a:t>
              </a:r>
              <a:r>
                <a:rPr lang="ko-KR" altLang="en-US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졸업</a:t>
              </a:r>
              <a:r>
                <a:rPr lang="en-US" altLang="ko-KR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, </a:t>
              </a:r>
              <a:r>
                <a:rPr lang="ko-KR" altLang="en-US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어버이날</a:t>
              </a:r>
              <a:r>
                <a:rPr lang="en-US" altLang="ko-KR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, </a:t>
              </a:r>
              <a:r>
                <a:rPr lang="ko-KR" altLang="en-US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스승의 날</a:t>
              </a:r>
              <a:r>
                <a:rPr lang="en-US" altLang="ko-KR" sz="16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)</a:t>
              </a:r>
            </a:p>
            <a:p>
              <a:pPr marL="92075" indent="-92075" defTabSz="914400" latinLnBrk="1">
                <a:lnSpc>
                  <a:spcPct val="150000"/>
                </a:lnSpc>
                <a:buSzPct val="80000"/>
                <a:buFont typeface="Arial" charset="0"/>
                <a:buChar char="•"/>
                <a:defRPr/>
              </a:pPr>
              <a:r>
                <a:rPr lang="ko-KR" altLang="en-US" sz="160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시계열 분석 모델링 경험</a:t>
              </a:r>
              <a:endParaRPr lang="en-US" altLang="ko-KR" sz="16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AutoShape 23">
              <a:extLst>
                <a:ext uri="{FF2B5EF4-FFF2-40B4-BE49-F238E27FC236}">
                  <a16:creationId xmlns:a16="http://schemas.microsoft.com/office/drawing/2014/main" id="{79708E11-113B-468D-8256-9D377FE0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520" y="836713"/>
              <a:ext cx="4212000" cy="5564086"/>
            </a:xfrm>
            <a:prstGeom prst="roundRect">
              <a:avLst>
                <a:gd name="adj" fmla="val 0"/>
              </a:avLst>
            </a:prstGeom>
            <a:solidFill>
              <a:srgbClr val="FF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760413"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1pPr>
              <a:lvl2pPr marL="742950" indent="-285750" defTabSz="760413"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2pPr>
              <a:lvl3pPr marL="1143000" indent="-228600" defTabSz="760413"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3pPr>
              <a:lvl4pPr marL="1600200" indent="-228600" defTabSz="760413"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4pPr>
              <a:lvl5pPr marL="2057400" indent="-228600" defTabSz="760413"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5pPr>
              <a:lvl6pPr marL="2514600" indent="-228600" defTabSz="760413" eaLnBrk="0" fontAlgn="base" hangingPunct="0">
                <a:spcBef>
                  <a:spcPct val="0"/>
                </a:spcBef>
                <a:spcAft>
                  <a:spcPct val="0"/>
                </a:spcAft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6pPr>
              <a:lvl7pPr marL="2971800" indent="-228600" defTabSz="760413" eaLnBrk="0" fontAlgn="base" hangingPunct="0">
                <a:spcBef>
                  <a:spcPct val="0"/>
                </a:spcBef>
                <a:spcAft>
                  <a:spcPct val="0"/>
                </a:spcAft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7pPr>
              <a:lvl8pPr marL="3429000" indent="-228600" defTabSz="760413" eaLnBrk="0" fontAlgn="base" hangingPunct="0">
                <a:spcBef>
                  <a:spcPct val="0"/>
                </a:spcBef>
                <a:spcAft>
                  <a:spcPct val="0"/>
                </a:spcAft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8pPr>
              <a:lvl9pPr marL="3886200" indent="-228600" defTabSz="760413" eaLnBrk="0" fontAlgn="base" hangingPunct="0">
                <a:spcBef>
                  <a:spcPct val="0"/>
                </a:spcBef>
                <a:spcAft>
                  <a:spcPct val="0"/>
                </a:spcAft>
                <a:defRPr sz="900" b="1" i="1">
                  <a:solidFill>
                    <a:srgbClr val="003366"/>
                  </a:solidFill>
                  <a:latin typeface="Arial" charset="0"/>
                  <a:ea typeface="가는각진제목체" pitchFamily="18" charset="-127"/>
                </a:defRPr>
              </a:lvl9pPr>
            </a:lstStyle>
            <a:p>
              <a:pPr algn="ctr">
                <a:lnSpc>
                  <a:spcPts val="2500"/>
                </a:lnSpc>
                <a:buSzPct val="80000"/>
              </a:pPr>
              <a:endParaRPr lang="en-US" altLang="ko-KR" sz="1300" dirty="0">
                <a:solidFill>
                  <a:srgbClr val="A50021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A63831-DB5D-4417-92C3-6A2BFBBCB125}"/>
                </a:ext>
              </a:extLst>
            </p:cNvPr>
            <p:cNvSpPr/>
            <p:nvPr/>
          </p:nvSpPr>
          <p:spPr bwMode="auto">
            <a:xfrm>
              <a:off x="5722055" y="1210885"/>
              <a:ext cx="2049462" cy="45402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r">
                <a:lnSpc>
                  <a:spcPct val="120000"/>
                </a:lnSpc>
                <a:defRPr/>
              </a:pPr>
              <a:r>
                <a:rPr lang="en-US" altLang="ko-KR" sz="3600" b="1" spc="-150" dirty="0">
                  <a:solidFill>
                    <a:srgbClr val="C00000"/>
                  </a:solidFill>
                  <a:latin typeface="+mn-ea"/>
                  <a:cs typeface="Arial" panose="020B0604020202020204" pitchFamily="34" charset="0"/>
                </a:rPr>
                <a:t>S</a:t>
              </a:r>
              <a:r>
                <a:rPr lang="en-US" altLang="ko-KR" sz="2400" b="1" spc="-150" dirty="0">
                  <a:solidFill>
                    <a:prstClr val="black"/>
                  </a:solidFill>
                  <a:latin typeface="+mn-ea"/>
                  <a:cs typeface="Arial" panose="020B0604020202020204" pitchFamily="34" charset="0"/>
                </a:rPr>
                <a:t>ORRINESS</a:t>
              </a:r>
            </a:p>
          </p:txBody>
        </p:sp>
      </p:grpSp>
      <p:sp>
        <p:nvSpPr>
          <p:cNvPr id="14" name="직사각형 172">
            <a:extLst>
              <a:ext uri="{FF2B5EF4-FFF2-40B4-BE49-F238E27FC236}">
                <a16:creationId xmlns:a16="http://schemas.microsoft.com/office/drawing/2014/main" id="{143AB2A6-2CE5-4C18-8EF7-B5AA30FF0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446" y="2726290"/>
            <a:ext cx="4307798" cy="186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169863" indent="-169863" defTabSz="760413">
              <a:defRPr sz="900" b="1" i="1">
                <a:solidFill>
                  <a:srgbClr val="003366"/>
                </a:solidFill>
                <a:latin typeface="Arial" charset="0"/>
                <a:ea typeface="가는각진제목체" pitchFamily="18" charset="-127"/>
              </a:defRPr>
            </a:lvl1pPr>
            <a:lvl2pPr marL="742950" indent="-285750" defTabSz="760413">
              <a:defRPr sz="900" b="1" i="1">
                <a:solidFill>
                  <a:srgbClr val="003366"/>
                </a:solidFill>
                <a:latin typeface="Arial" charset="0"/>
                <a:ea typeface="가는각진제목체" pitchFamily="18" charset="-127"/>
              </a:defRPr>
            </a:lvl2pPr>
            <a:lvl3pPr marL="1143000" indent="-228600" defTabSz="760413">
              <a:defRPr sz="900" b="1" i="1">
                <a:solidFill>
                  <a:srgbClr val="003366"/>
                </a:solidFill>
                <a:latin typeface="Arial" charset="0"/>
                <a:ea typeface="가는각진제목체" pitchFamily="18" charset="-127"/>
              </a:defRPr>
            </a:lvl3pPr>
            <a:lvl4pPr marL="1600200" indent="-228600" defTabSz="760413">
              <a:defRPr sz="900" b="1" i="1">
                <a:solidFill>
                  <a:srgbClr val="003366"/>
                </a:solidFill>
                <a:latin typeface="Arial" charset="0"/>
                <a:ea typeface="가는각진제목체" pitchFamily="18" charset="-127"/>
              </a:defRPr>
            </a:lvl4pPr>
            <a:lvl5pPr marL="2057400" indent="-228600" defTabSz="760413">
              <a:defRPr sz="900" b="1" i="1">
                <a:solidFill>
                  <a:srgbClr val="003366"/>
                </a:solidFill>
                <a:latin typeface="Arial" charset="0"/>
                <a:ea typeface="가는각진제목체" pitchFamily="18" charset="-127"/>
              </a:defRPr>
            </a:lvl5pPr>
            <a:lvl6pPr marL="25146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900" b="1" i="1">
                <a:solidFill>
                  <a:srgbClr val="003366"/>
                </a:solidFill>
                <a:latin typeface="Arial" charset="0"/>
                <a:ea typeface="가는각진제목체" pitchFamily="18" charset="-127"/>
              </a:defRPr>
            </a:lvl6pPr>
            <a:lvl7pPr marL="29718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900" b="1" i="1">
                <a:solidFill>
                  <a:srgbClr val="003366"/>
                </a:solidFill>
                <a:latin typeface="Arial" charset="0"/>
                <a:ea typeface="가는각진제목체" pitchFamily="18" charset="-127"/>
              </a:defRPr>
            </a:lvl7pPr>
            <a:lvl8pPr marL="34290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900" b="1" i="1">
                <a:solidFill>
                  <a:srgbClr val="003366"/>
                </a:solidFill>
                <a:latin typeface="Arial" charset="0"/>
                <a:ea typeface="가는각진제목체" pitchFamily="18" charset="-127"/>
              </a:defRPr>
            </a:lvl8pPr>
            <a:lvl9pPr marL="38862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 sz="900" b="1" i="1">
                <a:solidFill>
                  <a:srgbClr val="003366"/>
                </a:solidFill>
                <a:latin typeface="Arial" charset="0"/>
                <a:ea typeface="가는각진제목체" pitchFamily="18" charset="-127"/>
              </a:defRPr>
            </a:lvl9pPr>
          </a:lstStyle>
          <a:p>
            <a:pPr marL="92075" indent="-92075" defTabSz="914400" latinLnBrk="1">
              <a:lnSpc>
                <a:spcPct val="150000"/>
              </a:lnSpc>
              <a:buSzPct val="80000"/>
              <a:buFont typeface="Arial" charset="0"/>
              <a:buChar char="•"/>
              <a:defRPr/>
            </a:pPr>
            <a:r>
              <a:rPr lang="ko-KR" altLang="en-US" sz="1600" i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t>프로젝트 기한</a:t>
            </a:r>
            <a:br>
              <a:rPr lang="en-US" altLang="ko-KR" sz="1600" i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ko-KR" sz="1600" b="0" i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t>- </a:t>
            </a:r>
            <a:r>
              <a:rPr lang="ko-KR" altLang="en-US" sz="1600" b="0" i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t>충분한 데이터 탐색 및 모델링 시간 부족</a:t>
            </a:r>
            <a:br>
              <a:rPr lang="en-US" altLang="ko-KR" sz="1600" b="0" i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ko-KR" sz="1600" b="0" i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t>- </a:t>
            </a:r>
            <a:r>
              <a:rPr lang="ko-KR" altLang="en-US" sz="1600" b="0" i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t>모델 간 성능 비교 </a:t>
            </a:r>
            <a:r>
              <a:rPr lang="en-US" altLang="ko-KR" sz="1600" b="0" i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t>x</a:t>
            </a:r>
            <a:br>
              <a:rPr lang="en-US" altLang="ko-KR" sz="1600" b="0" i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ko-KR" sz="1600" b="0" i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t>- Feature engineering</a:t>
            </a:r>
            <a:r>
              <a:rPr lang="ko-KR" altLang="en-US" sz="1600" b="0" i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t>의 심층적 분석 </a:t>
            </a:r>
            <a:r>
              <a:rPr lang="en-US" altLang="ko-KR" sz="1600" b="0" i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t>x</a:t>
            </a:r>
          </a:p>
          <a:p>
            <a:pPr marL="92075" indent="-92075" defTabSz="914400" latinLnBrk="1">
              <a:lnSpc>
                <a:spcPct val="150000"/>
              </a:lnSpc>
              <a:buSzPct val="80000"/>
              <a:buFont typeface="Arial" charset="0"/>
              <a:buChar char="•"/>
              <a:defRPr/>
            </a:pPr>
            <a:r>
              <a:rPr lang="ko-KR" altLang="en-US" sz="16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화훼시장 비즈니스 </a:t>
            </a:r>
            <a:r>
              <a:rPr lang="en-US" altLang="ko-KR" sz="16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ko-KR" altLang="en-US" sz="16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 블루오션</a:t>
            </a:r>
            <a:br>
              <a:rPr lang="en-US" altLang="ko-KR" sz="16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ko-KR" sz="16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But, </a:t>
            </a:r>
            <a:r>
              <a:rPr lang="ko-KR" altLang="en-US" sz="16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활용가능한 공공데이터가 다양 </a:t>
            </a:r>
            <a:r>
              <a:rPr lang="en-US" altLang="ko-KR" sz="16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8784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EFBCBA4-9DA3-7440-A402-8A405A40A6F9}"/>
              </a:ext>
            </a:extLst>
          </p:cNvPr>
          <p:cNvSpPr/>
          <p:nvPr/>
        </p:nvSpPr>
        <p:spPr>
          <a:xfrm rot="5400000">
            <a:off x="3623387" y="-3638678"/>
            <a:ext cx="92092" cy="7369485"/>
          </a:xfrm>
          <a:prstGeom prst="rect">
            <a:avLst/>
          </a:prstGeom>
          <a:solidFill>
            <a:srgbClr val="FF7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5D532-DE77-BC45-BDD4-E0994C41C438}"/>
              </a:ext>
            </a:extLst>
          </p:cNvPr>
          <p:cNvSpPr txBox="1"/>
          <p:nvPr/>
        </p:nvSpPr>
        <p:spPr>
          <a:xfrm>
            <a:off x="473449" y="104614"/>
            <a:ext cx="6345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Team Info.</a:t>
            </a:r>
          </a:p>
        </p:txBody>
      </p:sp>
      <p:pic>
        <p:nvPicPr>
          <p:cNvPr id="5" name="Google Shape;145;p17">
            <a:extLst>
              <a:ext uri="{FF2B5EF4-FFF2-40B4-BE49-F238E27FC236}">
                <a16:creationId xmlns:a16="http://schemas.microsoft.com/office/drawing/2014/main" id="{EED05B89-EB8E-4D31-9B3B-6E595B2F23AD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2625897" y="1178283"/>
            <a:ext cx="2019600" cy="248069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D14A2E-2443-4538-B6F1-F2FB0EFAE4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332" y="1178283"/>
            <a:ext cx="2020958" cy="2480691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18A111-BADA-49BF-9EA5-2D6F9F560287}"/>
              </a:ext>
            </a:extLst>
          </p:cNvPr>
          <p:cNvSpPr txBox="1"/>
          <p:nvPr/>
        </p:nvSpPr>
        <p:spPr>
          <a:xfrm>
            <a:off x="2269413" y="3818494"/>
            <a:ext cx="273256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+mn-ea"/>
                <a:cs typeface="Helvetica Neue" panose="02000503000000020004" pitchFamily="2" charset="0"/>
              </a:rPr>
              <a:t>김 영 진</a:t>
            </a:r>
          </a:p>
          <a:p>
            <a:endParaRPr lang="en-US" altLang="ko-KR" b="1" u="sng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  <a:p>
            <a:pPr algn="ctr"/>
            <a:r>
              <a:rPr lang="ko-KR" altLang="en-US" sz="1800" b="1" u="sng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관심 분야</a:t>
            </a:r>
            <a:endParaRPr lang="en-US" altLang="ko-KR" sz="1800" b="1" u="sng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  <a:p>
            <a:pPr algn="ctr"/>
            <a:endParaRPr lang="ko-KR" altLang="en-US" sz="1800" b="1" u="sng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  <a:p>
            <a:pPr algn="ctr"/>
            <a:r>
              <a:rPr lang="ko-KR" altLang="en-US" b="1" dirty="0">
                <a:latin typeface="+mn-ea"/>
                <a:cs typeface="Helvetica Neue" panose="02000503000000020004" pitchFamily="2" charset="0"/>
              </a:rPr>
              <a:t>분석</a:t>
            </a:r>
            <a:r>
              <a:rPr lang="ko-KR" altLang="en-US" sz="1800" b="1" dirty="0">
                <a:latin typeface="+mn-ea"/>
                <a:cs typeface="Helvetica Neue" panose="02000503000000020004" pitchFamily="2" charset="0"/>
              </a:rPr>
              <a:t> 기획</a:t>
            </a:r>
            <a:endParaRPr lang="en-US" altLang="ko-KR" sz="1800" b="1" dirty="0">
              <a:latin typeface="+mn-ea"/>
              <a:cs typeface="Helvetica Neue" panose="02000503000000020004" pitchFamily="2" charset="0"/>
            </a:endParaRPr>
          </a:p>
          <a:p>
            <a:pPr algn="ctr"/>
            <a:r>
              <a:rPr lang="ko-KR" altLang="en-US" sz="1800" b="1" dirty="0">
                <a:latin typeface="+mn-ea"/>
                <a:cs typeface="Helvetica Neue" panose="02000503000000020004" pitchFamily="2" charset="0"/>
              </a:rPr>
              <a:t>추천시스템 구축</a:t>
            </a:r>
            <a:endParaRPr lang="en-US" altLang="ko-KR" sz="1800" b="1" dirty="0">
              <a:latin typeface="+mn-ea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B7B1A-9E77-4A43-9EE1-5D669C2AF44C}"/>
              </a:ext>
            </a:extLst>
          </p:cNvPr>
          <p:cNvSpPr txBox="1"/>
          <p:nvPr/>
        </p:nvSpPr>
        <p:spPr>
          <a:xfrm>
            <a:off x="7004458" y="3811403"/>
            <a:ext cx="273256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latin typeface="+mn-ea"/>
                <a:cs typeface="Helvetica Neue" panose="02000503000000020004" pitchFamily="2" charset="0"/>
              </a:rPr>
              <a:t>한 승 주</a:t>
            </a:r>
          </a:p>
          <a:p>
            <a:endParaRPr lang="en-US" altLang="ko-KR" b="1" u="sng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  <a:p>
            <a:pPr algn="ctr"/>
            <a:r>
              <a:rPr lang="ko-KR" altLang="en-US" sz="1800" b="1" u="sng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관심 분야</a:t>
            </a:r>
            <a:endParaRPr lang="en-US" altLang="ko-KR" sz="1800" b="1" u="sng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  <a:p>
            <a:pPr algn="ctr"/>
            <a:endParaRPr lang="ko-KR" altLang="en-US" sz="1800" b="1" u="sng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  <a:p>
            <a:pPr algn="ctr"/>
            <a:r>
              <a:rPr lang="ko-KR" altLang="en-US" sz="1800" b="1" dirty="0">
                <a:latin typeface="+mn-ea"/>
                <a:cs typeface="Helvetica Neue" panose="02000503000000020004" pitchFamily="2" charset="0"/>
              </a:rPr>
              <a:t>데이터 탐색</a:t>
            </a:r>
            <a:r>
              <a:rPr lang="en-US" altLang="ko-KR" sz="1800" b="1" dirty="0">
                <a:latin typeface="+mn-ea"/>
                <a:cs typeface="Helvetica Neue" panose="02000503000000020004" pitchFamily="2" charset="0"/>
              </a:rPr>
              <a:t>(EDA)</a:t>
            </a:r>
          </a:p>
          <a:p>
            <a:pPr algn="ctr"/>
            <a:r>
              <a:rPr lang="ko-KR" altLang="en-US" sz="1800" b="1" dirty="0">
                <a:latin typeface="+mn-ea"/>
                <a:cs typeface="Helvetica Neue" panose="02000503000000020004" pitchFamily="2" charset="0"/>
              </a:rPr>
              <a:t>시각화 및 분석</a:t>
            </a:r>
            <a:endParaRPr lang="en-US" altLang="ko-KR" sz="1800" b="1" dirty="0">
              <a:latin typeface="+mn-ea"/>
              <a:cs typeface="Helvetica Neue" panose="02000503000000020004" pitchFamily="2" charset="0"/>
            </a:endParaRPr>
          </a:p>
          <a:p>
            <a:pPr algn="ctr"/>
            <a:endParaRPr lang="en-US" altLang="ko-KR" sz="1800" b="1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FA0A1-C7D8-44BB-B6C6-1A18245EA2B9}"/>
              </a:ext>
            </a:extLst>
          </p:cNvPr>
          <p:cNvSpPr txBox="1"/>
          <p:nvPr/>
        </p:nvSpPr>
        <p:spPr>
          <a:xfrm>
            <a:off x="2957371" y="1774665"/>
            <a:ext cx="61030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u="sng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공동 작업</a:t>
            </a:r>
            <a:endParaRPr lang="en-US" altLang="ko-KR" sz="1800" b="1" u="sng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  <a:p>
            <a:pPr algn="ctr"/>
            <a:endParaRPr lang="en-US" altLang="ko-KR" b="1" u="sng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  <a:p>
            <a:pPr algn="ctr"/>
            <a:r>
              <a:rPr lang="ko-KR" altLang="en-US" sz="1800" b="1" dirty="0">
                <a:latin typeface="+mn-ea"/>
                <a:cs typeface="Helvetica Neue" panose="02000503000000020004" pitchFamily="2" charset="0"/>
              </a:rPr>
              <a:t>데이터 수집</a:t>
            </a:r>
            <a:endParaRPr lang="en-US" altLang="ko-KR" b="1" dirty="0">
              <a:latin typeface="+mn-ea"/>
              <a:cs typeface="Helvetica Neue" panose="02000503000000020004" pitchFamily="2" charset="0"/>
            </a:endParaRPr>
          </a:p>
          <a:p>
            <a:pPr algn="ctr"/>
            <a:r>
              <a:rPr lang="ko-KR" altLang="en-US" sz="1800" b="1" dirty="0">
                <a:latin typeface="+mn-ea"/>
                <a:cs typeface="Helvetica Neue" panose="02000503000000020004" pitchFamily="2" charset="0"/>
              </a:rPr>
              <a:t>데이터 탐색</a:t>
            </a:r>
            <a:endParaRPr lang="en-US" altLang="ko-KR" sz="1800" b="1" dirty="0">
              <a:latin typeface="+mn-ea"/>
              <a:cs typeface="Helvetica Neue" panose="02000503000000020004" pitchFamily="2" charset="0"/>
            </a:endParaRPr>
          </a:p>
          <a:p>
            <a:pPr algn="ctr"/>
            <a:r>
              <a:rPr lang="ko-KR" altLang="en-US" sz="1800" b="1" dirty="0">
                <a:latin typeface="+mn-ea"/>
                <a:cs typeface="Helvetica Neue" panose="02000503000000020004" pitchFamily="2" charset="0"/>
              </a:rPr>
              <a:t>데이터 모델링</a:t>
            </a:r>
            <a:endParaRPr lang="en-US" altLang="ko-KR" sz="1800" b="1" dirty="0">
              <a:latin typeface="+mn-ea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6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3DFB2F-7715-4F90-9212-86D65D797E94}"/>
              </a:ext>
            </a:extLst>
          </p:cNvPr>
          <p:cNvSpPr/>
          <p:nvPr/>
        </p:nvSpPr>
        <p:spPr>
          <a:xfrm rot="5400000">
            <a:off x="3623387" y="-3638678"/>
            <a:ext cx="92092" cy="7369485"/>
          </a:xfrm>
          <a:prstGeom prst="rect">
            <a:avLst/>
          </a:prstGeom>
          <a:solidFill>
            <a:srgbClr val="FF7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84226-8818-4834-A806-015BEEE74E6D}"/>
              </a:ext>
            </a:extLst>
          </p:cNvPr>
          <p:cNvSpPr txBox="1"/>
          <p:nvPr/>
        </p:nvSpPr>
        <p:spPr>
          <a:xfrm>
            <a:off x="2705239" y="2328740"/>
            <a:ext cx="7369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u="sng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절화</a:t>
            </a:r>
            <a:r>
              <a:rPr lang="en-US" altLang="ko-KR" sz="3000" b="1" u="sng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*</a:t>
            </a:r>
            <a:r>
              <a:rPr lang="ko-KR" altLang="en-US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 경매가 예측이 왜 필요한가요</a:t>
            </a:r>
            <a:r>
              <a:rPr lang="en-US" altLang="ko-KR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?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EB2559-C327-4AE6-8C88-5C4BB54477A3}"/>
              </a:ext>
            </a:extLst>
          </p:cNvPr>
          <p:cNvSpPr/>
          <p:nvPr/>
        </p:nvSpPr>
        <p:spPr>
          <a:xfrm>
            <a:off x="11843657" y="0"/>
            <a:ext cx="34834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4D26B4-C415-41E0-A155-78E8D84F2909}"/>
              </a:ext>
            </a:extLst>
          </p:cNvPr>
          <p:cNvSpPr txBox="1"/>
          <p:nvPr/>
        </p:nvSpPr>
        <p:spPr>
          <a:xfrm>
            <a:off x="6848710" y="5870598"/>
            <a:ext cx="606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cs typeface="Helvetica Neue" panose="02000503000000020004" pitchFamily="2" charset="0"/>
              </a:rPr>
              <a:t>* 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  <a:latin typeface="+mn-ea"/>
                <a:cs typeface="Helvetica Neue" panose="02000503000000020004" pitchFamily="2" charset="0"/>
              </a:rPr>
              <a:t>절화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Helvetica Neue" panose="02000503000000020004" pitchFamily="2" charset="0"/>
              </a:rPr>
              <a:t>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cs typeface="Helvetica Neue" panose="02000503000000020004" pitchFamily="2" charset="0"/>
              </a:rPr>
              <a:t>: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Helvetica Neue" panose="02000503000000020004" pitchFamily="2" charset="0"/>
              </a:rPr>
              <a:t>가지 째 꽃을 꺾음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cs typeface="Helvetica Neue" panose="02000503000000020004" pitchFamily="2" charset="0"/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Helvetica Neue" panose="02000503000000020004" pitchFamily="2" charset="0"/>
              </a:rPr>
              <a:t>또는 그렇게 꺾은 꽃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  <a:cs typeface="Helvetica Neue" panose="02000503000000020004" pitchFamily="2" charset="0"/>
            </a:endParaRP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cs typeface="Helvetica Neue" panose="02000503000000020004" pitchFamily="2" charset="0"/>
              </a:rPr>
              <a:t>-&gt;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Helvetica Neue" panose="02000503000000020004" pitchFamily="2" charset="0"/>
              </a:rPr>
              <a:t>꽃다발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cs typeface="Helvetica Neue" panose="02000503000000020004" pitchFamily="2" charset="0"/>
              </a:rPr>
              <a:t>/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Helvetica Neue" panose="02000503000000020004" pitchFamily="2" charset="0"/>
              </a:rPr>
              <a:t>꽃꽂이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+mn-ea"/>
                <a:cs typeface="Helvetica Neue" panose="02000503000000020004" pitchFamily="2" charset="0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Helvetica Neue" panose="02000503000000020004" pitchFamily="2" charset="0"/>
              </a:rPr>
              <a:t>꽃병에 사용되는 꽃들을 말함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  <a:cs typeface="Helvetica Neue" panose="02000503000000020004" pitchFamily="2" charset="0"/>
            </a:endParaRPr>
          </a:p>
        </p:txBody>
      </p:sp>
      <p:pic>
        <p:nvPicPr>
          <p:cNvPr id="3" name="그래픽 2" descr="꽃다발 윤곽선">
            <a:extLst>
              <a:ext uri="{FF2B5EF4-FFF2-40B4-BE49-F238E27FC236}">
                <a16:creationId xmlns:a16="http://schemas.microsoft.com/office/drawing/2014/main" id="{30C6949D-84BF-4195-B27F-FA097D335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1510" y="3323998"/>
            <a:ext cx="914400" cy="914400"/>
          </a:xfrm>
          <a:prstGeom prst="rect">
            <a:avLst/>
          </a:prstGeom>
        </p:spPr>
      </p:pic>
      <p:pic>
        <p:nvPicPr>
          <p:cNvPr id="5" name="그래픽 4" descr="다홍 윤곽선">
            <a:extLst>
              <a:ext uri="{FF2B5EF4-FFF2-40B4-BE49-F238E27FC236}">
                <a16:creationId xmlns:a16="http://schemas.microsoft.com/office/drawing/2014/main" id="{6E18DE6C-F93A-4ED4-AF63-C9A392663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4838" y="3323998"/>
            <a:ext cx="914400" cy="914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BB6CB16-0E30-4C02-AFC3-3431E8A7666E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5739238" y="3781198"/>
            <a:ext cx="652272" cy="0"/>
          </a:xfrm>
          <a:prstGeom prst="straightConnector1">
            <a:avLst/>
          </a:prstGeom>
          <a:ln>
            <a:solidFill>
              <a:srgbClr val="FF7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97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EFBCBA4-9DA3-7440-A402-8A405A40A6F9}"/>
              </a:ext>
            </a:extLst>
          </p:cNvPr>
          <p:cNvSpPr/>
          <p:nvPr/>
        </p:nvSpPr>
        <p:spPr>
          <a:xfrm rot="5400000">
            <a:off x="3623387" y="-3638678"/>
            <a:ext cx="92092" cy="7369485"/>
          </a:xfrm>
          <a:prstGeom prst="rect">
            <a:avLst/>
          </a:prstGeom>
          <a:solidFill>
            <a:srgbClr val="FF7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5D532-DE77-BC45-BDD4-E0994C41C438}"/>
              </a:ext>
            </a:extLst>
          </p:cNvPr>
          <p:cNvSpPr txBox="1"/>
          <p:nvPr/>
        </p:nvSpPr>
        <p:spPr>
          <a:xfrm>
            <a:off x="473449" y="104614"/>
            <a:ext cx="6345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Problem</a:t>
            </a:r>
          </a:p>
        </p:txBody>
      </p:sp>
      <p:sp>
        <p:nvSpPr>
          <p:cNvPr id="27" name="텍스트 개체 틀 4">
            <a:extLst>
              <a:ext uri="{FF2B5EF4-FFF2-40B4-BE49-F238E27FC236}">
                <a16:creationId xmlns:a16="http://schemas.microsoft.com/office/drawing/2014/main" id="{D525DC88-2469-4DB2-B759-3C1541A01CB7}"/>
              </a:ext>
            </a:extLst>
          </p:cNvPr>
          <p:cNvSpPr txBox="1">
            <a:spLocks/>
          </p:cNvSpPr>
          <p:nvPr/>
        </p:nvSpPr>
        <p:spPr>
          <a:xfrm>
            <a:off x="1047259" y="1182130"/>
            <a:ext cx="10413221" cy="25486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7" indent="0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None/>
              <a:tabLst>
                <a:tab pos="218235" algn="l"/>
                <a:tab pos="218811" algn="l"/>
              </a:tabLst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농민의 경험에만 의존하는 화훼 생산 계획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-&gt;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 상품 가격 경쟁력 저하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폐기량 증가로 이어지고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,</a:t>
            </a:r>
            <a:b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</a:b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이로 인한 경제적 손실은 화훼 농가의 생산 경쟁력을 약화시키고 있음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64646"/>
              </a:solidFill>
              <a:latin typeface="+mn-ea"/>
              <a:ea typeface="+mn-ea"/>
            </a:endParaRPr>
          </a:p>
          <a:p>
            <a:pPr marL="11517" indent="0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None/>
              <a:tabLst>
                <a:tab pos="218235" algn="l"/>
                <a:tab pos="218811" algn="l"/>
              </a:tabLst>
            </a:pP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83F"/>
                </a:solidFill>
                <a:latin typeface="+mn-ea"/>
                <a:ea typeface="+mn-ea"/>
              </a:rPr>
              <a:t>체계적인 생산 계획 수립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을 통한 폐기량 절감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생산 경쟁력 확보가 필요</a:t>
            </a:r>
          </a:p>
          <a:p>
            <a:pPr marL="218811" indent="-207294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Font typeface="Arial" panose="020B0604020202020204" pitchFamily="34" charset="0"/>
              <a:buChar char="-"/>
              <a:tabLst>
                <a:tab pos="218235" algn="l"/>
                <a:tab pos="218811" algn="l"/>
              </a:tabLst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‘화훼유통정보‘ 내에 ‘장미’ 품종에 대한 경매가 예측 서비스가 존재했으나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,  </a:t>
            </a:r>
            <a:b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</a:b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4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개월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(’18.12~’19.3)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기준 평균 오차율이 약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15%,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표준편차가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11.5%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에 달했으며 최대 오차율 역시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50%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을 상회했음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  <a:t>. </a:t>
            </a:r>
            <a:b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4646"/>
                </a:solidFill>
                <a:latin typeface="+mn-ea"/>
                <a:ea typeface="+mn-ea"/>
              </a:rPr>
            </a:b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64646"/>
              </a:solidFill>
              <a:latin typeface="+mn-ea"/>
              <a:ea typeface="+mn-ea"/>
            </a:endParaRPr>
          </a:p>
          <a:p>
            <a:pPr marL="218811" indent="-207294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Font typeface="Arial" panose="020B0604020202020204" pitchFamily="34" charset="0"/>
              <a:buChar char="-"/>
              <a:tabLst>
                <a:tab pos="218235" algn="l"/>
                <a:tab pos="218811" algn="l"/>
              </a:tabLst>
            </a:pPr>
            <a:r>
              <a:rPr lang="ko-KR" altLang="en-US" sz="2000" b="1" u="sng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83F"/>
                </a:solidFill>
                <a:latin typeface="+mn-ea"/>
                <a:ea typeface="+mn-ea"/>
              </a:rPr>
              <a:t>현재 해당 서비스 이용 불가 </a:t>
            </a:r>
            <a:endParaRPr lang="ko-KR" altLang="en-US" sz="1600" b="1" u="sng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783F"/>
              </a:solidFill>
              <a:latin typeface="+mn-ea"/>
              <a:ea typeface="+mn-ea"/>
            </a:endParaRPr>
          </a:p>
        </p:txBody>
      </p:sp>
      <p:pic>
        <p:nvPicPr>
          <p:cNvPr id="23" name="_x473011064">
            <a:extLst>
              <a:ext uri="{FF2B5EF4-FFF2-40B4-BE49-F238E27FC236}">
                <a16:creationId xmlns:a16="http://schemas.microsoft.com/office/drawing/2014/main" id="{430EE7E9-9DA6-4111-9A07-AE85F2B1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377" y="4111879"/>
            <a:ext cx="3260267" cy="231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F0EBC38-09AD-447F-AC6F-214D273A8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509" y="3978394"/>
            <a:ext cx="5249333" cy="266881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6C7344-7955-47C3-A955-153BF2CEA90A}"/>
              </a:ext>
            </a:extLst>
          </p:cNvPr>
          <p:cNvSpPr/>
          <p:nvPr/>
        </p:nvSpPr>
        <p:spPr>
          <a:xfrm>
            <a:off x="5649060" y="5770618"/>
            <a:ext cx="3410231" cy="495285"/>
          </a:xfrm>
          <a:prstGeom prst="rect">
            <a:avLst/>
          </a:prstGeom>
          <a:solidFill>
            <a:srgbClr val="885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서비스 이용 불가</a:t>
            </a:r>
          </a:p>
        </p:txBody>
      </p:sp>
    </p:spTree>
    <p:extLst>
      <p:ext uri="{BB962C8B-B14F-4D97-AF65-F5344CB8AC3E}">
        <p14:creationId xmlns:p14="http://schemas.microsoft.com/office/powerpoint/2010/main" val="215557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EFBCBA4-9DA3-7440-A402-8A405A40A6F9}"/>
              </a:ext>
            </a:extLst>
          </p:cNvPr>
          <p:cNvSpPr/>
          <p:nvPr/>
        </p:nvSpPr>
        <p:spPr>
          <a:xfrm rot="5400000">
            <a:off x="3623387" y="-3638678"/>
            <a:ext cx="92092" cy="7369485"/>
          </a:xfrm>
          <a:prstGeom prst="rect">
            <a:avLst/>
          </a:prstGeom>
          <a:solidFill>
            <a:srgbClr val="FF7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5D532-DE77-BC45-BDD4-E0994C41C438}"/>
              </a:ext>
            </a:extLst>
          </p:cNvPr>
          <p:cNvSpPr txBox="1"/>
          <p:nvPr/>
        </p:nvSpPr>
        <p:spPr>
          <a:xfrm>
            <a:off x="473449" y="104614"/>
            <a:ext cx="6345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Needs</a:t>
            </a:r>
          </a:p>
        </p:txBody>
      </p:sp>
      <p:pic>
        <p:nvPicPr>
          <p:cNvPr id="3" name="그래픽 2" descr="시계 방향으로 굽은 화살표 윤곽선">
            <a:extLst>
              <a:ext uri="{FF2B5EF4-FFF2-40B4-BE49-F238E27FC236}">
                <a16:creationId xmlns:a16="http://schemas.microsoft.com/office/drawing/2014/main" id="{B9D29535-6A7B-4240-B688-7D8C2AFEE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600000">
            <a:off x="2486954" y="2702584"/>
            <a:ext cx="690182" cy="690182"/>
          </a:xfrm>
          <a:prstGeom prst="rect">
            <a:avLst/>
          </a:prstGeom>
        </p:spPr>
      </p:pic>
      <p:pic>
        <p:nvPicPr>
          <p:cNvPr id="5" name="그래픽 4" descr="화폐 윤곽선">
            <a:extLst>
              <a:ext uri="{FF2B5EF4-FFF2-40B4-BE49-F238E27FC236}">
                <a16:creationId xmlns:a16="http://schemas.microsoft.com/office/drawing/2014/main" id="{5F142C6D-D232-45B4-AF19-76225660F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3442" y="2219232"/>
            <a:ext cx="914400" cy="914400"/>
          </a:xfrm>
          <a:prstGeom prst="rect">
            <a:avLst/>
          </a:prstGeom>
        </p:spPr>
      </p:pic>
      <p:pic>
        <p:nvPicPr>
          <p:cNvPr id="17" name="그래픽 16" descr="수요와 공급 윤곽선">
            <a:extLst>
              <a:ext uri="{FF2B5EF4-FFF2-40B4-BE49-F238E27FC236}">
                <a16:creationId xmlns:a16="http://schemas.microsoft.com/office/drawing/2014/main" id="{462650D1-78A1-4E6C-B35C-F75AB96685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1873" y="2338398"/>
            <a:ext cx="914400" cy="914400"/>
          </a:xfrm>
          <a:prstGeom prst="rect">
            <a:avLst/>
          </a:prstGeom>
        </p:spPr>
      </p:pic>
      <p:sp>
        <p:nvSpPr>
          <p:cNvPr id="22" name="텍스트 개체 틀 4">
            <a:extLst>
              <a:ext uri="{FF2B5EF4-FFF2-40B4-BE49-F238E27FC236}">
                <a16:creationId xmlns:a16="http://schemas.microsoft.com/office/drawing/2014/main" id="{D49E178B-4EC5-4AA1-B4DD-8FDA8F470772}"/>
              </a:ext>
            </a:extLst>
          </p:cNvPr>
          <p:cNvSpPr txBox="1">
            <a:spLocks/>
          </p:cNvSpPr>
          <p:nvPr/>
        </p:nvSpPr>
        <p:spPr>
          <a:xfrm>
            <a:off x="1081629" y="3686054"/>
            <a:ext cx="3293093" cy="553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7" indent="0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None/>
              <a:tabLst>
                <a:tab pos="218235" algn="l"/>
                <a:tab pos="218811" algn="l"/>
              </a:tabLst>
            </a:pP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예상 경매가가 높을 때 절화 출하</a:t>
            </a:r>
            <a:b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</a:b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-&gt;</a:t>
            </a: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농가 수익 증대</a:t>
            </a:r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7C7A8EDE-BEDC-49B1-B2C9-F3EAFB709895}"/>
              </a:ext>
            </a:extLst>
          </p:cNvPr>
          <p:cNvSpPr txBox="1">
            <a:spLocks/>
          </p:cNvSpPr>
          <p:nvPr/>
        </p:nvSpPr>
        <p:spPr>
          <a:xfrm>
            <a:off x="4761018" y="3686054"/>
            <a:ext cx="3982029" cy="553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7" indent="0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None/>
              <a:tabLst>
                <a:tab pos="218235" algn="l"/>
                <a:tab pos="218811" algn="l"/>
              </a:tabLst>
            </a:pP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수요</a:t>
            </a: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-</a:t>
            </a: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공급 상관관계 예측</a:t>
            </a:r>
            <a:b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</a:b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-&gt;</a:t>
            </a: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생산 </a:t>
            </a: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/ </a:t>
            </a: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매입 계획 지표 활용</a:t>
            </a:r>
          </a:p>
        </p:txBody>
      </p:sp>
      <p:pic>
        <p:nvPicPr>
          <p:cNvPr id="19" name="그래픽 18" descr="블록체인 윤곽선">
            <a:extLst>
              <a:ext uri="{FF2B5EF4-FFF2-40B4-BE49-F238E27FC236}">
                <a16:creationId xmlns:a16="http://schemas.microsoft.com/office/drawing/2014/main" id="{D9E5977B-75E8-458C-AD9E-FE507597BD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40304" y="2338398"/>
            <a:ext cx="914400" cy="914400"/>
          </a:xfrm>
          <a:prstGeom prst="rect">
            <a:avLst/>
          </a:prstGeom>
        </p:spPr>
      </p:pic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F3135B88-858C-4D92-93DB-1DC6DB87E46B}"/>
              </a:ext>
            </a:extLst>
          </p:cNvPr>
          <p:cNvSpPr txBox="1">
            <a:spLocks/>
          </p:cNvSpPr>
          <p:nvPr/>
        </p:nvSpPr>
        <p:spPr>
          <a:xfrm>
            <a:off x="8328303" y="3686055"/>
            <a:ext cx="2876730" cy="553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7" indent="0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None/>
              <a:tabLst>
                <a:tab pos="218235" algn="l"/>
                <a:tab pos="218811" algn="l"/>
              </a:tabLst>
            </a:pP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1</a:t>
            </a: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차 유통 데이터 분석</a:t>
            </a:r>
            <a:b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</a:b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-&gt;</a:t>
            </a: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화훼 유통 분야 고도화</a:t>
            </a:r>
          </a:p>
        </p:txBody>
      </p:sp>
    </p:spTree>
    <p:extLst>
      <p:ext uri="{BB962C8B-B14F-4D97-AF65-F5344CB8AC3E}">
        <p14:creationId xmlns:p14="http://schemas.microsoft.com/office/powerpoint/2010/main" val="226927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EFBCBA4-9DA3-7440-A402-8A405A40A6F9}"/>
              </a:ext>
            </a:extLst>
          </p:cNvPr>
          <p:cNvSpPr/>
          <p:nvPr/>
        </p:nvSpPr>
        <p:spPr>
          <a:xfrm rot="5400000">
            <a:off x="3623387" y="-3638678"/>
            <a:ext cx="92092" cy="7369485"/>
          </a:xfrm>
          <a:prstGeom prst="rect">
            <a:avLst/>
          </a:prstGeom>
          <a:solidFill>
            <a:srgbClr val="FF7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5D532-DE77-BC45-BDD4-E0994C41C438}"/>
              </a:ext>
            </a:extLst>
          </p:cNvPr>
          <p:cNvSpPr txBox="1"/>
          <p:nvPr/>
        </p:nvSpPr>
        <p:spPr>
          <a:xfrm>
            <a:off x="473449" y="104614"/>
            <a:ext cx="6345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Our Project</a:t>
            </a:r>
          </a:p>
        </p:txBody>
      </p:sp>
      <p:pic>
        <p:nvPicPr>
          <p:cNvPr id="4" name="그래픽 3" descr="인공 지능 윤곽선">
            <a:extLst>
              <a:ext uri="{FF2B5EF4-FFF2-40B4-BE49-F238E27FC236}">
                <a16:creationId xmlns:a16="http://schemas.microsoft.com/office/drawing/2014/main" id="{96C8ED4D-6462-4227-9066-D45950838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1376" y="4264677"/>
            <a:ext cx="914400" cy="914400"/>
          </a:xfrm>
          <a:prstGeom prst="rect">
            <a:avLst/>
          </a:prstGeom>
        </p:spPr>
      </p:pic>
      <p:pic>
        <p:nvPicPr>
          <p:cNvPr id="9" name="그래픽 8" descr="서버 윤곽선">
            <a:extLst>
              <a:ext uri="{FF2B5EF4-FFF2-40B4-BE49-F238E27FC236}">
                <a16:creationId xmlns:a16="http://schemas.microsoft.com/office/drawing/2014/main" id="{8A8BD820-11AA-4FEA-B76F-346D1FFEC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2887" y="1468121"/>
            <a:ext cx="914400" cy="914400"/>
          </a:xfrm>
          <a:prstGeom prst="rect">
            <a:avLst/>
          </a:prstGeom>
        </p:spPr>
      </p:pic>
      <p:pic>
        <p:nvPicPr>
          <p:cNvPr id="11" name="그래픽 10" descr="문서 윤곽선">
            <a:extLst>
              <a:ext uri="{FF2B5EF4-FFF2-40B4-BE49-F238E27FC236}">
                <a16:creationId xmlns:a16="http://schemas.microsoft.com/office/drawing/2014/main" id="{1FB3BE41-50CB-4450-B57F-E620320FA8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27267" y="1468121"/>
            <a:ext cx="914400" cy="914400"/>
          </a:xfrm>
          <a:prstGeom prst="rect">
            <a:avLst/>
          </a:prstGeom>
        </p:spPr>
      </p:pic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E9EB0312-65BE-40F0-8F60-D2FEDF0A1BB8}"/>
              </a:ext>
            </a:extLst>
          </p:cNvPr>
          <p:cNvSpPr txBox="1">
            <a:spLocks/>
          </p:cNvSpPr>
          <p:nvPr/>
        </p:nvSpPr>
        <p:spPr>
          <a:xfrm>
            <a:off x="2327267" y="2581347"/>
            <a:ext cx="2863005" cy="1324342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7" indent="0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None/>
              <a:tabLst>
                <a:tab pos="218235" algn="l"/>
                <a:tab pos="218811" algn="l"/>
              </a:tabLst>
            </a:pP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Data Crawling</a:t>
            </a:r>
          </a:p>
          <a:p>
            <a:pPr marL="297267" indent="-285750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FontTx/>
              <a:buChar char="-"/>
              <a:tabLst>
                <a:tab pos="218235" algn="l"/>
                <a:tab pos="218811" algn="l"/>
              </a:tabLst>
            </a:pP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화훼유통정보 </a:t>
            </a: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open API</a:t>
            </a:r>
            <a:b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</a:b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절화 경매 </a:t>
            </a: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Raw data </a:t>
            </a: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확보</a:t>
            </a: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D9B46C41-54F4-4746-8644-EA3F3EB5F2BE}"/>
              </a:ext>
            </a:extLst>
          </p:cNvPr>
          <p:cNvSpPr txBox="1">
            <a:spLocks/>
          </p:cNvSpPr>
          <p:nvPr/>
        </p:nvSpPr>
        <p:spPr>
          <a:xfrm>
            <a:off x="7712887" y="2581347"/>
            <a:ext cx="3066246" cy="1113957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7" indent="0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None/>
              <a:tabLst>
                <a:tab pos="218235" algn="l"/>
                <a:tab pos="218811" algn="l"/>
              </a:tabLst>
            </a:pP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데이터 </a:t>
            </a:r>
            <a:r>
              <a:rPr lang="ko-KR" altLang="en-US" sz="16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전처리</a:t>
            </a:r>
            <a:endParaRPr lang="en-US" altLang="ko-KR" sz="16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85FFE"/>
              </a:solidFill>
              <a:latin typeface="+mn-ea"/>
              <a:ea typeface="+mn-ea"/>
            </a:endParaRPr>
          </a:p>
          <a:p>
            <a:pPr marL="297267" indent="-285750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FontTx/>
              <a:buChar char="-"/>
              <a:tabLst>
                <a:tab pos="218235" algn="l"/>
                <a:tab pos="218811" algn="l"/>
              </a:tabLst>
            </a:pP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경매일 외 </a:t>
            </a: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data </a:t>
            </a: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제거</a:t>
            </a:r>
            <a:endParaRPr lang="en-US" altLang="ko-KR" sz="16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85FFE"/>
              </a:solidFill>
              <a:latin typeface="+mn-ea"/>
              <a:ea typeface="+mn-ea"/>
            </a:endParaRPr>
          </a:p>
          <a:p>
            <a:pPr marL="297267" indent="-285750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FontTx/>
              <a:buChar char="-"/>
              <a:tabLst>
                <a:tab pos="218235" algn="l"/>
                <a:tab pos="218811" algn="l"/>
              </a:tabLst>
            </a:pP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파생변수 생성</a:t>
            </a: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(shift </a:t>
            </a: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연산 활용</a:t>
            </a: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EB40F07E-B394-4EB7-A700-7B72C30BEBA8}"/>
              </a:ext>
            </a:extLst>
          </p:cNvPr>
          <p:cNvSpPr txBox="1">
            <a:spLocks/>
          </p:cNvSpPr>
          <p:nvPr/>
        </p:nvSpPr>
        <p:spPr>
          <a:xfrm>
            <a:off x="7807645" y="5212363"/>
            <a:ext cx="2876730" cy="1885906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7" indent="0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None/>
              <a:tabLst>
                <a:tab pos="218235" algn="l"/>
                <a:tab pos="218811" algn="l"/>
              </a:tabLst>
            </a:pP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절화 경매가 예측 시계열 분석</a:t>
            </a:r>
            <a:endParaRPr lang="en-US" altLang="ko-KR" sz="16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85FFE"/>
              </a:solidFill>
              <a:latin typeface="+mn-ea"/>
              <a:ea typeface="+mn-ea"/>
            </a:endParaRPr>
          </a:p>
          <a:p>
            <a:pPr marL="297267" indent="-285750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FontTx/>
              <a:buChar char="-"/>
              <a:tabLst>
                <a:tab pos="218235" algn="l"/>
                <a:tab pos="218811" algn="l"/>
              </a:tabLst>
            </a:pP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ARIMA model</a:t>
            </a:r>
          </a:p>
          <a:p>
            <a:pPr marL="297267" indent="-285750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FontTx/>
              <a:buChar char="-"/>
              <a:tabLst>
                <a:tab pos="218235" algn="l"/>
                <a:tab pos="218811" algn="l"/>
              </a:tabLst>
            </a:pPr>
            <a:r>
              <a:rPr lang="en-US" altLang="ko-KR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LSTM model</a:t>
            </a:r>
            <a:endParaRPr lang="en-US" altLang="ko-KR" sz="16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" name="그래픽 12" descr="눈 윤곽선">
            <a:extLst>
              <a:ext uri="{FF2B5EF4-FFF2-40B4-BE49-F238E27FC236}">
                <a16:creationId xmlns:a16="http://schemas.microsoft.com/office/drawing/2014/main" id="{0559F3A6-3290-4127-9D4C-D15FEB48B6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27267" y="4264677"/>
            <a:ext cx="914400" cy="914400"/>
          </a:xfrm>
          <a:prstGeom prst="rect">
            <a:avLst/>
          </a:prstGeom>
        </p:spPr>
      </p:pic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14E2995-1D2A-44E9-822E-A123FAE533DE}"/>
              </a:ext>
            </a:extLst>
          </p:cNvPr>
          <p:cNvSpPr txBox="1">
            <a:spLocks/>
          </p:cNvSpPr>
          <p:nvPr/>
        </p:nvSpPr>
        <p:spPr>
          <a:xfrm>
            <a:off x="2327267" y="5196016"/>
            <a:ext cx="2945218" cy="1206134"/>
          </a:xfrm>
          <a:prstGeom prst="rect">
            <a:avLst/>
          </a:prstGeom>
        </p:spPr>
        <p:txBody>
          <a:bodyPr anchor="t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Han Sans Light" panose="020B0300000000000000" pitchFamily="50" charset="-127"/>
                <a:ea typeface="Source Han Sans Light" panose="020B0300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17" indent="0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None/>
              <a:tabLst>
                <a:tab pos="218235" algn="l"/>
                <a:tab pos="218811" algn="l"/>
              </a:tabLst>
            </a:pP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데이터 탐색</a:t>
            </a:r>
            <a:endParaRPr lang="en-US" altLang="ko-KR" sz="16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85FFE"/>
              </a:solidFill>
              <a:latin typeface="+mn-ea"/>
              <a:ea typeface="+mn-ea"/>
            </a:endParaRPr>
          </a:p>
          <a:p>
            <a:pPr marL="297267" indent="-285750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FontTx/>
              <a:buChar char="-"/>
              <a:tabLst>
                <a:tab pos="218235" algn="l"/>
                <a:tab pos="218811" algn="l"/>
              </a:tabLst>
            </a:pPr>
            <a:r>
              <a:rPr lang="ko-KR" altLang="en-US" sz="16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품종별</a:t>
            </a: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 등급간 경매가 차이</a:t>
            </a:r>
            <a:endParaRPr lang="en-US" altLang="ko-KR" sz="16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85FFE"/>
              </a:solidFill>
              <a:latin typeface="+mn-ea"/>
              <a:ea typeface="+mn-ea"/>
            </a:endParaRPr>
          </a:p>
          <a:p>
            <a:pPr marL="297267" indent="-285750">
              <a:lnSpc>
                <a:spcPct val="120000"/>
              </a:lnSpc>
              <a:spcBef>
                <a:spcPts val="416"/>
              </a:spcBef>
              <a:spcAft>
                <a:spcPts val="600"/>
              </a:spcAft>
              <a:buClr>
                <a:srgbClr val="231F20"/>
              </a:buClr>
              <a:buFontTx/>
              <a:buChar char="-"/>
              <a:tabLst>
                <a:tab pos="218235" algn="l"/>
                <a:tab pos="218811" algn="l"/>
              </a:tabLst>
            </a:pPr>
            <a:r>
              <a:rPr lang="ko-KR" altLang="en-US" sz="16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품종별</a:t>
            </a:r>
            <a:r>
              <a:rPr lang="ko-KR" altLang="en-US" sz="16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85FFE"/>
                </a:solidFill>
                <a:latin typeface="+mn-ea"/>
                <a:ea typeface="+mn-ea"/>
              </a:rPr>
              <a:t> 경매가 추이</a:t>
            </a:r>
            <a:endParaRPr lang="en-US" altLang="ko-KR" sz="16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자유형 69">
            <a:extLst>
              <a:ext uri="{FF2B5EF4-FFF2-40B4-BE49-F238E27FC236}">
                <a16:creationId xmlns:a16="http://schemas.microsoft.com/office/drawing/2014/main" id="{CE3DC1CF-F28C-477C-BC0D-FB32CD0B99FC}"/>
              </a:ext>
            </a:extLst>
          </p:cNvPr>
          <p:cNvSpPr/>
          <p:nvPr/>
        </p:nvSpPr>
        <p:spPr>
          <a:xfrm>
            <a:off x="5497625" y="2039879"/>
            <a:ext cx="669436" cy="183242"/>
          </a:xfrm>
          <a:custGeom>
            <a:avLst/>
            <a:gdLst>
              <a:gd name="connsiteX0" fmla="*/ 0 w 1065402"/>
              <a:gd name="connsiteY0" fmla="*/ 176169 h 176169"/>
              <a:gd name="connsiteX1" fmla="*/ 1065402 w 1065402"/>
              <a:gd name="connsiteY1" fmla="*/ 176169 h 176169"/>
              <a:gd name="connsiteX2" fmla="*/ 788565 w 1065402"/>
              <a:gd name="connsiteY2" fmla="*/ 0 h 176169"/>
              <a:gd name="connsiteX0" fmla="*/ 0 w 1065402"/>
              <a:gd name="connsiteY0" fmla="*/ 142613 h 142613"/>
              <a:gd name="connsiteX1" fmla="*/ 1065402 w 1065402"/>
              <a:gd name="connsiteY1" fmla="*/ 142613 h 142613"/>
              <a:gd name="connsiteX2" fmla="*/ 822121 w 1065402"/>
              <a:gd name="connsiteY2" fmla="*/ 0 h 142613"/>
              <a:gd name="connsiteX0" fmla="*/ 0 w 1065402"/>
              <a:gd name="connsiteY0" fmla="*/ 134224 h 134224"/>
              <a:gd name="connsiteX1" fmla="*/ 1065402 w 1065402"/>
              <a:gd name="connsiteY1" fmla="*/ 134224 h 134224"/>
              <a:gd name="connsiteX2" fmla="*/ 880844 w 1065402"/>
              <a:gd name="connsiteY2" fmla="*/ 0 h 13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402" h="134224">
                <a:moveTo>
                  <a:pt x="0" y="134224"/>
                </a:moveTo>
                <a:lnTo>
                  <a:pt x="1065402" y="134224"/>
                </a:lnTo>
                <a:lnTo>
                  <a:pt x="880844" y="0"/>
                </a:lnTo>
              </a:path>
            </a:pathLst>
          </a:custGeom>
          <a:noFill/>
          <a:ln w="28575" cap="rnd" cmpd="sng" algn="ctr">
            <a:solidFill>
              <a:schemeClr val="accent2"/>
            </a:solidFill>
            <a:prstDash val="solid"/>
            <a:tailEnd type="none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자유형 69">
            <a:extLst>
              <a:ext uri="{FF2B5EF4-FFF2-40B4-BE49-F238E27FC236}">
                <a16:creationId xmlns:a16="http://schemas.microsoft.com/office/drawing/2014/main" id="{489601F1-259D-45EF-BB0C-AFF0CB7D57A8}"/>
              </a:ext>
            </a:extLst>
          </p:cNvPr>
          <p:cNvSpPr/>
          <p:nvPr/>
        </p:nvSpPr>
        <p:spPr>
          <a:xfrm>
            <a:off x="1437513" y="4538635"/>
            <a:ext cx="669436" cy="183242"/>
          </a:xfrm>
          <a:custGeom>
            <a:avLst/>
            <a:gdLst>
              <a:gd name="connsiteX0" fmla="*/ 0 w 1065402"/>
              <a:gd name="connsiteY0" fmla="*/ 176169 h 176169"/>
              <a:gd name="connsiteX1" fmla="*/ 1065402 w 1065402"/>
              <a:gd name="connsiteY1" fmla="*/ 176169 h 176169"/>
              <a:gd name="connsiteX2" fmla="*/ 788565 w 1065402"/>
              <a:gd name="connsiteY2" fmla="*/ 0 h 176169"/>
              <a:gd name="connsiteX0" fmla="*/ 0 w 1065402"/>
              <a:gd name="connsiteY0" fmla="*/ 142613 h 142613"/>
              <a:gd name="connsiteX1" fmla="*/ 1065402 w 1065402"/>
              <a:gd name="connsiteY1" fmla="*/ 142613 h 142613"/>
              <a:gd name="connsiteX2" fmla="*/ 822121 w 1065402"/>
              <a:gd name="connsiteY2" fmla="*/ 0 h 142613"/>
              <a:gd name="connsiteX0" fmla="*/ 0 w 1065402"/>
              <a:gd name="connsiteY0" fmla="*/ 134224 h 134224"/>
              <a:gd name="connsiteX1" fmla="*/ 1065402 w 1065402"/>
              <a:gd name="connsiteY1" fmla="*/ 134224 h 134224"/>
              <a:gd name="connsiteX2" fmla="*/ 880844 w 1065402"/>
              <a:gd name="connsiteY2" fmla="*/ 0 h 13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402" h="134224">
                <a:moveTo>
                  <a:pt x="0" y="134224"/>
                </a:moveTo>
                <a:lnTo>
                  <a:pt x="1065402" y="134224"/>
                </a:lnTo>
                <a:lnTo>
                  <a:pt x="880844" y="0"/>
                </a:lnTo>
              </a:path>
            </a:pathLst>
          </a:custGeom>
          <a:noFill/>
          <a:ln w="28575" cap="rnd" cmpd="sng" algn="ctr">
            <a:solidFill>
              <a:schemeClr val="accent2"/>
            </a:solidFill>
            <a:prstDash val="solid"/>
            <a:tailEnd type="none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자유형 69">
            <a:extLst>
              <a:ext uri="{FF2B5EF4-FFF2-40B4-BE49-F238E27FC236}">
                <a16:creationId xmlns:a16="http://schemas.microsoft.com/office/drawing/2014/main" id="{3EDF15C9-05B0-4932-8EC0-5AF9CD00D82F}"/>
              </a:ext>
            </a:extLst>
          </p:cNvPr>
          <p:cNvSpPr/>
          <p:nvPr/>
        </p:nvSpPr>
        <p:spPr>
          <a:xfrm>
            <a:off x="5497625" y="4515982"/>
            <a:ext cx="669436" cy="183242"/>
          </a:xfrm>
          <a:custGeom>
            <a:avLst/>
            <a:gdLst>
              <a:gd name="connsiteX0" fmla="*/ 0 w 1065402"/>
              <a:gd name="connsiteY0" fmla="*/ 176169 h 176169"/>
              <a:gd name="connsiteX1" fmla="*/ 1065402 w 1065402"/>
              <a:gd name="connsiteY1" fmla="*/ 176169 h 176169"/>
              <a:gd name="connsiteX2" fmla="*/ 788565 w 1065402"/>
              <a:gd name="connsiteY2" fmla="*/ 0 h 176169"/>
              <a:gd name="connsiteX0" fmla="*/ 0 w 1065402"/>
              <a:gd name="connsiteY0" fmla="*/ 142613 h 142613"/>
              <a:gd name="connsiteX1" fmla="*/ 1065402 w 1065402"/>
              <a:gd name="connsiteY1" fmla="*/ 142613 h 142613"/>
              <a:gd name="connsiteX2" fmla="*/ 822121 w 1065402"/>
              <a:gd name="connsiteY2" fmla="*/ 0 h 142613"/>
              <a:gd name="connsiteX0" fmla="*/ 0 w 1065402"/>
              <a:gd name="connsiteY0" fmla="*/ 134224 h 134224"/>
              <a:gd name="connsiteX1" fmla="*/ 1065402 w 1065402"/>
              <a:gd name="connsiteY1" fmla="*/ 134224 h 134224"/>
              <a:gd name="connsiteX2" fmla="*/ 880844 w 1065402"/>
              <a:gd name="connsiteY2" fmla="*/ 0 h 13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402" h="134224">
                <a:moveTo>
                  <a:pt x="0" y="134224"/>
                </a:moveTo>
                <a:lnTo>
                  <a:pt x="1065402" y="134224"/>
                </a:lnTo>
                <a:lnTo>
                  <a:pt x="880844" y="0"/>
                </a:lnTo>
              </a:path>
            </a:pathLst>
          </a:custGeom>
          <a:noFill/>
          <a:ln w="28575" cap="rnd" cmpd="sng" algn="ctr">
            <a:solidFill>
              <a:schemeClr val="accent2"/>
            </a:solidFill>
            <a:prstDash val="solid"/>
            <a:tailEnd type="none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래픽 2" descr="배지 4 윤곽선">
            <a:extLst>
              <a:ext uri="{FF2B5EF4-FFF2-40B4-BE49-F238E27FC236}">
                <a16:creationId xmlns:a16="http://schemas.microsoft.com/office/drawing/2014/main" id="{6A15184C-9F0D-405E-AD35-E5B239352A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8983" y="5210231"/>
            <a:ext cx="361194" cy="361194"/>
          </a:xfrm>
          <a:prstGeom prst="rect">
            <a:avLst/>
          </a:prstGeom>
        </p:spPr>
      </p:pic>
      <p:pic>
        <p:nvPicPr>
          <p:cNvPr id="7" name="그래픽 6" descr="배지 3 윤곽선">
            <a:extLst>
              <a:ext uri="{FF2B5EF4-FFF2-40B4-BE49-F238E27FC236}">
                <a16:creationId xmlns:a16="http://schemas.microsoft.com/office/drawing/2014/main" id="{BFEB7E4E-62FC-4BDC-9347-D0EC21FE4C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91104" y="5210231"/>
            <a:ext cx="361194" cy="361194"/>
          </a:xfrm>
          <a:prstGeom prst="rect">
            <a:avLst/>
          </a:prstGeom>
        </p:spPr>
      </p:pic>
      <p:pic>
        <p:nvPicPr>
          <p:cNvPr id="12" name="그래픽 11" descr="배지 윤곽선">
            <a:extLst>
              <a:ext uri="{FF2B5EF4-FFF2-40B4-BE49-F238E27FC236}">
                <a16:creationId xmlns:a16="http://schemas.microsoft.com/office/drawing/2014/main" id="{693AC52E-791B-4C0E-AF9B-843CFB644D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78983" y="2565996"/>
            <a:ext cx="361194" cy="361194"/>
          </a:xfrm>
          <a:prstGeom prst="rect">
            <a:avLst/>
          </a:prstGeom>
        </p:spPr>
      </p:pic>
      <p:pic>
        <p:nvPicPr>
          <p:cNvPr id="19" name="그래픽 18" descr="배지 1 윤곽선">
            <a:extLst>
              <a:ext uri="{FF2B5EF4-FFF2-40B4-BE49-F238E27FC236}">
                <a16:creationId xmlns:a16="http://schemas.microsoft.com/office/drawing/2014/main" id="{4B392724-4DE3-45B0-9343-7870C61CB8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91104" y="2565996"/>
            <a:ext cx="361194" cy="361194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91F5432-D6C2-469A-9B30-5FF75D38F3DD}"/>
              </a:ext>
            </a:extLst>
          </p:cNvPr>
          <p:cNvCxnSpPr/>
          <p:nvPr/>
        </p:nvCxnSpPr>
        <p:spPr>
          <a:xfrm>
            <a:off x="1247553" y="3990753"/>
            <a:ext cx="953158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79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EFBCBA4-9DA3-7440-A402-8A405A40A6F9}"/>
              </a:ext>
            </a:extLst>
          </p:cNvPr>
          <p:cNvSpPr/>
          <p:nvPr/>
        </p:nvSpPr>
        <p:spPr>
          <a:xfrm rot="5400000">
            <a:off x="3623387" y="-3638678"/>
            <a:ext cx="92092" cy="7369485"/>
          </a:xfrm>
          <a:prstGeom prst="rect">
            <a:avLst/>
          </a:prstGeom>
          <a:solidFill>
            <a:srgbClr val="FF7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5D532-DE77-BC45-BDD4-E0994C41C438}"/>
              </a:ext>
            </a:extLst>
          </p:cNvPr>
          <p:cNvSpPr txBox="1"/>
          <p:nvPr/>
        </p:nvSpPr>
        <p:spPr>
          <a:xfrm>
            <a:off x="473449" y="104614"/>
            <a:ext cx="6345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데이터 수집</a:t>
            </a:r>
            <a:endParaRPr lang="en-US" altLang="ko-KR" sz="3000" b="1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ECA4B4-3055-4372-BFA8-BF40E95F6063}"/>
              </a:ext>
            </a:extLst>
          </p:cNvPr>
          <p:cNvSpPr txBox="1"/>
          <p:nvPr/>
        </p:nvSpPr>
        <p:spPr>
          <a:xfrm>
            <a:off x="543458" y="826680"/>
            <a:ext cx="8600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u="sng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83F"/>
                </a:solidFill>
                <a:latin typeface="+mn-ea"/>
                <a:ea typeface="+mn-ea"/>
              </a:rPr>
              <a:t>화훼유통정보 </a:t>
            </a:r>
            <a:r>
              <a:rPr lang="en-US" altLang="ko-KR" sz="2000" b="1" u="sng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783F"/>
                </a:solidFill>
                <a:latin typeface="+mn-ea"/>
                <a:ea typeface="+mn-ea"/>
              </a:rPr>
              <a:t>open API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CBBA5B-9635-46E1-9E22-B9AAC69DF86B}"/>
              </a:ext>
            </a:extLst>
          </p:cNvPr>
          <p:cNvSpPr/>
          <p:nvPr/>
        </p:nvSpPr>
        <p:spPr>
          <a:xfrm>
            <a:off x="929213" y="1530589"/>
            <a:ext cx="2629485" cy="41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제공 </a:t>
            </a:r>
            <a:r>
              <a:rPr lang="en-US" altLang="ko-KR" sz="1600" b="1" dirty="0">
                <a:solidFill>
                  <a:schemeClr val="bg1"/>
                </a:solidFill>
              </a:rPr>
              <a:t>DATA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0167E7-C1E2-4D5D-AA7A-F28C8AEF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13" y="2033575"/>
            <a:ext cx="9398629" cy="21679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3B37BB1-9972-41F9-944D-F29D370E7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14" y="4985761"/>
            <a:ext cx="4578536" cy="108452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D08FAC-9C25-40FD-A4EA-3E8AE582DA47}"/>
              </a:ext>
            </a:extLst>
          </p:cNvPr>
          <p:cNvSpPr/>
          <p:nvPr/>
        </p:nvSpPr>
        <p:spPr>
          <a:xfrm>
            <a:off x="929213" y="4418133"/>
            <a:ext cx="2629485" cy="411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평가 </a:t>
            </a:r>
            <a:r>
              <a:rPr lang="en-US" altLang="ko-KR" sz="1600" b="1" dirty="0">
                <a:solidFill>
                  <a:schemeClr val="bg1"/>
                </a:solidFill>
              </a:rPr>
              <a:t>DATA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15EE9-5DD6-4A93-98D2-B7FD636FD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700" y="4418133"/>
            <a:ext cx="6031972" cy="2186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D10471-1DE3-4777-87DC-3186655B3B68}"/>
              </a:ext>
            </a:extLst>
          </p:cNvPr>
          <p:cNvSpPr txBox="1"/>
          <p:nvPr/>
        </p:nvSpPr>
        <p:spPr>
          <a:xfrm>
            <a:off x="6580380" y="648565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2018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E0E7D-9FC7-42E7-B9F2-F8EC70A15271}"/>
              </a:ext>
            </a:extLst>
          </p:cNvPr>
          <p:cNvSpPr txBox="1"/>
          <p:nvPr/>
        </p:nvSpPr>
        <p:spPr>
          <a:xfrm>
            <a:off x="8015853" y="649835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2019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14D8F4-D074-41CE-9898-D93EE4A9FB57}"/>
              </a:ext>
            </a:extLst>
          </p:cNvPr>
          <p:cNvSpPr txBox="1"/>
          <p:nvPr/>
        </p:nvSpPr>
        <p:spPr>
          <a:xfrm>
            <a:off x="9674946" y="648098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2020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98DF07-04E0-477C-9FAE-3EAD78BB8348}"/>
              </a:ext>
            </a:extLst>
          </p:cNvPr>
          <p:cNvSpPr txBox="1"/>
          <p:nvPr/>
        </p:nvSpPr>
        <p:spPr>
          <a:xfrm>
            <a:off x="10870663" y="648796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2021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4EDC1F0-9403-41BB-B2AF-48206BB5704B}"/>
              </a:ext>
            </a:extLst>
          </p:cNvPr>
          <p:cNvCxnSpPr>
            <a:cxnSpLocks/>
          </p:cNvCxnSpPr>
          <p:nvPr/>
        </p:nvCxnSpPr>
        <p:spPr>
          <a:xfrm>
            <a:off x="7678297" y="4472940"/>
            <a:ext cx="0" cy="201676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B3D834-DDBC-4A6E-BB56-CCE5E66B71D4}"/>
              </a:ext>
            </a:extLst>
          </p:cNvPr>
          <p:cNvCxnSpPr>
            <a:cxnSpLocks/>
          </p:cNvCxnSpPr>
          <p:nvPr/>
        </p:nvCxnSpPr>
        <p:spPr>
          <a:xfrm>
            <a:off x="9194677" y="4472940"/>
            <a:ext cx="0" cy="200914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9C9931D-95BD-4704-BD35-49DB3E95F47C}"/>
              </a:ext>
            </a:extLst>
          </p:cNvPr>
          <p:cNvCxnSpPr>
            <a:cxnSpLocks/>
          </p:cNvCxnSpPr>
          <p:nvPr/>
        </p:nvCxnSpPr>
        <p:spPr>
          <a:xfrm>
            <a:off x="10688197" y="4472940"/>
            <a:ext cx="0" cy="200914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4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EFBCBA4-9DA3-7440-A402-8A405A40A6F9}"/>
              </a:ext>
            </a:extLst>
          </p:cNvPr>
          <p:cNvSpPr/>
          <p:nvPr/>
        </p:nvSpPr>
        <p:spPr>
          <a:xfrm rot="5400000">
            <a:off x="3623387" y="-3638678"/>
            <a:ext cx="92092" cy="7369485"/>
          </a:xfrm>
          <a:prstGeom prst="rect">
            <a:avLst/>
          </a:prstGeom>
          <a:solidFill>
            <a:srgbClr val="FF7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5D532-DE77-BC45-BDD4-E0994C41C438}"/>
              </a:ext>
            </a:extLst>
          </p:cNvPr>
          <p:cNvSpPr txBox="1"/>
          <p:nvPr/>
        </p:nvSpPr>
        <p:spPr>
          <a:xfrm>
            <a:off x="473449" y="104614"/>
            <a:ext cx="6345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Data Preprocessing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10B07E50-379E-4A98-AD23-263DFA4C5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456528"/>
              </p:ext>
            </p:extLst>
          </p:nvPr>
        </p:nvGraphicFramePr>
        <p:xfrm>
          <a:off x="415954" y="1172361"/>
          <a:ext cx="11360092" cy="4513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F4184B7-DC41-4333-A96F-FF55B6C836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6600" y="3081836"/>
            <a:ext cx="2668377" cy="32194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E44087-A33F-4D5E-8268-02702C3C06D1}"/>
              </a:ext>
            </a:extLst>
          </p:cNvPr>
          <p:cNvSpPr/>
          <p:nvPr/>
        </p:nvSpPr>
        <p:spPr>
          <a:xfrm>
            <a:off x="5118407" y="5101194"/>
            <a:ext cx="2494632" cy="108756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6BE94-9932-4FEA-8781-83064FAC1B76}"/>
              </a:ext>
            </a:extLst>
          </p:cNvPr>
          <p:cNvSpPr txBox="1"/>
          <p:nvPr/>
        </p:nvSpPr>
        <p:spPr>
          <a:xfrm>
            <a:off x="5462900" y="6301290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EC754B"/>
                </a:solidFill>
                <a:latin typeface="+mn-ea"/>
              </a:rPr>
              <a:t>화목토에 거래량 존재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9DA304-4CF3-4632-8055-E97BC65453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-574"/>
          <a:stretch/>
        </p:blipFill>
        <p:spPr>
          <a:xfrm>
            <a:off x="473449" y="3092469"/>
            <a:ext cx="3642166" cy="16097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806A2C-423C-4198-8EC3-BA9ED63492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9817" y="3056352"/>
            <a:ext cx="3082978" cy="22698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401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EFBCBA4-9DA3-7440-A402-8A405A40A6F9}"/>
              </a:ext>
            </a:extLst>
          </p:cNvPr>
          <p:cNvSpPr/>
          <p:nvPr/>
        </p:nvSpPr>
        <p:spPr>
          <a:xfrm rot="5400000">
            <a:off x="3623387" y="-3638678"/>
            <a:ext cx="92092" cy="7369485"/>
          </a:xfrm>
          <a:prstGeom prst="rect">
            <a:avLst/>
          </a:prstGeom>
          <a:solidFill>
            <a:srgbClr val="FF7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5D532-DE77-BC45-BDD4-E0994C41C438}"/>
              </a:ext>
            </a:extLst>
          </p:cNvPr>
          <p:cNvSpPr txBox="1"/>
          <p:nvPr/>
        </p:nvSpPr>
        <p:spPr>
          <a:xfrm>
            <a:off x="473449" y="104614"/>
            <a:ext cx="63456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EDA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AF5166F-93A0-4654-83C1-27249EBB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09" y="1934492"/>
            <a:ext cx="3452523" cy="3895725"/>
          </a:xfrm>
          <a:prstGeom prst="rect">
            <a:avLst/>
          </a:prstGeom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EEFC61D-7913-4B93-9458-6E1B5C3A3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860" y="1877342"/>
            <a:ext cx="3452523" cy="39528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608F61B-D959-4F49-98B0-FF86C322E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382" y="1786854"/>
            <a:ext cx="3586231" cy="4133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C8E08DF-A0EF-4463-91B0-D606D8380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8783" y="1822770"/>
            <a:ext cx="590550" cy="6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4CDB64-1939-4985-967F-527B7803CC1F}"/>
              </a:ext>
            </a:extLst>
          </p:cNvPr>
          <p:cNvSpPr txBox="1"/>
          <p:nvPr/>
        </p:nvSpPr>
        <p:spPr>
          <a:xfrm>
            <a:off x="749201" y="811228"/>
            <a:ext cx="372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- </a:t>
            </a:r>
            <a:r>
              <a:rPr lang="ko-KR" altLang="en-US" sz="2000" b="1" dirty="0" err="1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품종별</a:t>
            </a:r>
            <a:r>
              <a:rPr lang="ko-KR" altLang="en-US" sz="2000" b="1" dirty="0">
                <a:solidFill>
                  <a:srgbClr val="FF783F"/>
                </a:solidFill>
                <a:latin typeface="+mn-ea"/>
                <a:cs typeface="Helvetica Neue" panose="02000503000000020004" pitchFamily="2" charset="0"/>
              </a:rPr>
              <a:t> 등급간 경매가 차이</a:t>
            </a:r>
            <a:endParaRPr lang="en-US" altLang="ko-KR" sz="3000" b="1" dirty="0">
              <a:solidFill>
                <a:srgbClr val="FF783F"/>
              </a:solidFill>
              <a:latin typeface="+mn-ea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7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18365</TotalTime>
  <Words>693</Words>
  <Application>Microsoft Office PowerPoint</Application>
  <PresentationFormat>와이드스크린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이윤임</dc:creator>
  <cp:lastModifiedBy>medici</cp:lastModifiedBy>
  <cp:revision>160</cp:revision>
  <dcterms:created xsi:type="dcterms:W3CDTF">2021-01-21T11:54:22Z</dcterms:created>
  <dcterms:modified xsi:type="dcterms:W3CDTF">2021-10-05T07:43:59Z</dcterms:modified>
</cp:coreProperties>
</file>