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Oswald"/>
      <p:regular r:id="rId34"/>
      <p:bold r:id="rId35"/>
    </p:embeddedFont>
    <p:embeddedFont>
      <p:font typeface="Roboto Mono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5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Oswald-bold.fntdata"/><Relationship Id="rId12" Type="http://schemas.openxmlformats.org/officeDocument/2006/relationships/slide" Target="slides/slide7.xml"/><Relationship Id="rId34" Type="http://schemas.openxmlformats.org/officeDocument/2006/relationships/font" Target="fonts/Oswald-regular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.fntdata"/><Relationship Id="rId14" Type="http://schemas.openxmlformats.org/officeDocument/2006/relationships/slide" Target="slides/slide9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28100c552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028100c552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028100c552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028100c552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28100c552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028100c552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0472d658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0472d658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e1956d3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e1956d3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e1956d32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ee1956d3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e1956d32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ee1956d32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071fb481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071fb481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071fb4812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071fb4812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071fb4812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071fb4812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28100c5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28100c5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071fb4812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071fb4812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6f8ecee8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06f8ecee8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028100c552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028100c552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0472d658a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0472d658a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028100c552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028100c552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28100c55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28100c55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28100c55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28100c55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28100c552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28100c552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28100c552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28100c552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28100c55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28100c55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28100c552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028100c552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8100c552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028100c552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5200"/>
              <a:buFont typeface="Open Sans"/>
              <a:buNone/>
              <a:defRPr b="1" sz="52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Open Sans"/>
              <a:buNone/>
              <a:defRPr b="1" sz="28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akobashikawa/express-contacto" TargetMode="External"/><Relationship Id="rId4" Type="http://schemas.openxmlformats.org/officeDocument/2006/relationships/hyperlink" Target="https://expressjs.com/es/" TargetMode="External"/><Relationship Id="rId5" Type="http://schemas.openxmlformats.org/officeDocument/2006/relationships/hyperlink" Target="https://render.com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Elementos de Desarrollo Web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Curso rápido para hacer aplicaciones web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837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/>
              <a:t>5)</a:t>
            </a:r>
            <a:r>
              <a:rPr i="1" lang="es-419"/>
              <a:t> Express MVC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40"/>
              <a:t>git </a:t>
            </a:r>
            <a:r>
              <a:rPr lang="es-419" sz="2440">
                <a:solidFill>
                  <a:srgbClr val="38761D"/>
                </a:solidFill>
              </a:rPr>
              <a:t>config --global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user.name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"Nombre Apellido"</a:t>
            </a:r>
            <a:endParaRPr sz="2440">
              <a:solidFill>
                <a:srgbClr val="9900FF"/>
              </a:solidFill>
            </a:endParaRPr>
          </a:p>
        </p:txBody>
      </p:sp>
      <p:sp>
        <p:nvSpPr>
          <p:cNvPr id="175" name="Google Shape;175;p22"/>
          <p:cNvSpPr txBox="1"/>
          <p:nvPr>
            <p:ph type="title"/>
          </p:nvPr>
        </p:nvSpPr>
        <p:spPr>
          <a:xfrm>
            <a:off x="311700" y="597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establecer qué nombre usar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40"/>
              <a:t>git </a:t>
            </a:r>
            <a:r>
              <a:rPr lang="es-419" sz="2440">
                <a:solidFill>
                  <a:srgbClr val="38761D"/>
                </a:solidFill>
              </a:rPr>
              <a:t>config --global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user.email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"myemail@gmail.com"</a:t>
            </a:r>
            <a:endParaRPr sz="2440">
              <a:solidFill>
                <a:srgbClr val="9900FF"/>
              </a:solidFill>
            </a:endParaRPr>
          </a:p>
        </p:txBody>
      </p:sp>
      <p:sp>
        <p:nvSpPr>
          <p:cNvPr id="181" name="Google Shape;181;p23"/>
          <p:cNvSpPr txBox="1"/>
          <p:nvPr>
            <p:ph type="title"/>
          </p:nvPr>
        </p:nvSpPr>
        <p:spPr>
          <a:xfrm>
            <a:off x="311700" y="597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establecer qué email usar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40"/>
              <a:t>git </a:t>
            </a:r>
            <a:r>
              <a:rPr lang="es-419" sz="2440">
                <a:solidFill>
                  <a:srgbClr val="38761D"/>
                </a:solidFill>
              </a:rPr>
              <a:t>config --global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core.editor "code --wait"</a:t>
            </a:r>
            <a:endParaRPr sz="2440">
              <a:solidFill>
                <a:srgbClr val="9900FF"/>
              </a:solidFill>
            </a:endParaRPr>
          </a:p>
        </p:txBody>
      </p:sp>
      <p:sp>
        <p:nvSpPr>
          <p:cNvPr id="187" name="Google Shape;187;p24"/>
          <p:cNvSpPr txBox="1"/>
          <p:nvPr>
            <p:ph type="title"/>
          </p:nvPr>
        </p:nvSpPr>
        <p:spPr>
          <a:xfrm>
            <a:off x="311700" y="597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establecer </a:t>
            </a:r>
            <a:r>
              <a:rPr i="1" lang="es-419" sz="2440" u="sng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vscode </a:t>
            </a: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como editor por default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11700" y="37194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¡</a:t>
            </a:r>
            <a:r>
              <a:rPr lang="es-419">
                <a:solidFill>
                  <a:schemeClr val="dk1"/>
                </a:solidFill>
              </a:rPr>
              <a:t>Hola!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3" name="Google Shape;1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375" y="304800"/>
            <a:ext cx="3329260" cy="341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NodeJS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/>
          <p:nvPr/>
        </p:nvSpPr>
        <p:spPr>
          <a:xfrm>
            <a:off x="615150" y="1302250"/>
            <a:ext cx="3285000" cy="201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713" y="1843013"/>
            <a:ext cx="933876" cy="93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5750" y="1050259"/>
            <a:ext cx="2519400" cy="25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500" y="1843000"/>
            <a:ext cx="933876" cy="93387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7"/>
          <p:cNvSpPr/>
          <p:nvPr/>
        </p:nvSpPr>
        <p:spPr>
          <a:xfrm>
            <a:off x="1030649" y="3422450"/>
            <a:ext cx="2454000" cy="418800"/>
          </a:xfrm>
          <a:prstGeom prst="trapezoid">
            <a:avLst>
              <a:gd fmla="val 12812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 txBox="1"/>
          <p:nvPr>
            <p:ph idx="4294967295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NodeJS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es un proyecto abierto que portó el motor javascript V8 de Chrome para poder ejecutarse en un servidor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9" name="Google Shape;20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2125" y="210225"/>
            <a:ext cx="1526656" cy="93387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7"/>
          <p:cNvSpPr/>
          <p:nvPr/>
        </p:nvSpPr>
        <p:spPr>
          <a:xfrm rot="-1799733">
            <a:off x="6150868" y="1864150"/>
            <a:ext cx="1029138" cy="891645"/>
          </a:xfrm>
          <a:prstGeom prst="hexagon">
            <a:avLst>
              <a:gd fmla="val 28277" name="adj"/>
              <a:gd fmla="val 115470" name="vf"/>
            </a:avLst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idx="4294967295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NVM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permite instalar y usar varias versiones de node a la vez.</a:t>
            </a:r>
            <a:br>
              <a:rPr b="1" lang="es-419" sz="2400"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En lugar de instalar node directamente, hacerlo vía nvm.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28"/>
          <p:cNvSpPr/>
          <p:nvPr/>
        </p:nvSpPr>
        <p:spPr>
          <a:xfrm>
            <a:off x="3776943" y="622768"/>
            <a:ext cx="1590000" cy="1121100"/>
          </a:xfrm>
          <a:prstGeom prst="roundRect">
            <a:avLst>
              <a:gd fmla="val 16667" name="adj"/>
            </a:avLst>
          </a:prstGeom>
          <a:solidFill>
            <a:srgbClr val="67F929">
              <a:alpha val="36000"/>
            </a:srgbClr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nvm list available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7" name="Google Shape;217;p28"/>
          <p:cNvSpPr/>
          <p:nvPr/>
        </p:nvSpPr>
        <p:spPr>
          <a:xfrm>
            <a:off x="1317925" y="316250"/>
            <a:ext cx="1590000" cy="1734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Instalar </a:t>
            </a: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nvm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como  admin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6235962" y="622768"/>
            <a:ext cx="1590000" cy="1121100"/>
          </a:xfrm>
          <a:prstGeom prst="roundRect">
            <a:avLst>
              <a:gd fmla="val 16667" name="adj"/>
            </a:avLst>
          </a:prstGeom>
          <a:solidFill>
            <a:srgbClr val="4A86E8">
              <a:alpha val="27440"/>
            </a:srgbClr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nvm install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9" name="Google Shape;219;p28"/>
          <p:cNvSpPr/>
          <p:nvPr/>
        </p:nvSpPr>
        <p:spPr>
          <a:xfrm>
            <a:off x="6235962" y="2320983"/>
            <a:ext cx="1590000" cy="1121100"/>
          </a:xfrm>
          <a:prstGeom prst="roundRect">
            <a:avLst>
              <a:gd fmla="val 16667" name="adj"/>
            </a:avLst>
          </a:prstGeom>
          <a:solidFill>
            <a:srgbClr val="4A86E8">
              <a:alpha val="27440"/>
            </a:srgbClr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nvm use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20" name="Google Shape;220;p28"/>
          <p:cNvCxnSpPr>
            <a:stCxn id="217" idx="3"/>
            <a:endCxn id="216" idx="1"/>
          </p:cNvCxnSpPr>
          <p:nvPr/>
        </p:nvCxnSpPr>
        <p:spPr>
          <a:xfrm>
            <a:off x="2907925" y="1183400"/>
            <a:ext cx="869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8"/>
          <p:cNvCxnSpPr>
            <a:stCxn id="216" idx="3"/>
            <a:endCxn id="218" idx="1"/>
          </p:cNvCxnSpPr>
          <p:nvPr/>
        </p:nvCxnSpPr>
        <p:spPr>
          <a:xfrm>
            <a:off x="5366943" y="1183318"/>
            <a:ext cx="869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8"/>
          <p:cNvCxnSpPr>
            <a:stCxn id="218" idx="2"/>
            <a:endCxn id="219" idx="0"/>
          </p:cNvCxnSpPr>
          <p:nvPr/>
        </p:nvCxnSpPr>
        <p:spPr>
          <a:xfrm>
            <a:off x="7030962" y="1743868"/>
            <a:ext cx="0" cy="57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Node: MVC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/>
          <p:nvPr/>
        </p:nvSpPr>
        <p:spPr>
          <a:xfrm>
            <a:off x="3703350" y="2938175"/>
            <a:ext cx="1714500" cy="112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0"/>
          <p:cNvSpPr/>
          <p:nvPr/>
        </p:nvSpPr>
        <p:spPr>
          <a:xfrm>
            <a:off x="558275" y="1060113"/>
            <a:ext cx="863784" cy="628236"/>
          </a:xfrm>
          <a:prstGeom prst="flowChartMultidocument">
            <a:avLst/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0"/>
          <p:cNvSpPr/>
          <p:nvPr/>
        </p:nvSpPr>
        <p:spPr>
          <a:xfrm>
            <a:off x="1713117" y="991275"/>
            <a:ext cx="1204200" cy="765900"/>
          </a:xfrm>
          <a:prstGeom prst="rect">
            <a:avLst/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BUILD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5" name="Google Shape;235;p30"/>
          <p:cNvSpPr/>
          <p:nvPr/>
        </p:nvSpPr>
        <p:spPr>
          <a:xfrm>
            <a:off x="3912750" y="3062525"/>
            <a:ext cx="1295700" cy="876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NAVEGADOR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36" name="Google Shape;236;p30"/>
          <p:cNvCxnSpPr>
            <a:stCxn id="233" idx="3"/>
            <a:endCxn id="234" idx="1"/>
          </p:cNvCxnSpPr>
          <p:nvPr/>
        </p:nvCxnSpPr>
        <p:spPr>
          <a:xfrm>
            <a:off x="1422059" y="1374231"/>
            <a:ext cx="291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30"/>
          <p:cNvCxnSpPr>
            <a:stCxn id="234" idx="3"/>
            <a:endCxn id="238" idx="2"/>
          </p:cNvCxnSpPr>
          <p:nvPr/>
        </p:nvCxnSpPr>
        <p:spPr>
          <a:xfrm>
            <a:off x="2917317" y="1374225"/>
            <a:ext cx="291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30"/>
          <p:cNvSpPr txBox="1"/>
          <p:nvPr/>
        </p:nvSpPr>
        <p:spPr>
          <a:xfrm>
            <a:off x="558275" y="366450"/>
            <a:ext cx="375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FRONTEND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Caso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página estática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: el navegador muestra HTML proveniente de archivos HTML 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30"/>
          <p:cNvSpPr/>
          <p:nvPr/>
        </p:nvSpPr>
        <p:spPr>
          <a:xfrm>
            <a:off x="3171688" y="1060088"/>
            <a:ext cx="863784" cy="628236"/>
          </a:xfrm>
          <a:prstGeom prst="flowChartMultidocument">
            <a:avLst/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HTML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42" name="Google Shape;242;p30"/>
          <p:cNvCxnSpPr>
            <a:stCxn id="241" idx="3"/>
            <a:endCxn id="235" idx="1"/>
          </p:cNvCxnSpPr>
          <p:nvPr/>
        </p:nvCxnSpPr>
        <p:spPr>
          <a:xfrm flipH="1">
            <a:off x="3912772" y="1374206"/>
            <a:ext cx="122700" cy="2126700"/>
          </a:xfrm>
          <a:prstGeom prst="curvedConnector5">
            <a:avLst>
              <a:gd fmla="val -194071" name="adj1"/>
              <a:gd fmla="val 47048" name="adj2"/>
              <a:gd fmla="val 294088" name="adj3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/>
          <p:nvPr/>
        </p:nvSpPr>
        <p:spPr>
          <a:xfrm>
            <a:off x="3703350" y="2938175"/>
            <a:ext cx="1714500" cy="112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1"/>
          <p:cNvSpPr/>
          <p:nvPr/>
        </p:nvSpPr>
        <p:spPr>
          <a:xfrm>
            <a:off x="7721950" y="1060100"/>
            <a:ext cx="863784" cy="628236"/>
          </a:xfrm>
          <a:prstGeom prst="flowChartMultidocumen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1"/>
          <p:cNvSpPr/>
          <p:nvPr/>
        </p:nvSpPr>
        <p:spPr>
          <a:xfrm>
            <a:off x="6151400" y="991263"/>
            <a:ext cx="1204200" cy="7659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SERVICIO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0" name="Google Shape;250;p31"/>
          <p:cNvSpPr/>
          <p:nvPr/>
        </p:nvSpPr>
        <p:spPr>
          <a:xfrm>
            <a:off x="4921275" y="991275"/>
            <a:ext cx="863700" cy="7659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HTML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1" name="Google Shape;251;p31"/>
          <p:cNvSpPr/>
          <p:nvPr/>
        </p:nvSpPr>
        <p:spPr>
          <a:xfrm>
            <a:off x="3912750" y="3062525"/>
            <a:ext cx="1295700" cy="876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NAVEGADOR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52" name="Google Shape;252;p31"/>
          <p:cNvCxnSpPr>
            <a:stCxn id="248" idx="1"/>
            <a:endCxn id="249" idx="3"/>
          </p:cNvCxnSpPr>
          <p:nvPr/>
        </p:nvCxnSpPr>
        <p:spPr>
          <a:xfrm rot="10800000">
            <a:off x="7355650" y="1374218"/>
            <a:ext cx="36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31"/>
          <p:cNvCxnSpPr>
            <a:stCxn id="249" idx="1"/>
            <a:endCxn id="250" idx="6"/>
          </p:cNvCxnSpPr>
          <p:nvPr/>
        </p:nvCxnSpPr>
        <p:spPr>
          <a:xfrm rot="10800000">
            <a:off x="5785100" y="1374213"/>
            <a:ext cx="36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31"/>
          <p:cNvSpPr txBox="1"/>
          <p:nvPr/>
        </p:nvSpPr>
        <p:spPr>
          <a:xfrm>
            <a:off x="4683150" y="366450"/>
            <a:ext cx="390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BACKEND: MVC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5" name="Google Shape;255;p31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Caso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página dinámica MVC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: el navegador muestra HTML generado al vuelo por un servicio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6" name="Google Shape;256;p31"/>
          <p:cNvCxnSpPr>
            <a:stCxn id="250" idx="2"/>
            <a:endCxn id="251" idx="3"/>
          </p:cNvCxnSpPr>
          <p:nvPr/>
        </p:nvCxnSpPr>
        <p:spPr>
          <a:xfrm>
            <a:off x="4921275" y="1374225"/>
            <a:ext cx="287100" cy="2126700"/>
          </a:xfrm>
          <a:prstGeom prst="curvedConnector5">
            <a:avLst>
              <a:gd fmla="val -82941" name="adj1"/>
              <a:gd fmla="val 48696" name="adj2"/>
              <a:gd fmla="val 182968" name="adj3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554963" y="3351888"/>
            <a:ext cx="1138800" cy="126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5402563" y="3199488"/>
            <a:ext cx="1138800" cy="126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059838" y="3351888"/>
            <a:ext cx="1138800" cy="126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907438" y="3199488"/>
            <a:ext cx="1138800" cy="126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002600" y="826813"/>
            <a:ext cx="1138800" cy="126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HTML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2755038" y="3047088"/>
            <a:ext cx="1138800" cy="1269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CSS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5250163" y="3047088"/>
            <a:ext cx="1138800" cy="126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JS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8" name="Google Shape;68;p14"/>
          <p:cNvCxnSpPr>
            <a:stCxn id="66" idx="0"/>
            <a:endCxn id="65" idx="2"/>
          </p:cNvCxnSpPr>
          <p:nvPr/>
        </p:nvCxnSpPr>
        <p:spPr>
          <a:xfrm flipH="1" rot="10800000">
            <a:off x="3324438" y="2096388"/>
            <a:ext cx="1247700" cy="95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>
            <a:stCxn id="67" idx="0"/>
            <a:endCxn id="65" idx="2"/>
          </p:cNvCxnSpPr>
          <p:nvPr/>
        </p:nvCxnSpPr>
        <p:spPr>
          <a:xfrm rot="10800000">
            <a:off x="4571863" y="2096388"/>
            <a:ext cx="1247700" cy="95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/>
          <p:nvPr/>
        </p:nvSpPr>
        <p:spPr>
          <a:xfrm>
            <a:off x="3703350" y="2938175"/>
            <a:ext cx="1714500" cy="112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2"/>
          <p:cNvSpPr/>
          <p:nvPr/>
        </p:nvSpPr>
        <p:spPr>
          <a:xfrm>
            <a:off x="7721950" y="1060100"/>
            <a:ext cx="863784" cy="628236"/>
          </a:xfrm>
          <a:prstGeom prst="flowChartMultidocumen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2"/>
          <p:cNvSpPr/>
          <p:nvPr/>
        </p:nvSpPr>
        <p:spPr>
          <a:xfrm>
            <a:off x="6151400" y="991263"/>
            <a:ext cx="1204200" cy="7659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SERVICIO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4" name="Google Shape;264;p32"/>
          <p:cNvSpPr/>
          <p:nvPr/>
        </p:nvSpPr>
        <p:spPr>
          <a:xfrm>
            <a:off x="4921275" y="991275"/>
            <a:ext cx="863700" cy="7659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JSON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5" name="Google Shape;265;p32"/>
          <p:cNvSpPr/>
          <p:nvPr/>
        </p:nvSpPr>
        <p:spPr>
          <a:xfrm>
            <a:off x="558275" y="1060113"/>
            <a:ext cx="863784" cy="628236"/>
          </a:xfrm>
          <a:prstGeom prst="flowChartMultidocument">
            <a:avLst/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2"/>
          <p:cNvSpPr/>
          <p:nvPr/>
        </p:nvSpPr>
        <p:spPr>
          <a:xfrm>
            <a:off x="1713117" y="991275"/>
            <a:ext cx="1204200" cy="765900"/>
          </a:xfrm>
          <a:prstGeom prst="rect">
            <a:avLst/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BUILD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7" name="Google Shape;267;p32"/>
          <p:cNvSpPr/>
          <p:nvPr/>
        </p:nvSpPr>
        <p:spPr>
          <a:xfrm>
            <a:off x="3912750" y="3062525"/>
            <a:ext cx="1295700" cy="876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NAVEGADOR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68" name="Google Shape;268;p32"/>
          <p:cNvCxnSpPr>
            <a:stCxn id="262" idx="1"/>
            <a:endCxn id="263" idx="3"/>
          </p:cNvCxnSpPr>
          <p:nvPr/>
        </p:nvCxnSpPr>
        <p:spPr>
          <a:xfrm rot="10800000">
            <a:off x="7355650" y="1374218"/>
            <a:ext cx="36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32"/>
          <p:cNvCxnSpPr>
            <a:stCxn id="263" idx="1"/>
            <a:endCxn id="264" idx="6"/>
          </p:cNvCxnSpPr>
          <p:nvPr/>
        </p:nvCxnSpPr>
        <p:spPr>
          <a:xfrm rot="10800000">
            <a:off x="5785100" y="1374213"/>
            <a:ext cx="36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32"/>
          <p:cNvCxnSpPr>
            <a:stCxn id="265" idx="3"/>
            <a:endCxn id="266" idx="1"/>
          </p:cNvCxnSpPr>
          <p:nvPr/>
        </p:nvCxnSpPr>
        <p:spPr>
          <a:xfrm>
            <a:off x="1422059" y="1374231"/>
            <a:ext cx="291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32"/>
          <p:cNvCxnSpPr>
            <a:stCxn id="266" idx="3"/>
            <a:endCxn id="272" idx="2"/>
          </p:cNvCxnSpPr>
          <p:nvPr/>
        </p:nvCxnSpPr>
        <p:spPr>
          <a:xfrm>
            <a:off x="2917317" y="1374225"/>
            <a:ext cx="291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32"/>
          <p:cNvSpPr txBox="1"/>
          <p:nvPr/>
        </p:nvSpPr>
        <p:spPr>
          <a:xfrm>
            <a:off x="4683150" y="366450"/>
            <a:ext cx="390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BACKEND: API REST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4" name="Google Shape;274;p32"/>
          <p:cNvSpPr txBox="1"/>
          <p:nvPr/>
        </p:nvSpPr>
        <p:spPr>
          <a:xfrm>
            <a:off x="558275" y="366450"/>
            <a:ext cx="375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FRONTEND: SPA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5" name="Google Shape;275;p32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Caso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SPA - API REST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: el navegador muestra HTML proveniente del frontend, que consume data proveniente del backend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32"/>
          <p:cNvSpPr/>
          <p:nvPr/>
        </p:nvSpPr>
        <p:spPr>
          <a:xfrm>
            <a:off x="3171688" y="1060088"/>
            <a:ext cx="863784" cy="628236"/>
          </a:xfrm>
          <a:prstGeom prst="flowChartMultidocument">
            <a:avLst/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HTML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77" name="Google Shape;277;p32"/>
          <p:cNvCxnSpPr>
            <a:stCxn id="276" idx="3"/>
            <a:endCxn id="267" idx="1"/>
          </p:cNvCxnSpPr>
          <p:nvPr/>
        </p:nvCxnSpPr>
        <p:spPr>
          <a:xfrm flipH="1">
            <a:off x="3912772" y="1374206"/>
            <a:ext cx="122700" cy="2126700"/>
          </a:xfrm>
          <a:prstGeom prst="curvedConnector5">
            <a:avLst>
              <a:gd fmla="val -194071" name="adj1"/>
              <a:gd fmla="val 47048" name="adj2"/>
              <a:gd fmla="val 294088" name="adj3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32"/>
          <p:cNvCxnSpPr>
            <a:stCxn id="264" idx="2"/>
            <a:endCxn id="267" idx="3"/>
          </p:cNvCxnSpPr>
          <p:nvPr/>
        </p:nvCxnSpPr>
        <p:spPr>
          <a:xfrm>
            <a:off x="4921275" y="1374225"/>
            <a:ext cx="287100" cy="2126700"/>
          </a:xfrm>
          <a:prstGeom prst="curvedConnector5">
            <a:avLst>
              <a:gd fmla="val -82941" name="adj1"/>
              <a:gd fmla="val 48696" name="adj2"/>
              <a:gd fmla="val 182968" name="adj3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13" y="847725"/>
            <a:ext cx="3952875" cy="34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650" y="847725"/>
            <a:ext cx="39052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Material de Referencia</a:t>
            </a:r>
            <a:endParaRPr/>
          </a:p>
        </p:txBody>
      </p:sp>
      <p:sp>
        <p:nvSpPr>
          <p:cNvPr id="295" name="Google Shape;29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https://github.com/akobashikawa/express-contacto</a:t>
            </a:r>
            <a:r>
              <a:rPr lang="es-419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Formulario de Contacto con Express (MVC)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https://expressjs.com/es/</a:t>
            </a:r>
            <a:r>
              <a:rPr lang="es-419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ExpressJS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5"/>
              </a:rPr>
              <a:t>https://render.com/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Para alojar web services en la nube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Antonio Kobashikawa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FF"/>
                </a:solidFill>
              </a:rPr>
              <a:t>akobashikawa@gmail.com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0738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Bootstrap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700" y="1227825"/>
            <a:ext cx="2316611" cy="18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Git,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es una herramienta para manejar cambios y versiones en un proyecto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450" y="1300163"/>
            <a:ext cx="60960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-15425" y="4273200"/>
            <a:ext cx="9144000" cy="870300"/>
          </a:xfrm>
          <a:prstGeom prst="rect">
            <a:avLst/>
          </a:prstGeom>
          <a:solidFill>
            <a:srgbClr val="EA9999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ZONA DE TRABAJO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-15425" y="2946551"/>
            <a:ext cx="9144000" cy="696000"/>
          </a:xfrm>
          <a:prstGeom prst="rect">
            <a:avLst/>
          </a:prstGeom>
          <a:solidFill>
            <a:srgbClr val="00FF00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STAGE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0" y="0"/>
            <a:ext cx="9144000" cy="870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REMOTE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0" y="87030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origin branch_name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-15425" y="364265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add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file_name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0" y="1500900"/>
            <a:ext cx="9144000" cy="870300"/>
          </a:xfrm>
          <a:prstGeom prst="rect">
            <a:avLst/>
          </a:prstGeom>
          <a:solidFill>
            <a:srgbClr val="A4C2F4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LOCAL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0" y="2315938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commit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-m "Mensaje"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613575" y="405725"/>
            <a:ext cx="888000" cy="420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1496675" y="3761575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1496675" y="2423613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1496675" y="954813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-15425" y="4273200"/>
            <a:ext cx="9144000" cy="870300"/>
          </a:xfrm>
          <a:prstGeom prst="rect">
            <a:avLst/>
          </a:prstGeom>
          <a:solidFill>
            <a:srgbClr val="EA9999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ZONA DE TRABAJO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-15425" y="2946551"/>
            <a:ext cx="9144000" cy="696000"/>
          </a:xfrm>
          <a:prstGeom prst="rect">
            <a:avLst/>
          </a:prstGeom>
          <a:solidFill>
            <a:srgbClr val="00FF00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STAGE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0" y="0"/>
            <a:ext cx="9144000" cy="870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REMOTE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0" y="87030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-15425" y="364265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pull </a:t>
            </a:r>
            <a:r>
              <a:rPr b="1" lang="es-419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 branch_name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0" y="1500900"/>
            <a:ext cx="9144000" cy="870300"/>
          </a:xfrm>
          <a:prstGeom prst="rect">
            <a:avLst/>
          </a:prstGeom>
          <a:solidFill>
            <a:srgbClr val="A4C2F4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LOCAL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0" y="2315938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8" name="Google Shape;108;p18"/>
          <p:cNvSpPr/>
          <p:nvPr/>
        </p:nvSpPr>
        <p:spPr>
          <a:xfrm flipH="1" rot="10800000">
            <a:off x="613575" y="481925"/>
            <a:ext cx="888000" cy="420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1496675" y="3761575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/>
          <p:nvPr/>
        </p:nvSpPr>
        <p:spPr>
          <a:xfrm>
            <a:off x="3766495" y="83592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init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2347785" y="835925"/>
            <a:ext cx="942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Editar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728075" y="835925"/>
            <a:ext cx="1143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cd workdir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4962605" y="83592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add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6158715" y="83592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commit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7577425" y="83592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push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20" name="Google Shape;120;p19"/>
          <p:cNvCxnSpPr>
            <a:stCxn id="116" idx="2"/>
            <a:endCxn id="115" idx="5"/>
          </p:cNvCxnSpPr>
          <p:nvPr/>
        </p:nvCxnSpPr>
        <p:spPr>
          <a:xfrm>
            <a:off x="1796113" y="1136975"/>
            <a:ext cx="62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9"/>
          <p:cNvCxnSpPr>
            <a:stCxn id="115" idx="2"/>
            <a:endCxn id="114" idx="1"/>
          </p:cNvCxnSpPr>
          <p:nvPr/>
        </p:nvCxnSpPr>
        <p:spPr>
          <a:xfrm>
            <a:off x="3214823" y="1136975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9"/>
          <p:cNvCxnSpPr>
            <a:stCxn id="114" idx="3"/>
            <a:endCxn id="117" idx="1"/>
          </p:cNvCxnSpPr>
          <p:nvPr/>
        </p:nvCxnSpPr>
        <p:spPr>
          <a:xfrm>
            <a:off x="4486195" y="113697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9"/>
          <p:cNvCxnSpPr>
            <a:stCxn id="117" idx="3"/>
            <a:endCxn id="118" idx="1"/>
          </p:cNvCxnSpPr>
          <p:nvPr/>
        </p:nvCxnSpPr>
        <p:spPr>
          <a:xfrm>
            <a:off x="5682305" y="113697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9"/>
          <p:cNvCxnSpPr>
            <a:stCxn id="118" idx="3"/>
            <a:endCxn id="119" idx="1"/>
          </p:cNvCxnSpPr>
          <p:nvPr/>
        </p:nvCxnSpPr>
        <p:spPr>
          <a:xfrm>
            <a:off x="7101015" y="113697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-181875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empezar con nuevo repositorio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3543885" y="2513475"/>
            <a:ext cx="942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Editar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1924175" y="2513475"/>
            <a:ext cx="1143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cd workdir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4962605" y="251347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add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6158715" y="251347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commit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7577425" y="251347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push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31" name="Google Shape;131;p19"/>
          <p:cNvCxnSpPr>
            <a:stCxn id="127" idx="2"/>
            <a:endCxn id="126" idx="5"/>
          </p:cNvCxnSpPr>
          <p:nvPr/>
        </p:nvCxnSpPr>
        <p:spPr>
          <a:xfrm>
            <a:off x="2992213" y="2814525"/>
            <a:ext cx="62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9"/>
          <p:cNvCxnSpPr>
            <a:stCxn id="126" idx="2"/>
            <a:endCxn id="128" idx="1"/>
          </p:cNvCxnSpPr>
          <p:nvPr/>
        </p:nvCxnSpPr>
        <p:spPr>
          <a:xfrm>
            <a:off x="4410923" y="2814525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9"/>
          <p:cNvCxnSpPr>
            <a:stCxn id="128" idx="3"/>
            <a:endCxn id="129" idx="1"/>
          </p:cNvCxnSpPr>
          <p:nvPr/>
        </p:nvCxnSpPr>
        <p:spPr>
          <a:xfrm>
            <a:off x="5682305" y="281452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9"/>
          <p:cNvCxnSpPr>
            <a:stCxn id="129" idx="3"/>
            <a:endCxn id="130" idx="1"/>
          </p:cNvCxnSpPr>
          <p:nvPr/>
        </p:nvCxnSpPr>
        <p:spPr>
          <a:xfrm>
            <a:off x="7101015" y="281452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9"/>
          <p:cNvSpPr txBox="1"/>
          <p:nvPr>
            <p:ph type="title"/>
          </p:nvPr>
        </p:nvSpPr>
        <p:spPr>
          <a:xfrm>
            <a:off x="311700" y="1495675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usar un repositorio existente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728070" y="251347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clone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37" name="Google Shape;137;p19"/>
          <p:cNvCxnSpPr>
            <a:stCxn id="136" idx="3"/>
            <a:endCxn id="127" idx="5"/>
          </p:cNvCxnSpPr>
          <p:nvPr/>
        </p:nvCxnSpPr>
        <p:spPr>
          <a:xfrm>
            <a:off x="1447770" y="2814525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9"/>
          <p:cNvSpPr/>
          <p:nvPr/>
        </p:nvSpPr>
        <p:spPr>
          <a:xfrm>
            <a:off x="2858085" y="4166875"/>
            <a:ext cx="942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Editar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4200605" y="417492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add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5320515" y="417492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commit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41" name="Google Shape;141;p19"/>
          <p:cNvCxnSpPr>
            <a:stCxn id="142" idx="2"/>
            <a:endCxn id="138" idx="5"/>
          </p:cNvCxnSpPr>
          <p:nvPr/>
        </p:nvCxnSpPr>
        <p:spPr>
          <a:xfrm>
            <a:off x="2306348" y="4467925"/>
            <a:ext cx="62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9"/>
          <p:cNvCxnSpPr>
            <a:stCxn id="138" idx="2"/>
            <a:endCxn id="139" idx="1"/>
          </p:cNvCxnSpPr>
          <p:nvPr/>
        </p:nvCxnSpPr>
        <p:spPr>
          <a:xfrm>
            <a:off x="3725123" y="4467925"/>
            <a:ext cx="4755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9"/>
          <p:cNvCxnSpPr>
            <a:stCxn id="139" idx="3"/>
            <a:endCxn id="140" idx="1"/>
          </p:cNvCxnSpPr>
          <p:nvPr/>
        </p:nvCxnSpPr>
        <p:spPr>
          <a:xfrm>
            <a:off x="4920305" y="4475975"/>
            <a:ext cx="4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9"/>
          <p:cNvCxnSpPr>
            <a:stCxn id="140" idx="3"/>
            <a:endCxn id="146" idx="1"/>
          </p:cNvCxnSpPr>
          <p:nvPr/>
        </p:nvCxnSpPr>
        <p:spPr>
          <a:xfrm>
            <a:off x="6262815" y="4475975"/>
            <a:ext cx="437700" cy="1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9"/>
          <p:cNvSpPr txBox="1"/>
          <p:nvPr>
            <p:ph type="title"/>
          </p:nvPr>
        </p:nvSpPr>
        <p:spPr>
          <a:xfrm>
            <a:off x="311700" y="3157125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Flujo básico de trabajo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1651525" y="4182975"/>
            <a:ext cx="807300" cy="6021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pull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235575" y="4191025"/>
            <a:ext cx="10167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cd workdir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50" name="Google Shape;150;p19"/>
          <p:cNvCxnSpPr>
            <a:stCxn id="149" idx="2"/>
            <a:endCxn id="148" idx="1"/>
          </p:cNvCxnSpPr>
          <p:nvPr/>
        </p:nvCxnSpPr>
        <p:spPr>
          <a:xfrm flipH="1" rot="10800000">
            <a:off x="1177013" y="4483975"/>
            <a:ext cx="4746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9"/>
          <p:cNvSpPr/>
          <p:nvPr/>
        </p:nvSpPr>
        <p:spPr>
          <a:xfrm>
            <a:off x="7945675" y="419102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push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6700600" y="4191025"/>
            <a:ext cx="807300" cy="6021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pull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52" name="Google Shape;152;p19"/>
          <p:cNvCxnSpPr>
            <a:stCxn id="146" idx="3"/>
            <a:endCxn id="151" idx="1"/>
          </p:cNvCxnSpPr>
          <p:nvPr/>
        </p:nvCxnSpPr>
        <p:spPr>
          <a:xfrm>
            <a:off x="7507900" y="4492075"/>
            <a:ext cx="437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Bash</a:t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Salir (Exit)</a:t>
            </a:r>
            <a:r>
              <a:rPr lang="es-419" sz="1800"/>
              <a:t>: </a:t>
            </a: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exit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Listar directorio (List Directory)</a:t>
            </a:r>
            <a:r>
              <a:rPr lang="es-419" sz="1800"/>
              <a:t>:</a:t>
            </a:r>
            <a:endParaRPr sz="1800"/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ls</a:t>
            </a:r>
            <a:endParaRPr b="1" sz="1616">
              <a:latin typeface="Roboto Mono"/>
              <a:ea typeface="Roboto Mono"/>
              <a:cs typeface="Roboto Mono"/>
              <a:sym typeface="Roboto Mono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para mostrar ocultos: </a:t>
            </a: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ls -a</a:t>
            </a:r>
            <a:endParaRPr b="1" sz="1616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Cambiar directorio (Change Directory)</a:t>
            </a:r>
            <a:r>
              <a:rPr lang="es-419" sz="1800"/>
              <a:t>: </a:t>
            </a:r>
            <a:br>
              <a:rPr lang="es-419" sz="1800"/>
            </a:b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cd nombre_directorio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. </a:t>
            </a: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representa el directorio actual</a:t>
            </a:r>
            <a:endParaRPr sz="1616">
              <a:latin typeface="Open Sans"/>
              <a:ea typeface="Open Sans"/>
              <a:cs typeface="Open Sans"/>
              <a:sym typeface="Open Sans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.. </a:t>
            </a: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representa el directorio padre</a:t>
            </a:r>
            <a:endParaRPr sz="1616">
              <a:latin typeface="Open Sans"/>
              <a:ea typeface="Open Sans"/>
              <a:cs typeface="Open Sans"/>
              <a:sym typeface="Open Sans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/ </a:t>
            </a: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separa los nombres de los directorios</a:t>
            </a:r>
            <a:endParaRPr sz="1616">
              <a:latin typeface="Open Sans"/>
              <a:ea typeface="Open Sans"/>
              <a:cs typeface="Open Sans"/>
              <a:sym typeface="Open San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Limpiar pantalla (Clear Screen)</a:t>
            </a:r>
            <a:r>
              <a:rPr lang="es-419" sz="1800"/>
              <a:t>: </a:t>
            </a: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clear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9" name="Google Shape;159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Salir (Exit)</a:t>
            </a:r>
            <a:r>
              <a:rPr lang="es-419" sz="1800"/>
              <a:t>: </a:t>
            </a: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exit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Listar directorio (List Directory)</a:t>
            </a:r>
            <a:r>
              <a:rPr lang="es-419" sz="1800"/>
              <a:t>:</a:t>
            </a:r>
            <a:endParaRPr sz="18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dir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para mostrar ocultos: </a:t>
            </a: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dir /a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Cambiar directorio (Change Directory)</a:t>
            </a:r>
            <a:r>
              <a:rPr lang="es-419" sz="1800"/>
              <a:t>: </a:t>
            </a:r>
            <a:br>
              <a:rPr lang="es-419" sz="1800"/>
            </a:b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cd nombre_directorio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. </a:t>
            </a: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representa el directorio actual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.. </a:t>
            </a: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representa el directorio padre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\ </a:t>
            </a: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separa los nombres de los directorios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Limpiar pantalla (Clear Screen)</a:t>
            </a:r>
            <a:r>
              <a:rPr lang="es-419" sz="1800"/>
              <a:t>: </a:t>
            </a: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cls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0" name="Google Shape;160;p20"/>
          <p:cNvSpPr txBox="1"/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CMD</a:t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846" y="308300"/>
            <a:ext cx="48221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5150" y="280538"/>
            <a:ext cx="628224" cy="62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Vim</a:t>
            </a:r>
            <a:endParaRPr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 el editor por default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Acceso a </a:t>
            </a:r>
            <a:r>
              <a:rPr b="1" lang="es-419"/>
              <a:t>comandos vi</a:t>
            </a:r>
            <a:r>
              <a:rPr lang="es-419"/>
              <a:t>: presionar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Esc </a:t>
            </a:r>
            <a:r>
              <a:rPr lang="es-419"/>
              <a:t>y luego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Salir (Quit)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q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Insertar (Insert)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i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Guardar (Write)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w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Guardar y salir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wq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Salir sin guardar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q!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0975" y="0"/>
            <a:ext cx="1793024" cy="179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