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Oswald-bold.fntdata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font" Target="fonts/RobotoMon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cb1fe1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acb1fe1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acb1fe1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acb1fe1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dfc0cc1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dfc0cc1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dfc0cc1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dfc0cc1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dfc0cc1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dfc0cc1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dfc0cc1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dfc0cc1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dfc0cc13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dfc0cc13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dfc0cc13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dfc0cc13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dfc0cc13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dfc0cc13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dfc0cc13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dfc0cc13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acb1fe1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acb1fe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dfc0cc1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dfc0cc1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dfc0cc13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dfc0cc13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dfc0cc13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dfc0cc13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dfc0cc13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dfc0cc13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fdfc0cc13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fdfc0cc13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dfc0cc13c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dfc0cc13c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dfc0cc13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dfc0cc13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dfc0cc13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dfc0cc13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dfc0cc13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dfc0cc13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dfc0cc13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dfc0cc13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c486b1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c486b1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dfc0cc13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dfc0cc13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df321c07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df321c07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df321c0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df321c0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df321c07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df321c07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fdfc0cc13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fdfc0cc1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df321c07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df321c07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acb1fe1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acb1fe1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acb1fe1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acb1fe1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cb1fe1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acb1fe1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acb1fe1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acb1fe1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cb1fe1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acb1fe1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d003b76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d003b76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3.png"/><Relationship Id="rId7" Type="http://schemas.openxmlformats.org/officeDocument/2006/relationships/image" Target="../media/image12.jpg"/><Relationship Id="rId8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1" Type="http://schemas.openxmlformats.org/officeDocument/2006/relationships/image" Target="../media/image26.png"/><Relationship Id="rId10" Type="http://schemas.openxmlformats.org/officeDocument/2006/relationships/image" Target="../media/image12.jpg"/><Relationship Id="rId12" Type="http://schemas.openxmlformats.org/officeDocument/2006/relationships/image" Target="../media/image21.png"/><Relationship Id="rId9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1" Type="http://schemas.openxmlformats.org/officeDocument/2006/relationships/image" Target="../media/image26.png"/><Relationship Id="rId10" Type="http://schemas.openxmlformats.org/officeDocument/2006/relationships/image" Target="../media/image12.jpg"/><Relationship Id="rId12" Type="http://schemas.openxmlformats.org/officeDocument/2006/relationships/image" Target="../media/image21.png"/><Relationship Id="rId9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12.jpg"/><Relationship Id="rId7" Type="http://schemas.openxmlformats.org/officeDocument/2006/relationships/image" Target="../media/image26.png"/><Relationship Id="rId8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developer.mozilla.org/es/docs/Web/HTML" TargetMode="External"/><Relationship Id="rId5" Type="http://schemas.openxmlformats.org/officeDocument/2006/relationships/hyperlink" Target="https://www.flaticon.es/iconos-gratis/js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837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Sesión 2:</a:t>
            </a:r>
            <a:br>
              <a:rPr i="1" lang="es-419" sz="2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s-419" sz="2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Página Web, Git</a:t>
            </a:r>
            <a:endParaRPr b="1" i="1" sz="2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Inspector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navegador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 visor que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interpreta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código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y muestra el resultado al usuario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00" y="244025"/>
            <a:ext cx="3511200" cy="3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425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950" y="998438"/>
            <a:ext cx="1332836" cy="20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 flipH="1">
            <a:off x="5876425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estática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código es tomado directamente de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archivo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00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875" y="1253625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7452" y="1401188"/>
            <a:ext cx="888050" cy="11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 flipH="1">
            <a:off x="537910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 flipH="1">
            <a:off x="322805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dinámica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código es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generado dinámicamente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por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servicio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00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875" y="1253625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 flipH="1">
            <a:off x="537910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 flipH="1">
            <a:off x="322805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075" y="1366788"/>
            <a:ext cx="1418126" cy="141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6813" y="2419125"/>
            <a:ext cx="1076749" cy="5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8973" y="1497000"/>
            <a:ext cx="1252436" cy="7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6837" y="736453"/>
            <a:ext cx="1418125" cy="86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hojas de estilo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CSS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manejar 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formato del contenido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la página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50" y="244025"/>
            <a:ext cx="3511200" cy="3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/>
          <p:nvPr/>
        </p:nvSpPr>
        <p:spPr>
          <a:xfrm flipH="1">
            <a:off x="3559875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401213"/>
            <a:ext cx="888050" cy="11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051" y="318300"/>
            <a:ext cx="1337175" cy="13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 flipH="1" rot="-2027601">
            <a:off x="5542417" y="1248920"/>
            <a:ext cx="969257" cy="2354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>
            <a:off x="1282600" y="1923900"/>
            <a:ext cx="1963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8"/>
          <p:cNvCxnSpPr/>
          <p:nvPr/>
        </p:nvCxnSpPr>
        <p:spPr>
          <a:xfrm>
            <a:off x="1282600" y="2704525"/>
            <a:ext cx="1963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>
            <a:off x="1262450" y="1593050"/>
            <a:ext cx="1963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604475" y="1465825"/>
            <a:ext cx="26100" cy="1413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Los scripts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JS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manejar 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comportamiento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los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componentes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de la página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50" y="244025"/>
            <a:ext cx="3511200" cy="3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/>
          <p:nvPr/>
        </p:nvSpPr>
        <p:spPr>
          <a:xfrm flipH="1">
            <a:off x="3559875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401213"/>
            <a:ext cx="888050" cy="11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051" y="318300"/>
            <a:ext cx="1337175" cy="13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 flipH="1" rot="-2027601">
            <a:off x="5542417" y="1248920"/>
            <a:ext cx="969257" cy="2354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6938" y="2490900"/>
            <a:ext cx="1051400" cy="10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 rot="-8772399">
            <a:off x="5613867" y="2591820"/>
            <a:ext cx="969257" cy="2354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9997" y="2311000"/>
            <a:ext cx="579210" cy="7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AJAX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Propósito del curso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AJAX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reemplazar parte de una página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sin tener que recargar la totalidad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316550" y="798350"/>
            <a:ext cx="1767000" cy="21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2447425" y="981575"/>
            <a:ext cx="1505100" cy="1701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2447500" y="1238675"/>
            <a:ext cx="1505100" cy="436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2447500" y="1762175"/>
            <a:ext cx="654300" cy="436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3298225" y="1762175"/>
            <a:ext cx="654300" cy="43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2447500" y="2285675"/>
            <a:ext cx="1505100" cy="436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3952600" y="1339175"/>
            <a:ext cx="9162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3101800" y="1862675"/>
            <a:ext cx="17670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800" y="1125275"/>
            <a:ext cx="1710276" cy="17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40446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(Single Page Application) es un site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controlado por javascript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que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 necesita recargar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la página para funcionar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2316550" y="798350"/>
            <a:ext cx="1767000" cy="21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2447425" y="981575"/>
            <a:ext cx="1505100" cy="1701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2447500" y="1238675"/>
            <a:ext cx="1505100" cy="436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2447500" y="1762175"/>
            <a:ext cx="654300" cy="436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3298225" y="1762175"/>
            <a:ext cx="654300" cy="43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2447500" y="2285675"/>
            <a:ext cx="1505100" cy="436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3952600" y="1339175"/>
            <a:ext cx="9162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3101800" y="1862675"/>
            <a:ext cx="17670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800" y="1125275"/>
            <a:ext cx="1710276" cy="17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/>
          <p:nvPr/>
        </p:nvSpPr>
        <p:spPr>
          <a:xfrm>
            <a:off x="1898200" y="474550"/>
            <a:ext cx="5067000" cy="3306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3848338" y="3152538"/>
            <a:ext cx="112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Oswald"/>
                <a:ea typeface="Oswald"/>
                <a:cs typeface="Oswald"/>
                <a:sym typeface="Oswald"/>
              </a:rPr>
              <a:t>SPA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Con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AJAX,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apareció otra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manera de desarrollar páginas web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75" y="514213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576" y="981662"/>
            <a:ext cx="410971" cy="5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14" y="675838"/>
            <a:ext cx="618818" cy="6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838" y="1358046"/>
            <a:ext cx="486566" cy="48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 flipH="1">
            <a:off x="3089700" y="11408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13" y="2315650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 flipH="1">
            <a:off x="536193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 flipH="1">
            <a:off x="321088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1913" y="2428813"/>
            <a:ext cx="1418126" cy="1418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 flipH="1" rot="5400000">
            <a:off x="2141838" y="22226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3263" y="2598425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780763" y="10585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FRONTEND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780763" y="28615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BACK</a:t>
            </a:r>
            <a:r>
              <a:rPr b="1" lang="es-419">
                <a:latin typeface="Oswald"/>
                <a:ea typeface="Oswald"/>
                <a:cs typeface="Oswald"/>
                <a:sym typeface="Oswald"/>
              </a:rPr>
              <a:t>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0824" y="3274603"/>
            <a:ext cx="662394" cy="3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6787" y="2707327"/>
            <a:ext cx="770470" cy="47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0839" y="2239451"/>
            <a:ext cx="872397" cy="53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90288" y="870550"/>
            <a:ext cx="872400" cy="8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2107313" y="1106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SPA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780763" y="1294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(estático)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780763" y="31246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(dinámico)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FrontEnd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Frontend,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site estático hace consultas a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, que ya no devuelve HTML sino data simple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75" y="514213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576" y="981662"/>
            <a:ext cx="410971" cy="5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14" y="675838"/>
            <a:ext cx="618818" cy="6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838" y="1358046"/>
            <a:ext cx="486566" cy="48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/>
          <p:nvPr/>
        </p:nvSpPr>
        <p:spPr>
          <a:xfrm flipH="1">
            <a:off x="3089700" y="11408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13" y="2315650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/>
          <p:nvPr/>
        </p:nvSpPr>
        <p:spPr>
          <a:xfrm flipH="1">
            <a:off x="536193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 flipH="1">
            <a:off x="321088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1913" y="2428813"/>
            <a:ext cx="1418126" cy="1418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/>
          <p:nvPr/>
        </p:nvSpPr>
        <p:spPr>
          <a:xfrm flipH="1" rot="5400000">
            <a:off x="2141838" y="22226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3263" y="2598425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780763" y="10585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FRONTEND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780763" y="28615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BACKEND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0824" y="3274603"/>
            <a:ext cx="662394" cy="3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6787" y="2707327"/>
            <a:ext cx="770470" cy="47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0839" y="2239451"/>
            <a:ext cx="872397" cy="53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90288" y="870550"/>
            <a:ext cx="872400" cy="8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/>
        </p:nvSpPr>
        <p:spPr>
          <a:xfrm>
            <a:off x="2107313" y="1106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SPA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780763" y="1294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(estático)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780763" y="31246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(dinámico)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Angular, React y Vue son frameworks para desarrollar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75" y="514213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576" y="981662"/>
            <a:ext cx="410971" cy="5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14" y="675838"/>
            <a:ext cx="618818" cy="6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838" y="1358046"/>
            <a:ext cx="486566" cy="48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/>
          <p:nvPr/>
        </p:nvSpPr>
        <p:spPr>
          <a:xfrm flipH="1">
            <a:off x="3089700" y="11408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 flipH="1" rot="5400000">
            <a:off x="2141838" y="22226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3263" y="2598425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780763" y="10585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FRONTEND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0288" y="870550"/>
            <a:ext cx="872400" cy="8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/>
          <p:nvPr/>
        </p:nvSpPr>
        <p:spPr>
          <a:xfrm>
            <a:off x="2107313" y="1106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SPA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15875" y="2006232"/>
            <a:ext cx="765891" cy="76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169" y="2006233"/>
            <a:ext cx="765900" cy="66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52476" y="2057350"/>
            <a:ext cx="765902" cy="663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5248200" y="1910825"/>
            <a:ext cx="2787600" cy="969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</a:t>
            </a:r>
            <a:r>
              <a:rPr lang="es-419"/>
              <a:t>End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Spring Boot (en Java) y ExpressJS (en Javascript) son frameworks para desarrollar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API REST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13" y="1679175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/>
          <p:nvPr/>
        </p:nvSpPr>
        <p:spPr>
          <a:xfrm flipH="1">
            <a:off x="5396338" y="23074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 flipH="1">
            <a:off x="3245288" y="23074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313" y="1792338"/>
            <a:ext cx="1418126" cy="141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7663" y="1961950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/>
        </p:nvSpPr>
        <p:spPr>
          <a:xfrm>
            <a:off x="815163" y="22250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BACKEND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1187" y="2070852"/>
            <a:ext cx="770470" cy="47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5239" y="1602976"/>
            <a:ext cx="872397" cy="53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/>
        </p:nvSpPr>
        <p:spPr>
          <a:xfrm>
            <a:off x="4205763" y="12027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API REST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2372" y="936075"/>
            <a:ext cx="1418124" cy="43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25250" y="2822538"/>
            <a:ext cx="533676" cy="5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00" y="995325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311700" y="451425"/>
            <a:ext cx="2808000" cy="4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Manejando el 20% adecuado de todas las habilidades se puede atender el 80% de los casos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/>
          <p:nvPr/>
        </p:nvSpPr>
        <p:spPr>
          <a:xfrm rot="4011076">
            <a:off x="6243006" y="1672565"/>
            <a:ext cx="1675064" cy="1675064"/>
          </a:xfrm>
          <a:prstGeom prst="pie">
            <a:avLst>
              <a:gd fmla="val 0" name="adj1"/>
              <a:gd fmla="val 17570097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3734400" y="1672575"/>
            <a:ext cx="1675200" cy="1675200"/>
            <a:chOff x="4201175" y="2172600"/>
            <a:chExt cx="1675200" cy="1675200"/>
          </a:xfrm>
        </p:grpSpPr>
        <p:sp>
          <p:nvSpPr>
            <p:cNvPr id="69" name="Google Shape;69;p15"/>
            <p:cNvSpPr/>
            <p:nvPr/>
          </p:nvSpPr>
          <p:spPr>
            <a:xfrm>
              <a:off x="4201175" y="2172600"/>
              <a:ext cx="1675200" cy="16752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240375" y="2211800"/>
              <a:ext cx="1596900" cy="1596900"/>
            </a:xfrm>
            <a:prstGeom prst="pie">
              <a:avLst>
                <a:gd fmla="val 0" name="adj1"/>
                <a:gd fmla="val 17570097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cambios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se registran y se puede viajar entre diferentes estados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00" y="169600"/>
            <a:ext cx="3968400" cy="39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ramas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tener versiones alternativas de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0" y="-622050"/>
            <a:ext cx="5551699" cy="55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/>
          <p:nvPr/>
        </p:nvSpPr>
        <p:spPr>
          <a:xfrm>
            <a:off x="2185650" y="2133300"/>
            <a:ext cx="4175025" cy="13100"/>
          </a:xfrm>
          <a:custGeom>
            <a:rect b="b" l="l" r="r" t="t"/>
            <a:pathLst>
              <a:path extrusionOk="0" h="524" w="167001">
                <a:moveTo>
                  <a:pt x="0" y="0"/>
                </a:moveTo>
                <a:cubicBezTo>
                  <a:pt x="27834" y="87"/>
                  <a:pt x="139168" y="437"/>
                  <a:pt x="167001" y="524"/>
                </a:cubicBezTo>
              </a:path>
            </a:pathLst>
          </a:cu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Google Shape;353;p43"/>
          <p:cNvSpPr/>
          <p:nvPr/>
        </p:nvSpPr>
        <p:spPr>
          <a:xfrm>
            <a:off x="2172575" y="1538906"/>
            <a:ext cx="2931650" cy="621925"/>
          </a:xfrm>
          <a:custGeom>
            <a:rect b="b" l="l" r="r" t="t"/>
            <a:pathLst>
              <a:path extrusionOk="0" h="24877" w="117266">
                <a:moveTo>
                  <a:pt x="0" y="24300"/>
                </a:moveTo>
                <a:cubicBezTo>
                  <a:pt x="9074" y="24038"/>
                  <a:pt x="43800" y="26481"/>
                  <a:pt x="54445" y="22729"/>
                </a:cubicBezTo>
                <a:cubicBezTo>
                  <a:pt x="65090" y="18977"/>
                  <a:pt x="53398" y="5366"/>
                  <a:pt x="63868" y="1789"/>
                </a:cubicBezTo>
                <a:cubicBezTo>
                  <a:pt x="74338" y="-1788"/>
                  <a:pt x="108366" y="1352"/>
                  <a:pt x="117266" y="1265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Google Shape;354;p43"/>
          <p:cNvSpPr/>
          <p:nvPr/>
        </p:nvSpPr>
        <p:spPr>
          <a:xfrm>
            <a:off x="2224925" y="2111091"/>
            <a:ext cx="4881750" cy="627925"/>
          </a:xfrm>
          <a:custGeom>
            <a:rect b="b" l="l" r="r" t="t"/>
            <a:pathLst>
              <a:path extrusionOk="0" h="25117" w="195270">
                <a:moveTo>
                  <a:pt x="0" y="2459"/>
                </a:moveTo>
                <a:cubicBezTo>
                  <a:pt x="20853" y="2285"/>
                  <a:pt x="101387" y="-2078"/>
                  <a:pt x="125119" y="1412"/>
                </a:cubicBezTo>
                <a:cubicBezTo>
                  <a:pt x="148852" y="4902"/>
                  <a:pt x="130703" y="19735"/>
                  <a:pt x="142395" y="23399"/>
                </a:cubicBezTo>
                <a:cubicBezTo>
                  <a:pt x="154087" y="27064"/>
                  <a:pt x="186458" y="23399"/>
                  <a:pt x="195270" y="23399"/>
                </a:cubicBezTo>
              </a:path>
            </a:pathLst>
          </a:cu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3" name="Google Shape;363;p44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44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44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9" name="Google Shape;369;p44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5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45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5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388" name="Google Shape;38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419" sz="2600"/>
              <a:t>HTML Element Reference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419" sz="2200" u="sng">
                <a:solidFill>
                  <a:schemeClr val="hlink"/>
                </a:solidFill>
                <a:hlinkClick r:id="rId3"/>
              </a:rPr>
              <a:t>https://www.w3schools.com/</a:t>
            </a:r>
            <a:r>
              <a:rPr lang="es-419" sz="2200"/>
              <a:t> 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419" sz="2600"/>
              <a:t>HTML: Lenguaje de etiquetas de hipertexto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419" sz="2200" u="sng">
                <a:solidFill>
                  <a:schemeClr val="hlink"/>
                </a:solidFill>
                <a:hlinkClick r:id="rId4"/>
              </a:rPr>
              <a:t>https://developer.mozilla.org/es/docs/Web/HTML</a:t>
            </a:r>
            <a:r>
              <a:rPr lang="es-419" sz="2200"/>
              <a:t> 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419" sz="2600" u="sng">
                <a:solidFill>
                  <a:schemeClr val="hlink"/>
                </a:solidFill>
                <a:hlinkClick r:id="rId5"/>
              </a:rPr>
              <a:t>https://www.flaticon.es/iconos-gratis/json</a:t>
            </a:r>
            <a:r>
              <a:rPr lang="es-419" sz="2600"/>
              <a:t> </a:t>
            </a:r>
            <a:endParaRPr sz="2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Hola Mundo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WWW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Web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Navegador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200" y="451425"/>
            <a:ext cx="5130549" cy="320129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451425"/>
            <a:ext cx="2808000" cy="4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Accedemos a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web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usando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725" y="2571750"/>
            <a:ext cx="2281925" cy="22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http://rsdev.site/curso-elementos-desarrollo-web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0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url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de la página indica dónde localizarla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protocolo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20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hostname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20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path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Usando el protocolo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HTTP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navegador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trae el código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HTML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que le permite generar la página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50" y="1607475"/>
            <a:ext cx="1928550" cy="19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13" y="2126325"/>
            <a:ext cx="521625" cy="5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 amt="31000"/>
          </a:blip>
          <a:stretch>
            <a:fillRect/>
          </a:stretch>
        </p:blipFill>
        <p:spPr>
          <a:xfrm>
            <a:off x="3311925" y="515325"/>
            <a:ext cx="47625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7775" y="1641138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2172575" y="2159475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 flipH="1">
            <a:off x="2172575" y="2454000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5051900" y="859125"/>
            <a:ext cx="24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I N T E R N E 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9770" y="2035663"/>
            <a:ext cx="521600" cy="7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2094875" y="18154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URL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094875" y="26479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