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y="5143500" cx="9144000"/>
  <p:notesSz cx="6858000" cy="9144000"/>
  <p:embeddedFontLst>
    <p:embeddedFont>
      <p:font typeface="Roboto"/>
      <p:regular r:id="rId36"/>
      <p:bold r:id="rId37"/>
      <p:italic r:id="rId38"/>
      <p:boldItalic r:id="rId39"/>
    </p:embeddedFont>
    <p:embeddedFont>
      <p:font typeface="Oswald"/>
      <p:regular r:id="rId40"/>
      <p:bold r:id="rId41"/>
    </p:embeddedFont>
    <p:embeddedFont>
      <p:font typeface="Roboto Mono"/>
      <p:regular r:id="rId42"/>
      <p:bold r:id="rId43"/>
      <p:italic r:id="rId44"/>
      <p:boldItalic r:id="rId45"/>
    </p:embeddedFont>
    <p:embeddedFont>
      <p:font typeface="Open Sans"/>
      <p:regular r:id="rId46"/>
      <p:bold r:id="rId47"/>
      <p:italic r:id="rId48"/>
      <p:boldItalic r:id="rId4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swald-regular.fntdata"/><Relationship Id="rId42" Type="http://schemas.openxmlformats.org/officeDocument/2006/relationships/font" Target="fonts/RobotoMono-regular.fntdata"/><Relationship Id="rId41" Type="http://schemas.openxmlformats.org/officeDocument/2006/relationships/font" Target="fonts/Oswald-bold.fntdata"/><Relationship Id="rId44" Type="http://schemas.openxmlformats.org/officeDocument/2006/relationships/font" Target="fonts/RobotoMono-italic.fntdata"/><Relationship Id="rId43" Type="http://schemas.openxmlformats.org/officeDocument/2006/relationships/font" Target="fonts/RobotoMono-bold.fntdata"/><Relationship Id="rId46" Type="http://schemas.openxmlformats.org/officeDocument/2006/relationships/font" Target="fonts/OpenSans-regular.fntdata"/><Relationship Id="rId45" Type="http://schemas.openxmlformats.org/officeDocument/2006/relationships/font" Target="fonts/RobotoMon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OpenSans-italic.fntdata"/><Relationship Id="rId47" Type="http://schemas.openxmlformats.org/officeDocument/2006/relationships/font" Target="fonts/OpenSans-bold.fntdata"/><Relationship Id="rId49" Type="http://schemas.openxmlformats.org/officeDocument/2006/relationships/font" Target="fonts/Open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font" Target="fonts/Roboto-bold.fntdata"/><Relationship Id="rId36" Type="http://schemas.openxmlformats.org/officeDocument/2006/relationships/font" Target="fonts/Roboto-regular.fntdata"/><Relationship Id="rId39" Type="http://schemas.openxmlformats.org/officeDocument/2006/relationships/font" Target="fonts/Roboto-boldItalic.fntdata"/><Relationship Id="rId38" Type="http://schemas.openxmlformats.org/officeDocument/2006/relationships/font" Target="fonts/Roboto-italic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edccbe2fbe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edccbe2fbe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edccbe2fbe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edccbe2fbe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edccbe2fbe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edccbe2fbe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edccbe2fbe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edccbe2fbe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edccbe2fbe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edccbe2fbe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edccbe2fbe_0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edccbe2fbe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edccbe2fbe_0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edccbe2fbe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edccbe2fbe_0_3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1edccbe2fbe_0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edccbe2fbe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edccbe2fbe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edccbe2fbe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1edccbe2fbe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edccbe2fb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edccbe2fb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edccbe2fbe_0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edccbe2fbe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edf0c6199c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1edf0c6199c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edf0c6199c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1edf0c6199c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edf0c6199c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1edf0c6199c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2015d45f77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2015d45f77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edf0c6199c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1edf0c6199c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edccbe2fbe_0_3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1edccbe2fbe_0_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1edf0c6199c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1edf0c6199c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1edf0c6199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1edf0c6199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1edf0c6199c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1edf0c6199c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edccbe2fbe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edccbe2fbe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1edf0c6199c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1edf0c6199c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edccbe2fbe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edccbe2fbe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edccbe2fbe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edccbe2fbe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edccbe2fbe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edccbe2fbe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edccbe2fbe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edccbe2fbe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edccbe2fbe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edccbe2fbe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edccbe2fbe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edccbe2fbe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5200"/>
              <a:buFont typeface="Open Sans"/>
              <a:buNone/>
              <a:defRPr b="1" sz="5200">
                <a:solidFill>
                  <a:srgbClr val="1155C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2800"/>
              <a:buFont typeface="Open Sans"/>
              <a:buNone/>
              <a:defRPr b="1" sz="2800">
                <a:solidFill>
                  <a:srgbClr val="1155C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Relationship Id="rId5" Type="http://schemas.openxmlformats.org/officeDocument/2006/relationships/image" Target="../media/image9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Elementos de Desarrollo Web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Curso rápido para hacer aplicaciones web</a:t>
            </a:r>
            <a:endParaRPr/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38372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s-419"/>
              <a:t>Sesión 3:</a:t>
            </a:r>
            <a:br>
              <a:rPr i="1" lang="es-419"/>
            </a:br>
            <a:r>
              <a:rPr b="1" i="1" lang="es-419"/>
              <a:t>HTML + CSS + JS, Bootstrap, Git</a:t>
            </a:r>
            <a:endParaRPr b="1" i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/>
          <p:nvPr>
            <p:ph type="title"/>
          </p:nvPr>
        </p:nvSpPr>
        <p:spPr>
          <a:xfrm>
            <a:off x="311700" y="3073875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Bootstrap</a:t>
            </a:r>
            <a:endParaRPr/>
          </a:p>
        </p:txBody>
      </p:sp>
      <p:pic>
        <p:nvPicPr>
          <p:cNvPr id="132" name="Google Shape;13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3700" y="1227825"/>
            <a:ext cx="2316611" cy="184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/>
          <p:nvPr>
            <p:ph idx="1" type="body"/>
          </p:nvPr>
        </p:nvSpPr>
        <p:spPr>
          <a:xfrm>
            <a:off x="311700" y="4273200"/>
            <a:ext cx="8497800" cy="7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 sz="2400">
                <a:solidFill>
                  <a:srgbClr val="1155CC"/>
                </a:solidFill>
                <a:latin typeface="Open Sans"/>
                <a:ea typeface="Open Sans"/>
                <a:cs typeface="Open Sans"/>
                <a:sym typeface="Open Sans"/>
              </a:rPr>
              <a:t>Git, </a:t>
            </a:r>
            <a:r>
              <a:rPr b="1" lang="es-419" sz="2400">
                <a:latin typeface="Open Sans"/>
                <a:ea typeface="Open Sans"/>
                <a:cs typeface="Open Sans"/>
                <a:sym typeface="Open Sans"/>
              </a:rPr>
              <a:t>es una herramienta para manejar cambios y versiones en un proyecto</a:t>
            </a:r>
            <a:endParaRPr b="1" sz="24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38" name="Google Shape;13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9450" y="1300163"/>
            <a:ext cx="6096000" cy="254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/>
          <p:nvPr>
            <p:ph idx="1" type="body"/>
          </p:nvPr>
        </p:nvSpPr>
        <p:spPr>
          <a:xfrm>
            <a:off x="311700" y="4273200"/>
            <a:ext cx="8497800" cy="7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 sz="2400">
                <a:latin typeface="Open Sans"/>
                <a:ea typeface="Open Sans"/>
                <a:cs typeface="Open Sans"/>
                <a:sym typeface="Open Sans"/>
              </a:rPr>
              <a:t>Los </a:t>
            </a:r>
            <a:r>
              <a:rPr b="1" lang="es-419" sz="2400">
                <a:solidFill>
                  <a:srgbClr val="1155CC"/>
                </a:solidFill>
                <a:latin typeface="Open Sans"/>
                <a:ea typeface="Open Sans"/>
                <a:cs typeface="Open Sans"/>
                <a:sym typeface="Open Sans"/>
              </a:rPr>
              <a:t>cambios </a:t>
            </a:r>
            <a:r>
              <a:rPr b="1" lang="es-419" sz="2400">
                <a:latin typeface="Open Sans"/>
                <a:ea typeface="Open Sans"/>
                <a:cs typeface="Open Sans"/>
                <a:sym typeface="Open Sans"/>
              </a:rPr>
              <a:t>se registran y se puede viajar entre diferentes estados</a:t>
            </a:r>
            <a:endParaRPr b="1" sz="24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44" name="Google Shape;14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7800" y="169600"/>
            <a:ext cx="3968400" cy="396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 txBox="1"/>
          <p:nvPr>
            <p:ph idx="1" type="body"/>
          </p:nvPr>
        </p:nvSpPr>
        <p:spPr>
          <a:xfrm>
            <a:off x="311700" y="4273200"/>
            <a:ext cx="8497800" cy="7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 sz="2400">
                <a:latin typeface="Open Sans"/>
                <a:ea typeface="Open Sans"/>
                <a:cs typeface="Open Sans"/>
                <a:sym typeface="Open Sans"/>
              </a:rPr>
              <a:t>Las </a:t>
            </a:r>
            <a:r>
              <a:rPr b="1" lang="es-419" sz="2400">
                <a:solidFill>
                  <a:srgbClr val="1155CC"/>
                </a:solidFill>
                <a:latin typeface="Open Sans"/>
                <a:ea typeface="Open Sans"/>
                <a:cs typeface="Open Sans"/>
                <a:sym typeface="Open Sans"/>
              </a:rPr>
              <a:t>ramas </a:t>
            </a:r>
            <a:r>
              <a:rPr b="1" lang="es-419" sz="2400">
                <a:latin typeface="Open Sans"/>
                <a:ea typeface="Open Sans"/>
                <a:cs typeface="Open Sans"/>
                <a:sym typeface="Open Sans"/>
              </a:rPr>
              <a:t>permiten tener versiones alternativas de un proyecto</a:t>
            </a:r>
            <a:endParaRPr b="1" sz="24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50" name="Google Shape;15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6150" y="-622050"/>
            <a:ext cx="5551699" cy="5551699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5"/>
          <p:cNvSpPr/>
          <p:nvPr/>
        </p:nvSpPr>
        <p:spPr>
          <a:xfrm>
            <a:off x="2185650" y="2133300"/>
            <a:ext cx="4175025" cy="13100"/>
          </a:xfrm>
          <a:custGeom>
            <a:rect b="b" l="l" r="r" t="t"/>
            <a:pathLst>
              <a:path extrusionOk="0" h="524" w="167001">
                <a:moveTo>
                  <a:pt x="0" y="0"/>
                </a:moveTo>
                <a:cubicBezTo>
                  <a:pt x="27834" y="87"/>
                  <a:pt x="139168" y="437"/>
                  <a:pt x="167001" y="524"/>
                </a:cubicBezTo>
              </a:path>
            </a:pathLst>
          </a:custGeom>
          <a:noFill/>
          <a:ln cap="flat" cmpd="sng" w="114300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2" name="Google Shape;152;p25"/>
          <p:cNvSpPr/>
          <p:nvPr/>
        </p:nvSpPr>
        <p:spPr>
          <a:xfrm>
            <a:off x="2172575" y="1538906"/>
            <a:ext cx="2931650" cy="621925"/>
          </a:xfrm>
          <a:custGeom>
            <a:rect b="b" l="l" r="r" t="t"/>
            <a:pathLst>
              <a:path extrusionOk="0" h="24877" w="117266">
                <a:moveTo>
                  <a:pt x="0" y="24300"/>
                </a:moveTo>
                <a:cubicBezTo>
                  <a:pt x="9074" y="24038"/>
                  <a:pt x="43800" y="26481"/>
                  <a:pt x="54445" y="22729"/>
                </a:cubicBezTo>
                <a:cubicBezTo>
                  <a:pt x="65090" y="18977"/>
                  <a:pt x="53398" y="5366"/>
                  <a:pt x="63868" y="1789"/>
                </a:cubicBezTo>
                <a:cubicBezTo>
                  <a:pt x="74338" y="-1788"/>
                  <a:pt x="108366" y="1352"/>
                  <a:pt x="117266" y="1265"/>
                </a:cubicBezTo>
              </a:path>
            </a:pathLst>
          </a:custGeom>
          <a:noFill/>
          <a:ln cap="flat" cmpd="sng" w="114300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3" name="Google Shape;153;p25"/>
          <p:cNvSpPr/>
          <p:nvPr/>
        </p:nvSpPr>
        <p:spPr>
          <a:xfrm>
            <a:off x="2224925" y="2111091"/>
            <a:ext cx="4881750" cy="627925"/>
          </a:xfrm>
          <a:custGeom>
            <a:rect b="b" l="l" r="r" t="t"/>
            <a:pathLst>
              <a:path extrusionOk="0" h="25117" w="195270">
                <a:moveTo>
                  <a:pt x="0" y="2459"/>
                </a:moveTo>
                <a:cubicBezTo>
                  <a:pt x="20853" y="2285"/>
                  <a:pt x="101387" y="-2078"/>
                  <a:pt x="125119" y="1412"/>
                </a:cubicBezTo>
                <a:cubicBezTo>
                  <a:pt x="148852" y="4902"/>
                  <a:pt x="130703" y="19735"/>
                  <a:pt x="142395" y="23399"/>
                </a:cubicBezTo>
                <a:cubicBezTo>
                  <a:pt x="154087" y="27064"/>
                  <a:pt x="186458" y="23399"/>
                  <a:pt x="195270" y="23399"/>
                </a:cubicBezTo>
              </a:path>
            </a:pathLst>
          </a:custGeom>
          <a:noFill/>
          <a:ln cap="flat" cmpd="sng" w="11430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/>
          <p:nvPr>
            <p:ph idx="1" type="body"/>
          </p:nvPr>
        </p:nvSpPr>
        <p:spPr>
          <a:xfrm>
            <a:off x="-15425" y="4273200"/>
            <a:ext cx="9144000" cy="870300"/>
          </a:xfrm>
          <a:prstGeom prst="rect">
            <a:avLst/>
          </a:prstGeom>
          <a:solidFill>
            <a:srgbClr val="EA9999"/>
          </a:solidFill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ZONA DE TRABAJO</a:t>
            </a:r>
            <a:endParaRPr b="1" sz="2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9" name="Google Shape;159;p26"/>
          <p:cNvSpPr txBox="1"/>
          <p:nvPr>
            <p:ph idx="1" type="body"/>
          </p:nvPr>
        </p:nvSpPr>
        <p:spPr>
          <a:xfrm>
            <a:off x="-15425" y="2946551"/>
            <a:ext cx="9144000" cy="696000"/>
          </a:xfrm>
          <a:prstGeom prst="rect">
            <a:avLst/>
          </a:prstGeom>
          <a:solidFill>
            <a:srgbClr val="00FF00"/>
          </a:solidFill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STAGE</a:t>
            </a:r>
            <a:endParaRPr b="1" sz="2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0" name="Google Shape;160;p26"/>
          <p:cNvSpPr txBox="1"/>
          <p:nvPr>
            <p:ph idx="1" type="body"/>
          </p:nvPr>
        </p:nvSpPr>
        <p:spPr>
          <a:xfrm>
            <a:off x="0" y="0"/>
            <a:ext cx="9144000" cy="870300"/>
          </a:xfrm>
          <a:prstGeom prst="rect">
            <a:avLst/>
          </a:prstGeom>
          <a:solidFill>
            <a:schemeClr val="accent1"/>
          </a:solidFill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REMOTE</a:t>
            </a:r>
            <a:endParaRPr b="1" sz="2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1" name="Google Shape;161;p26"/>
          <p:cNvSpPr txBox="1"/>
          <p:nvPr>
            <p:ph idx="1" type="body"/>
          </p:nvPr>
        </p:nvSpPr>
        <p:spPr>
          <a:xfrm>
            <a:off x="0" y="870300"/>
            <a:ext cx="9144000" cy="6306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 sz="2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git </a:t>
            </a:r>
            <a:r>
              <a:rPr b="1" lang="es-419" sz="2400">
                <a:solidFill>
                  <a:srgbClr val="FFFF00"/>
                </a:solidFill>
                <a:latin typeface="Roboto Mono"/>
                <a:ea typeface="Roboto Mono"/>
                <a:cs typeface="Roboto Mono"/>
                <a:sym typeface="Roboto Mono"/>
              </a:rPr>
              <a:t>push </a:t>
            </a:r>
            <a:r>
              <a:rPr b="1" lang="es-419" sz="2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origin branch_name</a:t>
            </a:r>
            <a:endParaRPr b="1" sz="2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62" name="Google Shape;162;p26"/>
          <p:cNvSpPr txBox="1"/>
          <p:nvPr>
            <p:ph idx="1" type="body"/>
          </p:nvPr>
        </p:nvSpPr>
        <p:spPr>
          <a:xfrm>
            <a:off x="-15425" y="3642650"/>
            <a:ext cx="9144000" cy="6306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 sz="2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git </a:t>
            </a:r>
            <a:r>
              <a:rPr b="1" lang="es-419" sz="2400">
                <a:solidFill>
                  <a:srgbClr val="FFFF00"/>
                </a:solidFill>
                <a:latin typeface="Roboto Mono"/>
                <a:ea typeface="Roboto Mono"/>
                <a:cs typeface="Roboto Mono"/>
                <a:sym typeface="Roboto Mono"/>
              </a:rPr>
              <a:t>add </a:t>
            </a:r>
            <a:r>
              <a:rPr b="1" lang="es-419" sz="2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file_name</a:t>
            </a:r>
            <a:endParaRPr b="1" sz="2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63" name="Google Shape;163;p26"/>
          <p:cNvSpPr txBox="1"/>
          <p:nvPr>
            <p:ph idx="1" type="body"/>
          </p:nvPr>
        </p:nvSpPr>
        <p:spPr>
          <a:xfrm>
            <a:off x="0" y="1500900"/>
            <a:ext cx="9144000" cy="870300"/>
          </a:xfrm>
          <a:prstGeom prst="rect">
            <a:avLst/>
          </a:prstGeom>
          <a:solidFill>
            <a:srgbClr val="A4C2F4"/>
          </a:solidFill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LOCAL</a:t>
            </a:r>
            <a:endParaRPr b="1" sz="2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4" name="Google Shape;164;p26"/>
          <p:cNvSpPr txBox="1"/>
          <p:nvPr>
            <p:ph idx="1" type="body"/>
          </p:nvPr>
        </p:nvSpPr>
        <p:spPr>
          <a:xfrm>
            <a:off x="0" y="2315938"/>
            <a:ext cx="9144000" cy="6306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 sz="2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git </a:t>
            </a:r>
            <a:r>
              <a:rPr b="1" lang="es-419" sz="2400">
                <a:solidFill>
                  <a:srgbClr val="FFFF00"/>
                </a:solidFill>
                <a:latin typeface="Roboto Mono"/>
                <a:ea typeface="Roboto Mono"/>
                <a:cs typeface="Roboto Mono"/>
                <a:sym typeface="Roboto Mono"/>
              </a:rPr>
              <a:t>commit </a:t>
            </a:r>
            <a:r>
              <a:rPr b="1" lang="es-419" sz="2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-m "Mensaje"</a:t>
            </a:r>
            <a:endParaRPr b="1" sz="2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65" name="Google Shape;165;p26"/>
          <p:cNvSpPr/>
          <p:nvPr/>
        </p:nvSpPr>
        <p:spPr>
          <a:xfrm>
            <a:off x="613575" y="405725"/>
            <a:ext cx="888000" cy="42024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6"/>
          <p:cNvSpPr/>
          <p:nvPr/>
        </p:nvSpPr>
        <p:spPr>
          <a:xfrm>
            <a:off x="1496675" y="3761575"/>
            <a:ext cx="392700" cy="392700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 b="1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67" name="Google Shape;167;p26"/>
          <p:cNvSpPr/>
          <p:nvPr/>
        </p:nvSpPr>
        <p:spPr>
          <a:xfrm>
            <a:off x="1496675" y="2423613"/>
            <a:ext cx="392700" cy="392700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endParaRPr b="1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68" name="Google Shape;168;p26"/>
          <p:cNvSpPr/>
          <p:nvPr/>
        </p:nvSpPr>
        <p:spPr>
          <a:xfrm>
            <a:off x="1496675" y="954813"/>
            <a:ext cx="392700" cy="392700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endParaRPr b="1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7"/>
          <p:cNvSpPr txBox="1"/>
          <p:nvPr>
            <p:ph idx="1" type="body"/>
          </p:nvPr>
        </p:nvSpPr>
        <p:spPr>
          <a:xfrm>
            <a:off x="-15425" y="4273200"/>
            <a:ext cx="9144000" cy="870300"/>
          </a:xfrm>
          <a:prstGeom prst="rect">
            <a:avLst/>
          </a:prstGeom>
          <a:solidFill>
            <a:srgbClr val="EA9999"/>
          </a:solidFill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ZONA DE TRABAJO</a:t>
            </a:r>
            <a:endParaRPr b="1" sz="2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4" name="Google Shape;174;p27"/>
          <p:cNvSpPr txBox="1"/>
          <p:nvPr>
            <p:ph idx="1" type="body"/>
          </p:nvPr>
        </p:nvSpPr>
        <p:spPr>
          <a:xfrm>
            <a:off x="-15425" y="2946551"/>
            <a:ext cx="9144000" cy="696000"/>
          </a:xfrm>
          <a:prstGeom prst="rect">
            <a:avLst/>
          </a:prstGeom>
          <a:solidFill>
            <a:srgbClr val="00FF00"/>
          </a:solidFill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STAGE</a:t>
            </a:r>
            <a:endParaRPr b="1" sz="2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5" name="Google Shape;175;p27"/>
          <p:cNvSpPr txBox="1"/>
          <p:nvPr>
            <p:ph idx="1" type="body"/>
          </p:nvPr>
        </p:nvSpPr>
        <p:spPr>
          <a:xfrm>
            <a:off x="0" y="0"/>
            <a:ext cx="9144000" cy="870300"/>
          </a:xfrm>
          <a:prstGeom prst="rect">
            <a:avLst/>
          </a:prstGeom>
          <a:solidFill>
            <a:schemeClr val="accent1"/>
          </a:solidFill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REMOTE</a:t>
            </a:r>
            <a:endParaRPr b="1" sz="2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6" name="Google Shape;176;p27"/>
          <p:cNvSpPr txBox="1"/>
          <p:nvPr>
            <p:ph idx="1" type="body"/>
          </p:nvPr>
        </p:nvSpPr>
        <p:spPr>
          <a:xfrm>
            <a:off x="0" y="870300"/>
            <a:ext cx="9144000" cy="6306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 sz="2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b="1" sz="2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77" name="Google Shape;177;p27"/>
          <p:cNvSpPr txBox="1"/>
          <p:nvPr>
            <p:ph idx="1" type="body"/>
          </p:nvPr>
        </p:nvSpPr>
        <p:spPr>
          <a:xfrm>
            <a:off x="-15425" y="3642650"/>
            <a:ext cx="9144000" cy="6306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419" sz="24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git </a:t>
            </a:r>
            <a:r>
              <a:rPr b="1" lang="es-419" sz="2400">
                <a:solidFill>
                  <a:srgbClr val="FFFF00"/>
                </a:solidFill>
                <a:latin typeface="Roboto Mono"/>
                <a:ea typeface="Roboto Mono"/>
                <a:cs typeface="Roboto Mono"/>
                <a:sym typeface="Roboto Mono"/>
              </a:rPr>
              <a:t>pull </a:t>
            </a:r>
            <a:r>
              <a:rPr b="1" lang="es-419" sz="24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origin branch_name</a:t>
            </a:r>
            <a:endParaRPr b="1" sz="2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78" name="Google Shape;178;p27"/>
          <p:cNvSpPr txBox="1"/>
          <p:nvPr>
            <p:ph idx="1" type="body"/>
          </p:nvPr>
        </p:nvSpPr>
        <p:spPr>
          <a:xfrm>
            <a:off x="0" y="1500900"/>
            <a:ext cx="9144000" cy="870300"/>
          </a:xfrm>
          <a:prstGeom prst="rect">
            <a:avLst/>
          </a:prstGeom>
          <a:solidFill>
            <a:srgbClr val="A4C2F4"/>
          </a:solidFill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LOCAL</a:t>
            </a:r>
            <a:endParaRPr b="1" sz="2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9" name="Google Shape;179;p27"/>
          <p:cNvSpPr txBox="1"/>
          <p:nvPr>
            <p:ph idx="1" type="body"/>
          </p:nvPr>
        </p:nvSpPr>
        <p:spPr>
          <a:xfrm>
            <a:off x="0" y="2315938"/>
            <a:ext cx="9144000" cy="6306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 sz="2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b="1" sz="2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80" name="Google Shape;180;p27"/>
          <p:cNvSpPr/>
          <p:nvPr/>
        </p:nvSpPr>
        <p:spPr>
          <a:xfrm flipH="1" rot="10800000">
            <a:off x="613575" y="481925"/>
            <a:ext cx="888000" cy="42024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7"/>
          <p:cNvSpPr/>
          <p:nvPr/>
        </p:nvSpPr>
        <p:spPr>
          <a:xfrm>
            <a:off x="1496675" y="3761575"/>
            <a:ext cx="392700" cy="392700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 b="1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8"/>
          <p:cNvSpPr/>
          <p:nvPr/>
        </p:nvSpPr>
        <p:spPr>
          <a:xfrm>
            <a:off x="3766495" y="835925"/>
            <a:ext cx="719700" cy="602100"/>
          </a:xfrm>
          <a:prstGeom prst="roundRect">
            <a:avLst>
              <a:gd fmla="val 16667" name="adj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Oswald"/>
                <a:ea typeface="Oswald"/>
                <a:cs typeface="Oswald"/>
                <a:sym typeface="Oswald"/>
              </a:rPr>
              <a:t>git init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87" name="Google Shape;187;p28"/>
          <p:cNvSpPr/>
          <p:nvPr/>
        </p:nvSpPr>
        <p:spPr>
          <a:xfrm>
            <a:off x="2347785" y="835925"/>
            <a:ext cx="942300" cy="602100"/>
          </a:xfrm>
          <a:prstGeom prst="parallelogram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Oswald"/>
                <a:ea typeface="Oswald"/>
                <a:cs typeface="Oswald"/>
                <a:sym typeface="Oswald"/>
              </a:rPr>
              <a:t>Editar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88" name="Google Shape;188;p28"/>
          <p:cNvSpPr/>
          <p:nvPr/>
        </p:nvSpPr>
        <p:spPr>
          <a:xfrm>
            <a:off x="728075" y="835925"/>
            <a:ext cx="1143300" cy="602100"/>
          </a:xfrm>
          <a:prstGeom prst="parallelogram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Oswald"/>
                <a:ea typeface="Oswald"/>
                <a:cs typeface="Oswald"/>
                <a:sym typeface="Oswald"/>
              </a:rPr>
              <a:t>cd workdir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89" name="Google Shape;189;p28"/>
          <p:cNvSpPr/>
          <p:nvPr/>
        </p:nvSpPr>
        <p:spPr>
          <a:xfrm>
            <a:off x="4962605" y="835925"/>
            <a:ext cx="719700" cy="6021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Oswald"/>
                <a:ea typeface="Oswald"/>
                <a:cs typeface="Oswald"/>
                <a:sym typeface="Oswald"/>
              </a:rPr>
              <a:t>git add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90" name="Google Shape;190;p28"/>
          <p:cNvSpPr/>
          <p:nvPr/>
        </p:nvSpPr>
        <p:spPr>
          <a:xfrm>
            <a:off x="6158715" y="835925"/>
            <a:ext cx="942300" cy="602100"/>
          </a:xfrm>
          <a:prstGeom prst="roundRect">
            <a:avLst>
              <a:gd fmla="val 16667" name="adj"/>
            </a:avLst>
          </a:prstGeom>
          <a:solidFill>
            <a:srgbClr val="00FF00">
              <a:alpha val="2372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Oswald"/>
                <a:ea typeface="Oswald"/>
                <a:cs typeface="Oswald"/>
                <a:sym typeface="Oswald"/>
              </a:rPr>
              <a:t>git commit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91" name="Google Shape;191;p28"/>
          <p:cNvSpPr/>
          <p:nvPr/>
        </p:nvSpPr>
        <p:spPr>
          <a:xfrm>
            <a:off x="7577425" y="835925"/>
            <a:ext cx="942300" cy="6021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Oswald"/>
                <a:ea typeface="Oswald"/>
                <a:cs typeface="Oswald"/>
                <a:sym typeface="Oswald"/>
              </a:rPr>
              <a:t>git push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192" name="Google Shape;192;p28"/>
          <p:cNvCxnSpPr>
            <a:stCxn id="188" idx="2"/>
            <a:endCxn id="187" idx="5"/>
          </p:cNvCxnSpPr>
          <p:nvPr/>
        </p:nvCxnSpPr>
        <p:spPr>
          <a:xfrm>
            <a:off x="1796113" y="1136975"/>
            <a:ext cx="6270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3" name="Google Shape;193;p28"/>
          <p:cNvCxnSpPr>
            <a:stCxn id="187" idx="2"/>
            <a:endCxn id="186" idx="1"/>
          </p:cNvCxnSpPr>
          <p:nvPr/>
        </p:nvCxnSpPr>
        <p:spPr>
          <a:xfrm>
            <a:off x="3214823" y="1136975"/>
            <a:ext cx="551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4" name="Google Shape;194;p28"/>
          <p:cNvCxnSpPr>
            <a:stCxn id="186" idx="3"/>
            <a:endCxn id="189" idx="1"/>
          </p:cNvCxnSpPr>
          <p:nvPr/>
        </p:nvCxnSpPr>
        <p:spPr>
          <a:xfrm>
            <a:off x="4486195" y="1136975"/>
            <a:ext cx="476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5" name="Google Shape;195;p28"/>
          <p:cNvCxnSpPr>
            <a:stCxn id="189" idx="3"/>
            <a:endCxn id="190" idx="1"/>
          </p:cNvCxnSpPr>
          <p:nvPr/>
        </p:nvCxnSpPr>
        <p:spPr>
          <a:xfrm>
            <a:off x="5682305" y="1136975"/>
            <a:ext cx="476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6" name="Google Shape;196;p28"/>
          <p:cNvCxnSpPr>
            <a:stCxn id="190" idx="3"/>
            <a:endCxn id="191" idx="1"/>
          </p:cNvCxnSpPr>
          <p:nvPr/>
        </p:nvCxnSpPr>
        <p:spPr>
          <a:xfrm>
            <a:off x="7101015" y="1136975"/>
            <a:ext cx="476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7" name="Google Shape;197;p28"/>
          <p:cNvSpPr txBox="1"/>
          <p:nvPr>
            <p:ph type="title"/>
          </p:nvPr>
        </p:nvSpPr>
        <p:spPr>
          <a:xfrm>
            <a:off x="311700" y="-181875"/>
            <a:ext cx="85206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i="1" lang="es-419" sz="2440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Para empezar con nuevo repositorio</a:t>
            </a:r>
            <a:endParaRPr i="1" sz="2440">
              <a:solidFill>
                <a:schemeClr val="dk1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198" name="Google Shape;198;p28"/>
          <p:cNvSpPr/>
          <p:nvPr/>
        </p:nvSpPr>
        <p:spPr>
          <a:xfrm>
            <a:off x="3543885" y="2513475"/>
            <a:ext cx="942300" cy="602100"/>
          </a:xfrm>
          <a:prstGeom prst="parallelogram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Oswald"/>
                <a:ea typeface="Oswald"/>
                <a:cs typeface="Oswald"/>
                <a:sym typeface="Oswald"/>
              </a:rPr>
              <a:t>Editar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99" name="Google Shape;199;p28"/>
          <p:cNvSpPr/>
          <p:nvPr/>
        </p:nvSpPr>
        <p:spPr>
          <a:xfrm>
            <a:off x="1924175" y="2513475"/>
            <a:ext cx="1143300" cy="602100"/>
          </a:xfrm>
          <a:prstGeom prst="parallelogram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Oswald"/>
                <a:ea typeface="Oswald"/>
                <a:cs typeface="Oswald"/>
                <a:sym typeface="Oswald"/>
              </a:rPr>
              <a:t>cd workdir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00" name="Google Shape;200;p28"/>
          <p:cNvSpPr/>
          <p:nvPr/>
        </p:nvSpPr>
        <p:spPr>
          <a:xfrm>
            <a:off x="4962605" y="2513475"/>
            <a:ext cx="719700" cy="6021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Oswald"/>
                <a:ea typeface="Oswald"/>
                <a:cs typeface="Oswald"/>
                <a:sym typeface="Oswald"/>
              </a:rPr>
              <a:t>git add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01" name="Google Shape;201;p28"/>
          <p:cNvSpPr/>
          <p:nvPr/>
        </p:nvSpPr>
        <p:spPr>
          <a:xfrm>
            <a:off x="6158715" y="2513475"/>
            <a:ext cx="942300" cy="602100"/>
          </a:xfrm>
          <a:prstGeom prst="roundRect">
            <a:avLst>
              <a:gd fmla="val 16667" name="adj"/>
            </a:avLst>
          </a:prstGeom>
          <a:solidFill>
            <a:srgbClr val="00FF00">
              <a:alpha val="2372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Oswald"/>
                <a:ea typeface="Oswald"/>
                <a:cs typeface="Oswald"/>
                <a:sym typeface="Oswald"/>
              </a:rPr>
              <a:t>git commit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02" name="Google Shape;202;p28"/>
          <p:cNvSpPr/>
          <p:nvPr/>
        </p:nvSpPr>
        <p:spPr>
          <a:xfrm>
            <a:off x="7577425" y="2513475"/>
            <a:ext cx="942300" cy="6021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Oswald"/>
                <a:ea typeface="Oswald"/>
                <a:cs typeface="Oswald"/>
                <a:sym typeface="Oswald"/>
              </a:rPr>
              <a:t>git push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203" name="Google Shape;203;p28"/>
          <p:cNvCxnSpPr>
            <a:stCxn id="199" idx="2"/>
            <a:endCxn id="198" idx="5"/>
          </p:cNvCxnSpPr>
          <p:nvPr/>
        </p:nvCxnSpPr>
        <p:spPr>
          <a:xfrm>
            <a:off x="2992213" y="2814525"/>
            <a:ext cx="6270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4" name="Google Shape;204;p28"/>
          <p:cNvCxnSpPr>
            <a:stCxn id="198" idx="2"/>
            <a:endCxn id="200" idx="1"/>
          </p:cNvCxnSpPr>
          <p:nvPr/>
        </p:nvCxnSpPr>
        <p:spPr>
          <a:xfrm>
            <a:off x="4410923" y="2814525"/>
            <a:ext cx="551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5" name="Google Shape;205;p28"/>
          <p:cNvCxnSpPr>
            <a:stCxn id="200" idx="3"/>
            <a:endCxn id="201" idx="1"/>
          </p:cNvCxnSpPr>
          <p:nvPr/>
        </p:nvCxnSpPr>
        <p:spPr>
          <a:xfrm>
            <a:off x="5682305" y="2814525"/>
            <a:ext cx="476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6" name="Google Shape;206;p28"/>
          <p:cNvCxnSpPr>
            <a:stCxn id="201" idx="3"/>
            <a:endCxn id="202" idx="1"/>
          </p:cNvCxnSpPr>
          <p:nvPr/>
        </p:nvCxnSpPr>
        <p:spPr>
          <a:xfrm>
            <a:off x="7101015" y="2814525"/>
            <a:ext cx="476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7" name="Google Shape;207;p28"/>
          <p:cNvSpPr txBox="1"/>
          <p:nvPr>
            <p:ph type="title"/>
          </p:nvPr>
        </p:nvSpPr>
        <p:spPr>
          <a:xfrm>
            <a:off x="311700" y="1495675"/>
            <a:ext cx="85206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i="1" lang="es-419" sz="2440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Para usar un repositorio existente</a:t>
            </a:r>
            <a:endParaRPr i="1" sz="2440">
              <a:solidFill>
                <a:schemeClr val="dk1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208" name="Google Shape;208;p28"/>
          <p:cNvSpPr/>
          <p:nvPr/>
        </p:nvSpPr>
        <p:spPr>
          <a:xfrm>
            <a:off x="728070" y="2513475"/>
            <a:ext cx="719700" cy="602100"/>
          </a:xfrm>
          <a:prstGeom prst="roundRect">
            <a:avLst>
              <a:gd fmla="val 16667" name="adj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Oswald"/>
                <a:ea typeface="Oswald"/>
                <a:cs typeface="Oswald"/>
                <a:sym typeface="Oswald"/>
              </a:rPr>
              <a:t>git clone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209" name="Google Shape;209;p28"/>
          <p:cNvCxnSpPr>
            <a:stCxn id="208" idx="3"/>
            <a:endCxn id="199" idx="5"/>
          </p:cNvCxnSpPr>
          <p:nvPr/>
        </p:nvCxnSpPr>
        <p:spPr>
          <a:xfrm>
            <a:off x="1447770" y="2814525"/>
            <a:ext cx="551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0" name="Google Shape;210;p28"/>
          <p:cNvSpPr/>
          <p:nvPr/>
        </p:nvSpPr>
        <p:spPr>
          <a:xfrm>
            <a:off x="2858085" y="4166875"/>
            <a:ext cx="942300" cy="602100"/>
          </a:xfrm>
          <a:prstGeom prst="parallelogram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Oswald"/>
                <a:ea typeface="Oswald"/>
                <a:cs typeface="Oswald"/>
                <a:sym typeface="Oswald"/>
              </a:rPr>
              <a:t>Editar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11" name="Google Shape;211;p28"/>
          <p:cNvSpPr/>
          <p:nvPr/>
        </p:nvSpPr>
        <p:spPr>
          <a:xfrm>
            <a:off x="4200605" y="4174925"/>
            <a:ext cx="719700" cy="6021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Oswald"/>
                <a:ea typeface="Oswald"/>
                <a:cs typeface="Oswald"/>
                <a:sym typeface="Oswald"/>
              </a:rPr>
              <a:t>git add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12" name="Google Shape;212;p28"/>
          <p:cNvSpPr/>
          <p:nvPr/>
        </p:nvSpPr>
        <p:spPr>
          <a:xfrm>
            <a:off x="5320515" y="4174925"/>
            <a:ext cx="942300" cy="602100"/>
          </a:xfrm>
          <a:prstGeom prst="roundRect">
            <a:avLst>
              <a:gd fmla="val 16667" name="adj"/>
            </a:avLst>
          </a:prstGeom>
          <a:solidFill>
            <a:srgbClr val="00FF00">
              <a:alpha val="2372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Oswald"/>
                <a:ea typeface="Oswald"/>
                <a:cs typeface="Oswald"/>
                <a:sym typeface="Oswald"/>
              </a:rPr>
              <a:t>git commit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213" name="Google Shape;213;p28"/>
          <p:cNvCxnSpPr>
            <a:stCxn id="214" idx="2"/>
            <a:endCxn id="210" idx="5"/>
          </p:cNvCxnSpPr>
          <p:nvPr/>
        </p:nvCxnSpPr>
        <p:spPr>
          <a:xfrm>
            <a:off x="2306348" y="4467925"/>
            <a:ext cx="6270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5" name="Google Shape;215;p28"/>
          <p:cNvCxnSpPr>
            <a:stCxn id="210" idx="2"/>
            <a:endCxn id="211" idx="1"/>
          </p:cNvCxnSpPr>
          <p:nvPr/>
        </p:nvCxnSpPr>
        <p:spPr>
          <a:xfrm>
            <a:off x="3725123" y="4467925"/>
            <a:ext cx="475500" cy="8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6" name="Google Shape;216;p28"/>
          <p:cNvCxnSpPr>
            <a:stCxn id="211" idx="3"/>
            <a:endCxn id="212" idx="1"/>
          </p:cNvCxnSpPr>
          <p:nvPr/>
        </p:nvCxnSpPr>
        <p:spPr>
          <a:xfrm>
            <a:off x="4920305" y="4475975"/>
            <a:ext cx="4002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7" name="Google Shape;217;p28"/>
          <p:cNvCxnSpPr>
            <a:stCxn id="212" idx="3"/>
            <a:endCxn id="218" idx="1"/>
          </p:cNvCxnSpPr>
          <p:nvPr/>
        </p:nvCxnSpPr>
        <p:spPr>
          <a:xfrm>
            <a:off x="6262815" y="4475975"/>
            <a:ext cx="437700" cy="16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9" name="Google Shape;219;p28"/>
          <p:cNvSpPr txBox="1"/>
          <p:nvPr>
            <p:ph type="title"/>
          </p:nvPr>
        </p:nvSpPr>
        <p:spPr>
          <a:xfrm>
            <a:off x="311700" y="3157125"/>
            <a:ext cx="85206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i="1" lang="es-419" sz="2440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Flujo básico de trabajo</a:t>
            </a:r>
            <a:endParaRPr i="1" sz="2440">
              <a:solidFill>
                <a:schemeClr val="dk1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220" name="Google Shape;220;p28"/>
          <p:cNvSpPr/>
          <p:nvPr/>
        </p:nvSpPr>
        <p:spPr>
          <a:xfrm>
            <a:off x="1651525" y="4182975"/>
            <a:ext cx="807300" cy="6021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Oswald"/>
                <a:ea typeface="Oswald"/>
                <a:cs typeface="Oswald"/>
                <a:sym typeface="Oswald"/>
              </a:rPr>
              <a:t>git pull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21" name="Google Shape;221;p28"/>
          <p:cNvSpPr/>
          <p:nvPr/>
        </p:nvSpPr>
        <p:spPr>
          <a:xfrm>
            <a:off x="235575" y="4191025"/>
            <a:ext cx="1016700" cy="602100"/>
          </a:xfrm>
          <a:prstGeom prst="parallelogram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Oswald"/>
                <a:ea typeface="Oswald"/>
                <a:cs typeface="Oswald"/>
                <a:sym typeface="Oswald"/>
              </a:rPr>
              <a:t>cd workdir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222" name="Google Shape;222;p28"/>
          <p:cNvCxnSpPr>
            <a:stCxn id="221" idx="2"/>
            <a:endCxn id="220" idx="1"/>
          </p:cNvCxnSpPr>
          <p:nvPr/>
        </p:nvCxnSpPr>
        <p:spPr>
          <a:xfrm flipH="1" rot="10800000">
            <a:off x="1177013" y="4483975"/>
            <a:ext cx="474600" cy="8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3" name="Google Shape;223;p28"/>
          <p:cNvSpPr/>
          <p:nvPr/>
        </p:nvSpPr>
        <p:spPr>
          <a:xfrm>
            <a:off x="7945675" y="4191025"/>
            <a:ext cx="942300" cy="6021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Oswald"/>
                <a:ea typeface="Oswald"/>
                <a:cs typeface="Oswald"/>
                <a:sym typeface="Oswald"/>
              </a:rPr>
              <a:t>git push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18" name="Google Shape;218;p28"/>
          <p:cNvSpPr/>
          <p:nvPr/>
        </p:nvSpPr>
        <p:spPr>
          <a:xfrm>
            <a:off x="6700600" y="4191025"/>
            <a:ext cx="807300" cy="6021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Oswald"/>
                <a:ea typeface="Oswald"/>
                <a:cs typeface="Oswald"/>
                <a:sym typeface="Oswald"/>
              </a:rPr>
              <a:t>git pull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224" name="Google Shape;224;p28"/>
          <p:cNvCxnSpPr>
            <a:stCxn id="218" idx="3"/>
            <a:endCxn id="223" idx="1"/>
          </p:cNvCxnSpPr>
          <p:nvPr/>
        </p:nvCxnSpPr>
        <p:spPr>
          <a:xfrm>
            <a:off x="7507900" y="4492075"/>
            <a:ext cx="437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Vim</a:t>
            </a:r>
            <a:endParaRPr/>
          </a:p>
        </p:txBody>
      </p:sp>
      <p:sp>
        <p:nvSpPr>
          <p:cNvPr id="230" name="Google Shape;230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Es el editor por default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Acceso a</a:t>
            </a:r>
            <a:r>
              <a:rPr lang="es-419"/>
              <a:t> </a:t>
            </a:r>
            <a:r>
              <a:rPr b="1" lang="es-419"/>
              <a:t>comandos vi</a:t>
            </a:r>
            <a:r>
              <a:rPr lang="es-419"/>
              <a:t>: presionar </a:t>
            </a:r>
            <a:r>
              <a:rPr b="1" lang="es-419">
                <a:latin typeface="Roboto Mono"/>
                <a:ea typeface="Roboto Mono"/>
                <a:cs typeface="Roboto Mono"/>
                <a:sym typeface="Roboto Mono"/>
              </a:rPr>
              <a:t>Esc </a:t>
            </a:r>
            <a:r>
              <a:rPr lang="es-419"/>
              <a:t>y luego </a:t>
            </a:r>
            <a:r>
              <a:rPr b="1" lang="es-419"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i="1" lang="es-419"/>
              <a:t>Salir (Quit)</a:t>
            </a:r>
            <a:r>
              <a:rPr lang="es-419"/>
              <a:t>: comando </a:t>
            </a:r>
            <a:r>
              <a:rPr b="1" lang="es-419">
                <a:latin typeface="Roboto Mono"/>
                <a:ea typeface="Roboto Mono"/>
                <a:cs typeface="Roboto Mono"/>
                <a:sym typeface="Roboto Mono"/>
              </a:rPr>
              <a:t>q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i="1" lang="es-419"/>
              <a:t>Insertar (Insert)</a:t>
            </a:r>
            <a:r>
              <a:rPr lang="es-419"/>
              <a:t>: comando </a:t>
            </a:r>
            <a:r>
              <a:rPr b="1" lang="es-419">
                <a:latin typeface="Roboto Mono"/>
                <a:ea typeface="Roboto Mono"/>
                <a:cs typeface="Roboto Mono"/>
                <a:sym typeface="Roboto Mono"/>
              </a:rPr>
              <a:t>i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i="1" lang="es-419"/>
              <a:t>Guardar (Write)</a:t>
            </a:r>
            <a:r>
              <a:rPr lang="es-419"/>
              <a:t>: comando </a:t>
            </a:r>
            <a:r>
              <a:rPr b="1" lang="es-419">
                <a:latin typeface="Roboto Mono"/>
                <a:ea typeface="Roboto Mono"/>
                <a:cs typeface="Roboto Mono"/>
                <a:sym typeface="Roboto Mono"/>
              </a:rPr>
              <a:t>w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i="1" lang="es-419"/>
              <a:t>Guardar y salir</a:t>
            </a:r>
            <a:r>
              <a:rPr lang="es-419"/>
              <a:t>: comando </a:t>
            </a:r>
            <a:r>
              <a:rPr b="1" lang="es-419">
                <a:latin typeface="Roboto Mono"/>
                <a:ea typeface="Roboto Mono"/>
                <a:cs typeface="Roboto Mono"/>
                <a:sym typeface="Roboto Mono"/>
              </a:rPr>
              <a:t>wq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i="1" lang="es-419"/>
              <a:t>Salir sin guardar</a:t>
            </a:r>
            <a:r>
              <a:rPr lang="es-419"/>
              <a:t>: comando </a:t>
            </a:r>
            <a:r>
              <a:rPr b="1" lang="es-419">
                <a:latin typeface="Roboto Mono"/>
                <a:ea typeface="Roboto Mono"/>
                <a:cs typeface="Roboto Mono"/>
                <a:sym typeface="Roboto Mono"/>
              </a:rPr>
              <a:t>q!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231" name="Google Shape;23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50975" y="0"/>
            <a:ext cx="1793024" cy="1793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2440"/>
              <a:t>git </a:t>
            </a:r>
            <a:r>
              <a:rPr lang="es-419" sz="2440">
                <a:solidFill>
                  <a:srgbClr val="38761D"/>
                </a:solidFill>
              </a:rPr>
              <a:t>config --global</a:t>
            </a:r>
            <a:r>
              <a:rPr lang="es-419" sz="2440"/>
              <a:t> </a:t>
            </a:r>
            <a:r>
              <a:rPr lang="es-419" sz="2440">
                <a:solidFill>
                  <a:srgbClr val="9900FF"/>
                </a:solidFill>
              </a:rPr>
              <a:t>user.name</a:t>
            </a:r>
            <a:r>
              <a:rPr lang="es-419" sz="2440"/>
              <a:t> </a:t>
            </a:r>
            <a:r>
              <a:rPr lang="es-419" sz="2440">
                <a:solidFill>
                  <a:srgbClr val="9900FF"/>
                </a:solidFill>
              </a:rPr>
              <a:t>"Nombre Apellido"</a:t>
            </a:r>
            <a:endParaRPr sz="2440">
              <a:solidFill>
                <a:srgbClr val="9900FF"/>
              </a:solidFill>
            </a:endParaRPr>
          </a:p>
        </p:txBody>
      </p:sp>
      <p:sp>
        <p:nvSpPr>
          <p:cNvPr id="237" name="Google Shape;237;p30"/>
          <p:cNvSpPr txBox="1"/>
          <p:nvPr>
            <p:ph type="title"/>
          </p:nvPr>
        </p:nvSpPr>
        <p:spPr>
          <a:xfrm>
            <a:off x="311700" y="5971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i="1" lang="es-419" sz="2440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Para establecer qué nombre usar</a:t>
            </a:r>
            <a:endParaRPr i="1" sz="2440">
              <a:solidFill>
                <a:schemeClr val="dk1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2440"/>
              <a:t>git </a:t>
            </a:r>
            <a:r>
              <a:rPr lang="es-419" sz="2440">
                <a:solidFill>
                  <a:srgbClr val="38761D"/>
                </a:solidFill>
              </a:rPr>
              <a:t>config --global</a:t>
            </a:r>
            <a:r>
              <a:rPr lang="es-419" sz="2440"/>
              <a:t> </a:t>
            </a:r>
            <a:r>
              <a:rPr lang="es-419" sz="2440">
                <a:solidFill>
                  <a:srgbClr val="9900FF"/>
                </a:solidFill>
              </a:rPr>
              <a:t>user.email</a:t>
            </a:r>
            <a:r>
              <a:rPr lang="es-419" sz="2440"/>
              <a:t> </a:t>
            </a:r>
            <a:r>
              <a:rPr lang="es-419" sz="2440">
                <a:solidFill>
                  <a:srgbClr val="9900FF"/>
                </a:solidFill>
              </a:rPr>
              <a:t>"myemail@gmail.com"</a:t>
            </a:r>
            <a:endParaRPr sz="2440">
              <a:solidFill>
                <a:srgbClr val="9900FF"/>
              </a:solidFill>
            </a:endParaRPr>
          </a:p>
        </p:txBody>
      </p:sp>
      <p:sp>
        <p:nvSpPr>
          <p:cNvPr id="243" name="Google Shape;243;p31"/>
          <p:cNvSpPr txBox="1"/>
          <p:nvPr>
            <p:ph type="title"/>
          </p:nvPr>
        </p:nvSpPr>
        <p:spPr>
          <a:xfrm>
            <a:off x="311700" y="5971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i="1" lang="es-419" sz="2440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Para e</a:t>
            </a:r>
            <a:r>
              <a:rPr i="1" lang="es-419" sz="2440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stablecer qué email usar</a:t>
            </a:r>
            <a:endParaRPr i="1" sz="2440">
              <a:solidFill>
                <a:schemeClr val="dk1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HTML +</a:t>
            </a:r>
            <a:r>
              <a:rPr lang="es-419"/>
              <a:t> </a:t>
            </a:r>
            <a:r>
              <a:rPr lang="es-419"/>
              <a:t>CSS + JS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3275" y="3117927"/>
            <a:ext cx="1117921" cy="1117947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99142" y="3117927"/>
            <a:ext cx="792600" cy="1117947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49683" y="3241353"/>
            <a:ext cx="871066" cy="8710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9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2440"/>
              <a:t>git </a:t>
            </a:r>
            <a:r>
              <a:rPr lang="es-419" sz="2440">
                <a:solidFill>
                  <a:srgbClr val="38761D"/>
                </a:solidFill>
              </a:rPr>
              <a:t>config --global</a:t>
            </a:r>
            <a:r>
              <a:rPr lang="es-419" sz="2440"/>
              <a:t> </a:t>
            </a:r>
            <a:r>
              <a:rPr lang="es-419" sz="2440">
                <a:solidFill>
                  <a:srgbClr val="9900FF"/>
                </a:solidFill>
              </a:rPr>
              <a:t>core.editor "code --wait"</a:t>
            </a:r>
            <a:endParaRPr sz="2440">
              <a:solidFill>
                <a:srgbClr val="9900FF"/>
              </a:solidFill>
            </a:endParaRPr>
          </a:p>
        </p:txBody>
      </p:sp>
      <p:sp>
        <p:nvSpPr>
          <p:cNvPr id="249" name="Google Shape;249;p32"/>
          <p:cNvSpPr txBox="1"/>
          <p:nvPr>
            <p:ph type="title"/>
          </p:nvPr>
        </p:nvSpPr>
        <p:spPr>
          <a:xfrm>
            <a:off x="311700" y="5971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i="1" lang="es-419" sz="2440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Para e</a:t>
            </a:r>
            <a:r>
              <a:rPr i="1" lang="es-419" sz="2440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stablecer </a:t>
            </a:r>
            <a:r>
              <a:rPr i="1" lang="es-419" sz="2440" u="sng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vscode </a:t>
            </a:r>
            <a:r>
              <a:rPr i="1" lang="es-419" sz="2440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como editor por default</a:t>
            </a:r>
            <a:endParaRPr i="1" sz="2440">
              <a:solidFill>
                <a:schemeClr val="dk1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Google Shape;25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4013" y="0"/>
            <a:ext cx="5895975" cy="4210050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33"/>
          <p:cNvSpPr txBox="1"/>
          <p:nvPr>
            <p:ph idx="4294967295" type="body"/>
          </p:nvPr>
        </p:nvSpPr>
        <p:spPr>
          <a:xfrm>
            <a:off x="311700" y="4273200"/>
            <a:ext cx="8497800" cy="7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s-419" sz="2400">
                <a:latin typeface="Open Sans"/>
                <a:ea typeface="Open Sans"/>
                <a:cs typeface="Open Sans"/>
                <a:sym typeface="Open Sans"/>
              </a:rPr>
              <a:t>Git Bash</a:t>
            </a:r>
            <a:r>
              <a:rPr b="1" lang="es-419" sz="2400">
                <a:latin typeface="Open Sans"/>
                <a:ea typeface="Open Sans"/>
                <a:cs typeface="Open Sans"/>
                <a:sym typeface="Open Sans"/>
              </a:rPr>
              <a:t> viene con </a:t>
            </a:r>
            <a:r>
              <a:rPr b="1" i="1" lang="es-419" sz="2400">
                <a:latin typeface="Open Sans"/>
                <a:ea typeface="Open Sans"/>
                <a:cs typeface="Open Sans"/>
                <a:sym typeface="Open Sans"/>
              </a:rPr>
              <a:t>Git Credential Manager</a:t>
            </a:r>
            <a:r>
              <a:rPr b="1" lang="es-419" sz="2400">
                <a:latin typeface="Open Sans"/>
                <a:ea typeface="Open Sans"/>
                <a:cs typeface="Open Sans"/>
                <a:sym typeface="Open Sans"/>
              </a:rPr>
              <a:t> para facilitar la autenticación</a:t>
            </a:r>
            <a:endParaRPr b="1" sz="24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2440"/>
              <a:t>ssh-keygen </a:t>
            </a:r>
            <a:r>
              <a:rPr lang="es-419" sz="2440">
                <a:solidFill>
                  <a:srgbClr val="38761D"/>
                </a:solidFill>
              </a:rPr>
              <a:t>-t rsa -b 4096 -C</a:t>
            </a:r>
            <a:r>
              <a:rPr lang="es-419" sz="2440"/>
              <a:t> </a:t>
            </a:r>
            <a:r>
              <a:rPr lang="es-419" sz="2440">
                <a:solidFill>
                  <a:srgbClr val="FF00FF"/>
                </a:solidFill>
              </a:rPr>
              <a:t>"</a:t>
            </a:r>
            <a:r>
              <a:rPr lang="es-419" sz="2440">
                <a:solidFill>
                  <a:srgbClr val="FF00FF"/>
                </a:solidFill>
              </a:rPr>
              <a:t>email@example.com"</a:t>
            </a:r>
            <a:endParaRPr sz="2440">
              <a:solidFill>
                <a:srgbClr val="FF00FF"/>
              </a:solidFill>
            </a:endParaRPr>
          </a:p>
        </p:txBody>
      </p:sp>
      <p:sp>
        <p:nvSpPr>
          <p:cNvPr id="261" name="Google Shape;261;p34"/>
          <p:cNvSpPr txBox="1"/>
          <p:nvPr>
            <p:ph type="title"/>
          </p:nvPr>
        </p:nvSpPr>
        <p:spPr>
          <a:xfrm>
            <a:off x="311700" y="5971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i="1" lang="es-419" sz="2440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Para crear credenciasles SSH</a:t>
            </a:r>
            <a:br>
              <a:rPr i="1" lang="es-419" sz="2440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</a:br>
            <a:r>
              <a:rPr i="1" lang="es-419" sz="2440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(en bash)</a:t>
            </a:r>
            <a:endParaRPr i="1" sz="2440">
              <a:solidFill>
                <a:schemeClr val="dk1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262" name="Google Shape;262;p34"/>
          <p:cNvSpPr/>
          <p:nvPr/>
        </p:nvSpPr>
        <p:spPr>
          <a:xfrm>
            <a:off x="3459588" y="3402025"/>
            <a:ext cx="2224800" cy="1164900"/>
          </a:xfrm>
          <a:prstGeom prst="ellipse">
            <a:avLst/>
          </a:prstGeom>
          <a:solidFill>
            <a:srgbClr val="00FF00">
              <a:alpha val="23720"/>
            </a:srgbClr>
          </a:solidFill>
          <a:ln cap="flat" cmpd="sng" w="38100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34"/>
          <p:cNvSpPr/>
          <p:nvPr/>
        </p:nvSpPr>
        <p:spPr>
          <a:xfrm>
            <a:off x="4113888" y="3526375"/>
            <a:ext cx="916200" cy="916200"/>
          </a:xfrm>
          <a:prstGeom prst="ellipse">
            <a:avLst/>
          </a:prstGeom>
          <a:solidFill>
            <a:srgbClr val="F4CCCC"/>
          </a:solidFill>
          <a:ln cap="flat" cmpd="sng" w="38100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Oswald"/>
                <a:ea typeface="Oswald"/>
                <a:cs typeface="Oswald"/>
                <a:sym typeface="Oswald"/>
              </a:rPr>
              <a:t>id_rsa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64" name="Google Shape;264;p34"/>
          <p:cNvSpPr txBox="1"/>
          <p:nvPr/>
        </p:nvSpPr>
        <p:spPr>
          <a:xfrm>
            <a:off x="4113888" y="2992650"/>
            <a:ext cx="91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Oswald"/>
                <a:ea typeface="Oswald"/>
                <a:cs typeface="Oswald"/>
                <a:sym typeface="Oswald"/>
              </a:rPr>
              <a:t>id_rsa.pub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65" name="Google Shape;265;p34"/>
          <p:cNvSpPr/>
          <p:nvPr/>
        </p:nvSpPr>
        <p:spPr>
          <a:xfrm>
            <a:off x="765613" y="3225375"/>
            <a:ext cx="2224800" cy="15966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latin typeface="Oswald"/>
                <a:ea typeface="Oswald"/>
                <a:cs typeface="Oswald"/>
                <a:sym typeface="Oswald"/>
              </a:rPr>
              <a:t>id_rsa</a:t>
            </a:r>
            <a:br>
              <a:rPr lang="es-419"/>
            </a:br>
            <a:br>
              <a:rPr lang="es-419"/>
            </a:br>
            <a:r>
              <a:rPr lang="es-419"/>
              <a:t>La llave privada no se comparte y permanece con nosotros</a:t>
            </a:r>
            <a:endParaRPr/>
          </a:p>
        </p:txBody>
      </p:sp>
      <p:sp>
        <p:nvSpPr>
          <p:cNvPr id="266" name="Google Shape;266;p34"/>
          <p:cNvSpPr/>
          <p:nvPr/>
        </p:nvSpPr>
        <p:spPr>
          <a:xfrm>
            <a:off x="6153563" y="3186175"/>
            <a:ext cx="2224800" cy="1596600"/>
          </a:xfrm>
          <a:prstGeom prst="roundRect">
            <a:avLst>
              <a:gd fmla="val 16667" name="adj"/>
            </a:avLst>
          </a:prstGeom>
          <a:solidFill>
            <a:srgbClr val="00FF00">
              <a:alpha val="237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Oswald"/>
                <a:ea typeface="Oswald"/>
                <a:cs typeface="Oswald"/>
                <a:sym typeface="Oswald"/>
              </a:rPr>
              <a:t>id_rsa.pub</a:t>
            </a:r>
            <a:br>
              <a:rPr lang="es-419"/>
            </a:br>
            <a:br>
              <a:rPr lang="es-419"/>
            </a:br>
            <a:r>
              <a:rPr lang="es-419"/>
              <a:t>La llave pública se comparte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Consola de Comandos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Bash</a:t>
            </a:r>
            <a:endParaRPr/>
          </a:p>
        </p:txBody>
      </p:sp>
      <p:sp>
        <p:nvSpPr>
          <p:cNvPr id="277" name="Google Shape;277;p36"/>
          <p:cNvSpPr txBox="1"/>
          <p:nvPr>
            <p:ph idx="1" type="body"/>
          </p:nvPr>
        </p:nvSpPr>
        <p:spPr>
          <a:xfrm>
            <a:off x="311700" y="1152475"/>
            <a:ext cx="6781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-419"/>
              <a:t>Es la consola de comandos usual en Linux, y Git en Windows.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-419"/>
              <a:t>Acceso a </a:t>
            </a:r>
            <a:r>
              <a:rPr b="1" lang="es-419"/>
              <a:t>bash</a:t>
            </a:r>
            <a:r>
              <a:rPr lang="es-419"/>
              <a:t>:</a:t>
            </a:r>
            <a:endParaRPr/>
          </a:p>
          <a:p>
            <a:pPr indent="-32297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s-419" sz="1606"/>
              <a:t>Explorador de archivos, click derecho en el directorio, </a:t>
            </a:r>
            <a:r>
              <a:rPr i="1" lang="es-419" sz="1606"/>
              <a:t>Git Bash Here</a:t>
            </a:r>
            <a:endParaRPr i="1" sz="1606"/>
          </a:p>
          <a:p>
            <a:pPr indent="-32297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s-419" sz="1606"/>
              <a:t>Visual Studio Code, Terminal, Bash</a:t>
            </a:r>
            <a:endParaRPr sz="1606"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i="1" lang="es-419"/>
              <a:t>Salir (Exit)</a:t>
            </a:r>
            <a:r>
              <a:rPr lang="es-419"/>
              <a:t>: </a:t>
            </a:r>
            <a:r>
              <a:rPr b="1" lang="es-419">
                <a:latin typeface="Roboto Mono"/>
                <a:ea typeface="Roboto Mono"/>
                <a:cs typeface="Roboto Mono"/>
                <a:sym typeface="Roboto Mono"/>
              </a:rPr>
              <a:t>exit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i="1" lang="es-419"/>
              <a:t>Listar directorio (List Directory)</a:t>
            </a:r>
            <a:r>
              <a:rPr lang="es-419"/>
              <a:t>:</a:t>
            </a:r>
            <a:endParaRPr/>
          </a:p>
          <a:p>
            <a:pPr indent="-3235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b="1" lang="es-419" sz="1616">
                <a:latin typeface="Roboto Mono"/>
                <a:ea typeface="Roboto Mono"/>
                <a:cs typeface="Roboto Mono"/>
                <a:sym typeface="Roboto Mono"/>
              </a:rPr>
              <a:t>ls</a:t>
            </a:r>
            <a:endParaRPr b="1" sz="1616">
              <a:latin typeface="Roboto Mono"/>
              <a:ea typeface="Roboto Mono"/>
              <a:cs typeface="Roboto Mono"/>
              <a:sym typeface="Roboto Mono"/>
            </a:endParaRPr>
          </a:p>
          <a:p>
            <a:pPr indent="-323532" lvl="1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Roboto Mono"/>
              <a:buChar char="○"/>
            </a:pPr>
            <a:r>
              <a:rPr lang="es-419" sz="1616">
                <a:latin typeface="Open Sans"/>
                <a:ea typeface="Open Sans"/>
                <a:cs typeface="Open Sans"/>
                <a:sym typeface="Open Sans"/>
              </a:rPr>
              <a:t>para mostrar ocultos: </a:t>
            </a:r>
            <a:r>
              <a:rPr b="1" lang="es-419" sz="1616">
                <a:latin typeface="Roboto Mono"/>
                <a:ea typeface="Roboto Mono"/>
                <a:cs typeface="Roboto Mono"/>
                <a:sym typeface="Roboto Mono"/>
              </a:rPr>
              <a:t>ls -a</a:t>
            </a:r>
            <a:endParaRPr b="1" sz="1616">
              <a:latin typeface="Roboto Mono"/>
              <a:ea typeface="Roboto Mono"/>
              <a:cs typeface="Roboto Mono"/>
              <a:sym typeface="Roboto Mono"/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i="1" lang="es-419"/>
              <a:t>Cambiar directorio (Change Directory)</a:t>
            </a:r>
            <a:r>
              <a:rPr lang="es-419"/>
              <a:t>: </a:t>
            </a:r>
            <a:r>
              <a:rPr b="1" lang="es-419">
                <a:latin typeface="Roboto Mono"/>
                <a:ea typeface="Roboto Mono"/>
                <a:cs typeface="Roboto Mono"/>
                <a:sym typeface="Roboto Mono"/>
              </a:rPr>
              <a:t>cd nombre_directorio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indent="-323532" lvl="1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Roboto Mono"/>
              <a:buChar char="○"/>
            </a:pPr>
            <a:r>
              <a:rPr b="1" lang="es-419" sz="1616">
                <a:latin typeface="Roboto Mono"/>
                <a:ea typeface="Roboto Mono"/>
                <a:cs typeface="Roboto Mono"/>
                <a:sym typeface="Roboto Mono"/>
              </a:rPr>
              <a:t>. </a:t>
            </a:r>
            <a:r>
              <a:rPr lang="es-419" sz="1616">
                <a:latin typeface="Open Sans"/>
                <a:ea typeface="Open Sans"/>
                <a:cs typeface="Open Sans"/>
                <a:sym typeface="Open Sans"/>
              </a:rPr>
              <a:t>representa el directorio actual</a:t>
            </a:r>
            <a:endParaRPr sz="1616">
              <a:latin typeface="Open Sans"/>
              <a:ea typeface="Open Sans"/>
              <a:cs typeface="Open Sans"/>
              <a:sym typeface="Open Sans"/>
            </a:endParaRPr>
          </a:p>
          <a:p>
            <a:pPr indent="-323532" lvl="1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Roboto Mono"/>
              <a:buChar char="○"/>
            </a:pPr>
            <a:r>
              <a:rPr b="1" lang="es-419" sz="1616">
                <a:latin typeface="Roboto Mono"/>
                <a:ea typeface="Roboto Mono"/>
                <a:cs typeface="Roboto Mono"/>
                <a:sym typeface="Roboto Mono"/>
              </a:rPr>
              <a:t>.. </a:t>
            </a:r>
            <a:r>
              <a:rPr lang="es-419" sz="1616">
                <a:latin typeface="Open Sans"/>
                <a:ea typeface="Open Sans"/>
                <a:cs typeface="Open Sans"/>
                <a:sym typeface="Open Sans"/>
              </a:rPr>
              <a:t>representa el directorio padre</a:t>
            </a:r>
            <a:endParaRPr sz="1616">
              <a:latin typeface="Open Sans"/>
              <a:ea typeface="Open Sans"/>
              <a:cs typeface="Open Sans"/>
              <a:sym typeface="Open Sans"/>
            </a:endParaRPr>
          </a:p>
          <a:p>
            <a:pPr indent="-323532" lvl="1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Roboto Mono"/>
              <a:buChar char="○"/>
            </a:pPr>
            <a:r>
              <a:rPr b="1" lang="es-419" sz="1616">
                <a:latin typeface="Roboto Mono"/>
                <a:ea typeface="Roboto Mono"/>
                <a:cs typeface="Roboto Mono"/>
                <a:sym typeface="Roboto Mono"/>
              </a:rPr>
              <a:t>/</a:t>
            </a:r>
            <a:r>
              <a:rPr b="1" lang="es-419" sz="1616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-419" sz="1616">
                <a:latin typeface="Open Sans"/>
                <a:ea typeface="Open Sans"/>
                <a:cs typeface="Open Sans"/>
                <a:sym typeface="Open Sans"/>
              </a:rPr>
              <a:t>separa los nombres de los directorios</a:t>
            </a:r>
            <a:endParaRPr sz="1616">
              <a:latin typeface="Open Sans"/>
              <a:ea typeface="Open Sans"/>
              <a:cs typeface="Open Sans"/>
              <a:sym typeface="Open Sans"/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i="1" lang="es-419"/>
              <a:t>Limpiar pantalla (Clear Screen)</a:t>
            </a:r>
            <a:r>
              <a:rPr lang="es-419"/>
              <a:t>: </a:t>
            </a:r>
            <a:r>
              <a:rPr b="1" lang="es-419">
                <a:latin typeface="Roboto Mono"/>
                <a:ea typeface="Roboto Mono"/>
                <a:cs typeface="Roboto Mono"/>
                <a:sym typeface="Roboto Mono"/>
              </a:rPr>
              <a:t>clear</a:t>
            </a:r>
            <a:endParaRPr/>
          </a:p>
        </p:txBody>
      </p:sp>
      <p:pic>
        <p:nvPicPr>
          <p:cNvPr id="278" name="Google Shape;27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97174" y="0"/>
            <a:ext cx="1646825" cy="1871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23449" y="0"/>
            <a:ext cx="573725" cy="68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7"/>
          <p:cNvSpPr/>
          <p:nvPr/>
        </p:nvSpPr>
        <p:spPr>
          <a:xfrm>
            <a:off x="573000" y="1422650"/>
            <a:ext cx="7975200" cy="6567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3810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latin typeface="Open Sans"/>
                <a:ea typeface="Open Sans"/>
                <a:cs typeface="Open Sans"/>
                <a:sym typeface="Open Sans"/>
              </a:rPr>
              <a:t>ls</a:t>
            </a:r>
            <a:r>
              <a:rPr lang="es-419" sz="2400">
                <a:latin typeface="Open Sans"/>
                <a:ea typeface="Open Sans"/>
                <a:cs typeface="Open Sans"/>
                <a:sym typeface="Open Sans"/>
              </a:rPr>
              <a:t>         -a              c/Users/mi-directorio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5" name="Google Shape;285;p37"/>
          <p:cNvSpPr/>
          <p:nvPr/>
        </p:nvSpPr>
        <p:spPr>
          <a:xfrm flipH="1" rot="10800000">
            <a:off x="588950" y="1439700"/>
            <a:ext cx="1038900" cy="15705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67F929">
              <a:alpha val="36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37"/>
          <p:cNvSpPr txBox="1"/>
          <p:nvPr>
            <p:ph idx="1" type="body"/>
          </p:nvPr>
        </p:nvSpPr>
        <p:spPr>
          <a:xfrm>
            <a:off x="311700" y="3816000"/>
            <a:ext cx="8497800" cy="7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 sz="2400">
                <a:latin typeface="Open Sans"/>
                <a:ea typeface="Open Sans"/>
                <a:cs typeface="Open Sans"/>
                <a:sym typeface="Open Sans"/>
              </a:rPr>
              <a:t>Un comando básico tiene 3 partes</a:t>
            </a:r>
            <a:endParaRPr b="1" sz="24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7" name="Google Shape;287;p37"/>
          <p:cNvSpPr txBox="1"/>
          <p:nvPr/>
        </p:nvSpPr>
        <p:spPr>
          <a:xfrm>
            <a:off x="588875" y="2179125"/>
            <a:ext cx="1038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latin typeface="Oswald"/>
                <a:ea typeface="Oswald"/>
                <a:cs typeface="Oswald"/>
                <a:sym typeface="Oswald"/>
              </a:rPr>
              <a:t>comando</a:t>
            </a:r>
            <a:endParaRPr sz="18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88" name="Google Shape;288;p37"/>
          <p:cNvSpPr/>
          <p:nvPr/>
        </p:nvSpPr>
        <p:spPr>
          <a:xfrm flipH="1" rot="10800000">
            <a:off x="1627775" y="1422650"/>
            <a:ext cx="1408500" cy="15705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FF9900">
              <a:alpha val="269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37"/>
          <p:cNvSpPr txBox="1"/>
          <p:nvPr/>
        </p:nvSpPr>
        <p:spPr>
          <a:xfrm>
            <a:off x="1627775" y="2162075"/>
            <a:ext cx="1408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latin typeface="Oswald"/>
                <a:ea typeface="Oswald"/>
                <a:cs typeface="Oswald"/>
                <a:sym typeface="Oswald"/>
              </a:rPr>
              <a:t>modificador</a:t>
            </a:r>
            <a:endParaRPr sz="18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90" name="Google Shape;290;p37"/>
          <p:cNvSpPr/>
          <p:nvPr/>
        </p:nvSpPr>
        <p:spPr>
          <a:xfrm flipH="1" rot="10800000">
            <a:off x="3036275" y="1422650"/>
            <a:ext cx="4916400" cy="15705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4A86E8">
              <a:alpha val="274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37"/>
          <p:cNvSpPr txBox="1"/>
          <p:nvPr/>
        </p:nvSpPr>
        <p:spPr>
          <a:xfrm>
            <a:off x="3036275" y="2162075"/>
            <a:ext cx="4916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latin typeface="Oswald"/>
                <a:ea typeface="Oswald"/>
                <a:cs typeface="Oswald"/>
                <a:sym typeface="Oswald"/>
              </a:rPr>
              <a:t>parámetros</a:t>
            </a:r>
            <a:endParaRPr sz="18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CMD</a:t>
            </a:r>
            <a:endParaRPr/>
          </a:p>
        </p:txBody>
      </p:sp>
      <p:sp>
        <p:nvSpPr>
          <p:cNvPr id="297" name="Google Shape;297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Es la consola de comandos básica de Windows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Acceso a </a:t>
            </a:r>
            <a:r>
              <a:rPr b="1" lang="es-419"/>
              <a:t>cmd</a:t>
            </a:r>
            <a:r>
              <a:rPr lang="es-419"/>
              <a:t>: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s-419" sz="1600"/>
              <a:t>Win + R, cmd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s-419" sz="1600"/>
              <a:t>Explorador de archivos, url de ubicación, cmd, ENTER</a:t>
            </a:r>
            <a:endParaRPr sz="16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i="1" lang="es-419"/>
              <a:t>Salir (Exit)</a:t>
            </a:r>
            <a:r>
              <a:rPr lang="es-419"/>
              <a:t>: </a:t>
            </a:r>
            <a:r>
              <a:rPr b="1" lang="es-419">
                <a:latin typeface="Roboto Mono"/>
                <a:ea typeface="Roboto Mono"/>
                <a:cs typeface="Roboto Mono"/>
                <a:sym typeface="Roboto Mono"/>
              </a:rPr>
              <a:t>exit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i="1" lang="es-419"/>
              <a:t>Listar directorio</a:t>
            </a:r>
            <a:r>
              <a:rPr b="1" i="1" lang="es-419"/>
              <a:t> (List Directory)</a:t>
            </a:r>
            <a:r>
              <a:rPr lang="es-419"/>
              <a:t>: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es-419" sz="1600">
                <a:latin typeface="Roboto Mono"/>
                <a:ea typeface="Roboto Mono"/>
                <a:cs typeface="Roboto Mono"/>
                <a:sym typeface="Roboto Mono"/>
              </a:rPr>
              <a:t>dir</a:t>
            </a:r>
            <a:endParaRPr b="1"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Roboto Mono"/>
              <a:buChar char="○"/>
            </a:pPr>
            <a:r>
              <a:rPr lang="es-419" sz="1600">
                <a:latin typeface="Open Sans"/>
                <a:ea typeface="Open Sans"/>
                <a:cs typeface="Open Sans"/>
                <a:sym typeface="Open Sans"/>
              </a:rPr>
              <a:t>para mostrar ocultos: </a:t>
            </a:r>
            <a:r>
              <a:rPr b="1" lang="es-419" sz="1600">
                <a:latin typeface="Roboto Mono"/>
                <a:ea typeface="Roboto Mono"/>
                <a:cs typeface="Roboto Mono"/>
                <a:sym typeface="Roboto Mono"/>
              </a:rPr>
              <a:t>dir /a</a:t>
            </a:r>
            <a:endParaRPr b="1"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i="1" lang="es-419"/>
              <a:t>Cambiar directorio</a:t>
            </a:r>
            <a:r>
              <a:rPr b="1" i="1" lang="es-419"/>
              <a:t> (Change Directory)</a:t>
            </a:r>
            <a:r>
              <a:rPr lang="es-419"/>
              <a:t>: </a:t>
            </a:r>
            <a:r>
              <a:rPr b="1" lang="es-419">
                <a:latin typeface="Roboto Mono"/>
                <a:ea typeface="Roboto Mono"/>
                <a:cs typeface="Roboto Mono"/>
                <a:sym typeface="Roboto Mono"/>
              </a:rPr>
              <a:t>cd nombre_directorio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Roboto Mono"/>
              <a:buChar char="○"/>
            </a:pPr>
            <a:r>
              <a:rPr b="1" lang="es-419" sz="1600">
                <a:latin typeface="Roboto Mono"/>
                <a:ea typeface="Roboto Mono"/>
                <a:cs typeface="Roboto Mono"/>
                <a:sym typeface="Roboto Mono"/>
              </a:rPr>
              <a:t>. </a:t>
            </a:r>
            <a:r>
              <a:rPr lang="es-419" sz="1600">
                <a:latin typeface="Open Sans"/>
                <a:ea typeface="Open Sans"/>
                <a:cs typeface="Open Sans"/>
                <a:sym typeface="Open Sans"/>
              </a:rPr>
              <a:t>representa el directorio actual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Roboto Mono"/>
              <a:buChar char="○"/>
            </a:pPr>
            <a:r>
              <a:rPr b="1" lang="es-419" sz="1600">
                <a:latin typeface="Roboto Mono"/>
                <a:ea typeface="Roboto Mono"/>
                <a:cs typeface="Roboto Mono"/>
                <a:sym typeface="Roboto Mono"/>
              </a:rPr>
              <a:t>.. </a:t>
            </a:r>
            <a:r>
              <a:rPr lang="es-419" sz="1600">
                <a:latin typeface="Open Sans"/>
                <a:ea typeface="Open Sans"/>
                <a:cs typeface="Open Sans"/>
                <a:sym typeface="Open Sans"/>
              </a:rPr>
              <a:t>representa el directorio padre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Roboto Mono"/>
              <a:buChar char="○"/>
            </a:pPr>
            <a:r>
              <a:rPr b="1" lang="es-419" sz="1600">
                <a:latin typeface="Roboto Mono"/>
                <a:ea typeface="Roboto Mono"/>
                <a:cs typeface="Roboto Mono"/>
                <a:sym typeface="Roboto Mono"/>
              </a:rPr>
              <a:t>\ </a:t>
            </a:r>
            <a:r>
              <a:rPr lang="es-419" sz="1600">
                <a:latin typeface="Open Sans"/>
                <a:ea typeface="Open Sans"/>
                <a:cs typeface="Open Sans"/>
                <a:sym typeface="Open Sans"/>
              </a:rPr>
              <a:t>separa los nombres de los directorios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i="1" lang="es-419"/>
              <a:t>Limpiar pantalla (Clear Screen)</a:t>
            </a:r>
            <a:r>
              <a:rPr lang="es-419"/>
              <a:t>: </a:t>
            </a:r>
            <a:r>
              <a:rPr b="1" lang="es-419">
                <a:latin typeface="Roboto Mono"/>
                <a:ea typeface="Roboto Mono"/>
                <a:cs typeface="Roboto Mono"/>
                <a:sym typeface="Roboto Mono"/>
              </a:rPr>
              <a:t>cls</a:t>
            </a:r>
            <a:endParaRPr/>
          </a:p>
        </p:txBody>
      </p:sp>
      <p:pic>
        <p:nvPicPr>
          <p:cNvPr id="298" name="Google Shape;29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0100" y="0"/>
            <a:ext cx="1923900" cy="192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91875" y="0"/>
            <a:ext cx="628224" cy="628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9"/>
          <p:cNvSpPr/>
          <p:nvPr/>
        </p:nvSpPr>
        <p:spPr>
          <a:xfrm>
            <a:off x="573000" y="1422650"/>
            <a:ext cx="7975200" cy="6567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3810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latin typeface="Open Sans"/>
                <a:ea typeface="Open Sans"/>
                <a:cs typeface="Open Sans"/>
                <a:sym typeface="Open Sans"/>
              </a:rPr>
              <a:t>dir       /a              C:\Users\mi-directorio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05" name="Google Shape;305;p39"/>
          <p:cNvSpPr/>
          <p:nvPr/>
        </p:nvSpPr>
        <p:spPr>
          <a:xfrm flipH="1" rot="10800000">
            <a:off x="588950" y="1439700"/>
            <a:ext cx="1038900" cy="15705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67F929">
              <a:alpha val="36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39"/>
          <p:cNvSpPr txBox="1"/>
          <p:nvPr>
            <p:ph idx="1" type="body"/>
          </p:nvPr>
        </p:nvSpPr>
        <p:spPr>
          <a:xfrm>
            <a:off x="311700" y="3816000"/>
            <a:ext cx="8497800" cy="7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 sz="2400">
                <a:latin typeface="Open Sans"/>
                <a:ea typeface="Open Sans"/>
                <a:cs typeface="Open Sans"/>
                <a:sym typeface="Open Sans"/>
              </a:rPr>
              <a:t>Un comando básico tiene 3 partes</a:t>
            </a:r>
            <a:endParaRPr b="1" sz="24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07" name="Google Shape;307;p39"/>
          <p:cNvSpPr txBox="1"/>
          <p:nvPr/>
        </p:nvSpPr>
        <p:spPr>
          <a:xfrm>
            <a:off x="588875" y="2179125"/>
            <a:ext cx="1038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latin typeface="Oswald"/>
                <a:ea typeface="Oswald"/>
                <a:cs typeface="Oswald"/>
                <a:sym typeface="Oswald"/>
              </a:rPr>
              <a:t>comando</a:t>
            </a:r>
            <a:endParaRPr sz="18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08" name="Google Shape;308;p39"/>
          <p:cNvSpPr/>
          <p:nvPr/>
        </p:nvSpPr>
        <p:spPr>
          <a:xfrm flipH="1" rot="10800000">
            <a:off x="1627775" y="1422650"/>
            <a:ext cx="1408500" cy="15705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FF9900">
              <a:alpha val="269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39"/>
          <p:cNvSpPr txBox="1"/>
          <p:nvPr/>
        </p:nvSpPr>
        <p:spPr>
          <a:xfrm>
            <a:off x="1627775" y="2162075"/>
            <a:ext cx="1408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latin typeface="Oswald"/>
                <a:ea typeface="Oswald"/>
                <a:cs typeface="Oswald"/>
                <a:sym typeface="Oswald"/>
              </a:rPr>
              <a:t>modificador</a:t>
            </a:r>
            <a:endParaRPr sz="18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10" name="Google Shape;310;p39"/>
          <p:cNvSpPr/>
          <p:nvPr/>
        </p:nvSpPr>
        <p:spPr>
          <a:xfrm flipH="1" rot="10800000">
            <a:off x="3036275" y="1422650"/>
            <a:ext cx="4916400" cy="15705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4A86E8">
              <a:alpha val="274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39"/>
          <p:cNvSpPr txBox="1"/>
          <p:nvPr/>
        </p:nvSpPr>
        <p:spPr>
          <a:xfrm>
            <a:off x="3036275" y="2162075"/>
            <a:ext cx="4916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latin typeface="Oswald"/>
                <a:ea typeface="Oswald"/>
                <a:cs typeface="Oswald"/>
                <a:sym typeface="Oswald"/>
              </a:rPr>
              <a:t>parámetros</a:t>
            </a:r>
            <a:endParaRPr sz="18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0"/>
          <p:cNvSpPr txBox="1"/>
          <p:nvPr>
            <p:ph type="title"/>
          </p:nvPr>
        </p:nvSpPr>
        <p:spPr>
          <a:xfrm>
            <a:off x="311700" y="445025"/>
            <a:ext cx="399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Bash</a:t>
            </a:r>
            <a:endParaRPr/>
          </a:p>
        </p:txBody>
      </p:sp>
      <p:sp>
        <p:nvSpPr>
          <p:cNvPr id="317" name="Google Shape;317;p4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i="1" lang="es-419" sz="1800"/>
              <a:t>Salir (Exit)</a:t>
            </a:r>
            <a:r>
              <a:rPr lang="es-419" sz="1800"/>
              <a:t>: </a:t>
            </a:r>
            <a:r>
              <a:rPr b="1" lang="es-419" sz="1800">
                <a:latin typeface="Roboto Mono"/>
                <a:ea typeface="Roboto Mono"/>
                <a:cs typeface="Roboto Mono"/>
                <a:sym typeface="Roboto Mono"/>
              </a:rPr>
              <a:t>exit</a:t>
            </a:r>
            <a:endParaRPr b="1"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i="1" lang="es-419" sz="1800"/>
              <a:t>Listar directorio (List Directory)</a:t>
            </a:r>
            <a:r>
              <a:rPr lang="es-419" sz="1800"/>
              <a:t>:</a:t>
            </a:r>
            <a:endParaRPr sz="1800"/>
          </a:p>
          <a:p>
            <a:pPr indent="-3235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b="1" lang="es-419" sz="1616">
                <a:latin typeface="Roboto Mono"/>
                <a:ea typeface="Roboto Mono"/>
                <a:cs typeface="Roboto Mono"/>
                <a:sym typeface="Roboto Mono"/>
              </a:rPr>
              <a:t>ls</a:t>
            </a:r>
            <a:endParaRPr b="1" sz="1616">
              <a:latin typeface="Roboto Mono"/>
              <a:ea typeface="Roboto Mono"/>
              <a:cs typeface="Roboto Mono"/>
              <a:sym typeface="Roboto Mono"/>
            </a:endParaRPr>
          </a:p>
          <a:p>
            <a:pPr indent="-323532" lvl="1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Roboto Mono"/>
              <a:buChar char="○"/>
            </a:pPr>
            <a:r>
              <a:rPr lang="es-419" sz="1616">
                <a:latin typeface="Open Sans"/>
                <a:ea typeface="Open Sans"/>
                <a:cs typeface="Open Sans"/>
                <a:sym typeface="Open Sans"/>
              </a:rPr>
              <a:t>para mostrar ocultos: </a:t>
            </a:r>
            <a:r>
              <a:rPr b="1" lang="es-419" sz="1616">
                <a:latin typeface="Roboto Mono"/>
                <a:ea typeface="Roboto Mono"/>
                <a:cs typeface="Roboto Mono"/>
                <a:sym typeface="Roboto Mono"/>
              </a:rPr>
              <a:t>ls -a</a:t>
            </a:r>
            <a:endParaRPr b="1" sz="1616">
              <a:latin typeface="Roboto Mono"/>
              <a:ea typeface="Roboto Mono"/>
              <a:cs typeface="Roboto Mono"/>
              <a:sym typeface="Roboto Mono"/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i="1" lang="es-419" sz="1800"/>
              <a:t>Cambiar directorio (Change Directory)</a:t>
            </a:r>
            <a:r>
              <a:rPr lang="es-419" sz="1800"/>
              <a:t>: </a:t>
            </a:r>
            <a:br>
              <a:rPr lang="es-419" sz="1800"/>
            </a:br>
            <a:r>
              <a:rPr b="1" lang="es-419" sz="1800">
                <a:latin typeface="Roboto Mono"/>
                <a:ea typeface="Roboto Mono"/>
                <a:cs typeface="Roboto Mono"/>
                <a:sym typeface="Roboto Mono"/>
              </a:rPr>
              <a:t>cd nombre_directorio</a:t>
            </a:r>
            <a:endParaRPr b="1"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-323532" lvl="1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Roboto Mono"/>
              <a:buChar char="○"/>
            </a:pPr>
            <a:r>
              <a:rPr b="1" lang="es-419" sz="1616">
                <a:latin typeface="Roboto Mono"/>
                <a:ea typeface="Roboto Mono"/>
                <a:cs typeface="Roboto Mono"/>
                <a:sym typeface="Roboto Mono"/>
              </a:rPr>
              <a:t>. </a:t>
            </a:r>
            <a:r>
              <a:rPr lang="es-419" sz="1616">
                <a:latin typeface="Open Sans"/>
                <a:ea typeface="Open Sans"/>
                <a:cs typeface="Open Sans"/>
                <a:sym typeface="Open Sans"/>
              </a:rPr>
              <a:t>representa el directorio actual</a:t>
            </a:r>
            <a:endParaRPr sz="1616">
              <a:latin typeface="Open Sans"/>
              <a:ea typeface="Open Sans"/>
              <a:cs typeface="Open Sans"/>
              <a:sym typeface="Open Sans"/>
            </a:endParaRPr>
          </a:p>
          <a:p>
            <a:pPr indent="-323532" lvl="1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Roboto Mono"/>
              <a:buChar char="○"/>
            </a:pPr>
            <a:r>
              <a:rPr b="1" lang="es-419" sz="1616">
                <a:latin typeface="Roboto Mono"/>
                <a:ea typeface="Roboto Mono"/>
                <a:cs typeface="Roboto Mono"/>
                <a:sym typeface="Roboto Mono"/>
              </a:rPr>
              <a:t>.. </a:t>
            </a:r>
            <a:r>
              <a:rPr lang="es-419" sz="1616">
                <a:latin typeface="Open Sans"/>
                <a:ea typeface="Open Sans"/>
                <a:cs typeface="Open Sans"/>
                <a:sym typeface="Open Sans"/>
              </a:rPr>
              <a:t>representa el directorio padre</a:t>
            </a:r>
            <a:endParaRPr sz="1616">
              <a:latin typeface="Open Sans"/>
              <a:ea typeface="Open Sans"/>
              <a:cs typeface="Open Sans"/>
              <a:sym typeface="Open Sans"/>
            </a:endParaRPr>
          </a:p>
          <a:p>
            <a:pPr indent="-323532" lvl="1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Roboto Mono"/>
              <a:buChar char="○"/>
            </a:pPr>
            <a:r>
              <a:rPr b="1" lang="es-419" sz="1616">
                <a:latin typeface="Roboto Mono"/>
                <a:ea typeface="Roboto Mono"/>
                <a:cs typeface="Roboto Mono"/>
                <a:sym typeface="Roboto Mono"/>
              </a:rPr>
              <a:t>/ </a:t>
            </a:r>
            <a:r>
              <a:rPr lang="es-419" sz="1616">
                <a:latin typeface="Open Sans"/>
                <a:ea typeface="Open Sans"/>
                <a:cs typeface="Open Sans"/>
                <a:sym typeface="Open Sans"/>
              </a:rPr>
              <a:t>separa los nombres de los directorios</a:t>
            </a:r>
            <a:endParaRPr sz="1616">
              <a:latin typeface="Open Sans"/>
              <a:ea typeface="Open Sans"/>
              <a:cs typeface="Open Sans"/>
              <a:sym typeface="Open Sans"/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i="1" lang="es-419" sz="1800"/>
              <a:t>Limpiar pantalla (Clear Screen)</a:t>
            </a:r>
            <a:r>
              <a:rPr lang="es-419" sz="1800"/>
              <a:t>: </a:t>
            </a:r>
            <a:r>
              <a:rPr b="1" lang="es-419" sz="1800">
                <a:latin typeface="Roboto Mono"/>
                <a:ea typeface="Roboto Mono"/>
                <a:cs typeface="Roboto Mono"/>
                <a:sym typeface="Roboto Mono"/>
              </a:rPr>
              <a:t>clear</a:t>
            </a:r>
            <a:endParaRPr b="1"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18" name="Google Shape;318;p4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i="1" lang="es-419" sz="1800"/>
              <a:t>Salir (Exit)</a:t>
            </a:r>
            <a:r>
              <a:rPr lang="es-419" sz="1800"/>
              <a:t>: </a:t>
            </a:r>
            <a:r>
              <a:rPr b="1" lang="es-419" sz="1800">
                <a:latin typeface="Roboto Mono"/>
                <a:ea typeface="Roboto Mono"/>
                <a:cs typeface="Roboto Mono"/>
                <a:sym typeface="Roboto Mono"/>
              </a:rPr>
              <a:t>exit</a:t>
            </a:r>
            <a:endParaRPr b="1"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i="1" lang="es-419" sz="1800"/>
              <a:t>Listar directorio (List Directory)</a:t>
            </a:r>
            <a:r>
              <a:rPr lang="es-419" sz="1800"/>
              <a:t>:</a:t>
            </a:r>
            <a:endParaRPr sz="1800"/>
          </a:p>
          <a:p>
            <a:pPr indent="-32258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b="1" lang="es-419" sz="1600">
                <a:latin typeface="Roboto Mono"/>
                <a:ea typeface="Roboto Mono"/>
                <a:cs typeface="Roboto Mono"/>
                <a:sym typeface="Roboto Mono"/>
              </a:rPr>
              <a:t>dir</a:t>
            </a:r>
            <a:endParaRPr b="1"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-322580" lvl="1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Roboto Mono"/>
              <a:buChar char="○"/>
            </a:pPr>
            <a:r>
              <a:rPr lang="es-419" sz="1600">
                <a:latin typeface="Open Sans"/>
                <a:ea typeface="Open Sans"/>
                <a:cs typeface="Open Sans"/>
                <a:sym typeface="Open Sans"/>
              </a:rPr>
              <a:t>para mostrar ocultos: </a:t>
            </a:r>
            <a:r>
              <a:rPr b="1" lang="es-419" sz="1600">
                <a:latin typeface="Roboto Mono"/>
                <a:ea typeface="Roboto Mono"/>
                <a:cs typeface="Roboto Mono"/>
                <a:sym typeface="Roboto Mono"/>
              </a:rPr>
              <a:t>dir /a</a:t>
            </a:r>
            <a:endParaRPr b="1"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i="1" lang="es-419" sz="1800"/>
              <a:t>Cambiar directorio (Change Directory)</a:t>
            </a:r>
            <a:r>
              <a:rPr lang="es-419" sz="1800"/>
              <a:t>: </a:t>
            </a:r>
            <a:br>
              <a:rPr lang="es-419" sz="1800"/>
            </a:br>
            <a:r>
              <a:rPr b="1" lang="es-419" sz="1800">
                <a:latin typeface="Roboto Mono"/>
                <a:ea typeface="Roboto Mono"/>
                <a:cs typeface="Roboto Mono"/>
                <a:sym typeface="Roboto Mono"/>
              </a:rPr>
              <a:t>cd nombre_directorio</a:t>
            </a:r>
            <a:endParaRPr b="1"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-322580" lvl="1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Roboto Mono"/>
              <a:buChar char="○"/>
            </a:pPr>
            <a:r>
              <a:rPr b="1" lang="es-419" sz="1600">
                <a:latin typeface="Roboto Mono"/>
                <a:ea typeface="Roboto Mono"/>
                <a:cs typeface="Roboto Mono"/>
                <a:sym typeface="Roboto Mono"/>
              </a:rPr>
              <a:t>. </a:t>
            </a:r>
            <a:r>
              <a:rPr lang="es-419" sz="1600">
                <a:latin typeface="Open Sans"/>
                <a:ea typeface="Open Sans"/>
                <a:cs typeface="Open Sans"/>
                <a:sym typeface="Open Sans"/>
              </a:rPr>
              <a:t>representa el directorio actual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-322580" lvl="1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Roboto Mono"/>
              <a:buChar char="○"/>
            </a:pPr>
            <a:r>
              <a:rPr b="1" lang="es-419" sz="1600">
                <a:latin typeface="Roboto Mono"/>
                <a:ea typeface="Roboto Mono"/>
                <a:cs typeface="Roboto Mono"/>
                <a:sym typeface="Roboto Mono"/>
              </a:rPr>
              <a:t>.. </a:t>
            </a:r>
            <a:r>
              <a:rPr lang="es-419" sz="1600">
                <a:latin typeface="Open Sans"/>
                <a:ea typeface="Open Sans"/>
                <a:cs typeface="Open Sans"/>
                <a:sym typeface="Open Sans"/>
              </a:rPr>
              <a:t>representa el directorio padre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-322580" lvl="1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Roboto Mono"/>
              <a:buChar char="○"/>
            </a:pPr>
            <a:r>
              <a:rPr b="1" lang="es-419" sz="1600">
                <a:latin typeface="Roboto Mono"/>
                <a:ea typeface="Roboto Mono"/>
                <a:cs typeface="Roboto Mono"/>
                <a:sym typeface="Roboto Mono"/>
              </a:rPr>
              <a:t>\ </a:t>
            </a:r>
            <a:r>
              <a:rPr lang="es-419" sz="1600">
                <a:latin typeface="Open Sans"/>
                <a:ea typeface="Open Sans"/>
                <a:cs typeface="Open Sans"/>
                <a:sym typeface="Open Sans"/>
              </a:rPr>
              <a:t>separa los nombres de los directorios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i="1" lang="es-419" sz="1800"/>
              <a:t>Limpiar pantalla (Clear Screen)</a:t>
            </a:r>
            <a:r>
              <a:rPr lang="es-419" sz="1800"/>
              <a:t>: </a:t>
            </a:r>
            <a:r>
              <a:rPr b="1" lang="es-419" sz="1800">
                <a:latin typeface="Roboto Mono"/>
                <a:ea typeface="Roboto Mono"/>
                <a:cs typeface="Roboto Mono"/>
                <a:sym typeface="Roboto Mono"/>
              </a:rPr>
              <a:t>cls</a:t>
            </a:r>
            <a:endParaRPr b="1" sz="16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19" name="Google Shape;319;p40"/>
          <p:cNvSpPr txBox="1"/>
          <p:nvPr>
            <p:ph type="title"/>
          </p:nvPr>
        </p:nvSpPr>
        <p:spPr>
          <a:xfrm>
            <a:off x="4832400" y="445025"/>
            <a:ext cx="399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CMD</a:t>
            </a:r>
            <a:endParaRPr/>
          </a:p>
        </p:txBody>
      </p:sp>
      <p:pic>
        <p:nvPicPr>
          <p:cNvPr id="320" name="Google Shape;320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9846" y="308300"/>
            <a:ext cx="482211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85150" y="280538"/>
            <a:ext cx="628224" cy="628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Gracias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/>
          <p:nvPr/>
        </p:nvSpPr>
        <p:spPr>
          <a:xfrm>
            <a:off x="5554963" y="3351888"/>
            <a:ext cx="1138800" cy="12696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0" name="Google Shape;70;p15"/>
          <p:cNvSpPr/>
          <p:nvPr/>
        </p:nvSpPr>
        <p:spPr>
          <a:xfrm>
            <a:off x="5402563" y="3199488"/>
            <a:ext cx="1138800" cy="12696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1" name="Google Shape;71;p15"/>
          <p:cNvSpPr/>
          <p:nvPr/>
        </p:nvSpPr>
        <p:spPr>
          <a:xfrm>
            <a:off x="3059838" y="3351888"/>
            <a:ext cx="1138800" cy="12696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2" name="Google Shape;72;p15"/>
          <p:cNvSpPr/>
          <p:nvPr/>
        </p:nvSpPr>
        <p:spPr>
          <a:xfrm>
            <a:off x="2907438" y="3199488"/>
            <a:ext cx="1138800" cy="12696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3" name="Google Shape;73;p15"/>
          <p:cNvSpPr/>
          <p:nvPr/>
        </p:nvSpPr>
        <p:spPr>
          <a:xfrm>
            <a:off x="4002600" y="826813"/>
            <a:ext cx="1138800" cy="12696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400">
                <a:latin typeface="Open Sans"/>
                <a:ea typeface="Open Sans"/>
                <a:cs typeface="Open Sans"/>
                <a:sym typeface="Open Sans"/>
              </a:rPr>
              <a:t>HTML</a:t>
            </a:r>
            <a:endParaRPr b="1" sz="24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4" name="Google Shape;74;p15"/>
          <p:cNvSpPr/>
          <p:nvPr/>
        </p:nvSpPr>
        <p:spPr>
          <a:xfrm>
            <a:off x="2755038" y="3047088"/>
            <a:ext cx="1138800" cy="126960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400">
                <a:latin typeface="Open Sans"/>
                <a:ea typeface="Open Sans"/>
                <a:cs typeface="Open Sans"/>
                <a:sym typeface="Open Sans"/>
              </a:rPr>
              <a:t>CSS</a:t>
            </a:r>
            <a:endParaRPr b="1" sz="24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5" name="Google Shape;75;p15"/>
          <p:cNvSpPr/>
          <p:nvPr/>
        </p:nvSpPr>
        <p:spPr>
          <a:xfrm>
            <a:off x="5250163" y="3047088"/>
            <a:ext cx="1138800" cy="1269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400">
                <a:latin typeface="Open Sans"/>
                <a:ea typeface="Open Sans"/>
                <a:cs typeface="Open Sans"/>
                <a:sym typeface="Open Sans"/>
              </a:rPr>
              <a:t>JS</a:t>
            </a:r>
            <a:endParaRPr b="1" sz="240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76" name="Google Shape;76;p15"/>
          <p:cNvCxnSpPr>
            <a:stCxn id="74" idx="0"/>
            <a:endCxn id="73" idx="2"/>
          </p:cNvCxnSpPr>
          <p:nvPr/>
        </p:nvCxnSpPr>
        <p:spPr>
          <a:xfrm flipH="1" rot="10800000">
            <a:off x="3324438" y="2096388"/>
            <a:ext cx="1247700" cy="950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7" name="Google Shape;77;p15"/>
          <p:cNvCxnSpPr>
            <a:stCxn id="75" idx="0"/>
            <a:endCxn id="73" idx="2"/>
          </p:cNvCxnSpPr>
          <p:nvPr/>
        </p:nvCxnSpPr>
        <p:spPr>
          <a:xfrm rot="10800000">
            <a:off x="4571863" y="2096388"/>
            <a:ext cx="1247700" cy="950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4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Antonio Kobashikawa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0000FF"/>
                </a:solidFill>
              </a:rPr>
              <a:t>akobashikawa@gmail.com</a:t>
            </a:r>
            <a:endParaRPr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2940">
                <a:latin typeface="Roboto Mono"/>
                <a:ea typeface="Roboto Mono"/>
                <a:cs typeface="Roboto Mono"/>
                <a:sym typeface="Roboto Mono"/>
              </a:rPr>
              <a:t>&lt;tag </a:t>
            </a:r>
            <a:r>
              <a:rPr lang="es-419" sz="2940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atributo="valor"</a:t>
            </a:r>
            <a:r>
              <a:rPr lang="es-419" sz="2940">
                <a:latin typeface="Roboto Mono"/>
                <a:ea typeface="Roboto Mono"/>
                <a:cs typeface="Roboto Mono"/>
                <a:sym typeface="Roboto Mono"/>
              </a:rPr>
              <a:t>&gt;Contenido&lt;/tag&gt;</a:t>
            </a:r>
            <a:endParaRPr sz="294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83" name="Google Shape;83;p16"/>
          <p:cNvSpPr txBox="1"/>
          <p:nvPr>
            <p:ph type="title"/>
          </p:nvPr>
        </p:nvSpPr>
        <p:spPr>
          <a:xfrm>
            <a:off x="0" y="2992650"/>
            <a:ext cx="9144000" cy="8418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800">
                <a:latin typeface="Roboto Mono"/>
                <a:ea typeface="Roboto Mono"/>
                <a:cs typeface="Roboto Mono"/>
                <a:sym typeface="Roboto Mono"/>
              </a:rPr>
              <a:t>&lt;h1 </a:t>
            </a:r>
            <a:r>
              <a:rPr lang="es-419" sz="2800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style</a:t>
            </a:r>
            <a:r>
              <a:rPr lang="es-419" sz="2800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="color:blue;"</a:t>
            </a:r>
            <a:r>
              <a:rPr lang="es-419" sz="2800">
                <a:latin typeface="Roboto Mono"/>
                <a:ea typeface="Roboto Mono"/>
                <a:cs typeface="Roboto Mono"/>
                <a:sym typeface="Roboto Mono"/>
              </a:rPr>
              <a:t>&gt;Hola&lt;/h1&gt;</a:t>
            </a:r>
            <a:endParaRPr sz="2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84" name="Google Shape;84;p16"/>
          <p:cNvSpPr txBox="1"/>
          <p:nvPr>
            <p:ph type="title"/>
          </p:nvPr>
        </p:nvSpPr>
        <p:spPr>
          <a:xfrm>
            <a:off x="0" y="3684800"/>
            <a:ext cx="9144000" cy="8418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2840">
                <a:latin typeface="Roboto Mono"/>
                <a:ea typeface="Roboto Mono"/>
                <a:cs typeface="Roboto Mono"/>
                <a:sym typeface="Roboto Mono"/>
              </a:rPr>
              <a:t>&lt;a </a:t>
            </a:r>
            <a:r>
              <a:rPr lang="es-419" sz="2840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href</a:t>
            </a:r>
            <a:r>
              <a:rPr lang="es-419" sz="2840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="siguiente.html"</a:t>
            </a:r>
            <a:r>
              <a:rPr lang="es-419" sz="2840">
                <a:latin typeface="Roboto Mono"/>
                <a:ea typeface="Roboto Mono"/>
                <a:cs typeface="Roboto Mono"/>
                <a:sym typeface="Roboto Mono"/>
              </a:rPr>
              <a:t>&gt;Siguiente&lt;/a&gt;</a:t>
            </a:r>
            <a:endParaRPr sz="284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85" name="Google Shape;85;p16"/>
          <p:cNvSpPr/>
          <p:nvPr/>
        </p:nvSpPr>
        <p:spPr>
          <a:xfrm>
            <a:off x="4002600" y="522013"/>
            <a:ext cx="1138800" cy="12696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400">
                <a:latin typeface="Open Sans"/>
                <a:ea typeface="Open Sans"/>
                <a:cs typeface="Open Sans"/>
                <a:sym typeface="Open Sans"/>
              </a:rPr>
              <a:t>HTML</a:t>
            </a:r>
            <a:endParaRPr b="1" sz="24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0" y="1968500"/>
            <a:ext cx="9144000" cy="19845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s-419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s-419">
                <a:latin typeface="Roboto Mono"/>
                <a:ea typeface="Roboto Mono"/>
                <a:cs typeface="Roboto Mono"/>
                <a:sym typeface="Roboto Mono"/>
              </a:rPr>
              <a:t> selector </a:t>
            </a:r>
            <a:r>
              <a:rPr lang="es-419"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s-419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propiedad</a:t>
            </a:r>
            <a:r>
              <a:rPr lang="es-419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: valor;</a:t>
            </a:r>
            <a:br>
              <a:rPr lang="es-419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s-419">
                <a:latin typeface="Roboto Mono"/>
                <a:ea typeface="Roboto Mono"/>
                <a:cs typeface="Roboto Mono"/>
                <a:sym typeface="Roboto Mono"/>
              </a:rPr>
              <a:t> }</a:t>
            </a:r>
            <a:br>
              <a:rPr lang="es-419">
                <a:latin typeface="Roboto Mono"/>
                <a:ea typeface="Roboto Mono"/>
                <a:cs typeface="Roboto Mono"/>
                <a:sym typeface="Roboto Mono"/>
              </a:rPr>
            </a:b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1" name="Google Shape;91;p17"/>
          <p:cNvSpPr/>
          <p:nvPr/>
        </p:nvSpPr>
        <p:spPr>
          <a:xfrm>
            <a:off x="4002588" y="522013"/>
            <a:ext cx="1138800" cy="126960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400">
                <a:latin typeface="Open Sans"/>
                <a:ea typeface="Open Sans"/>
                <a:cs typeface="Open Sans"/>
                <a:sym typeface="Open Sans"/>
              </a:rPr>
              <a:t>CSS</a:t>
            </a:r>
            <a:endParaRPr b="1" sz="24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2" name="Google Shape;92;p17"/>
          <p:cNvSpPr txBox="1"/>
          <p:nvPr>
            <p:ph type="title"/>
          </p:nvPr>
        </p:nvSpPr>
        <p:spPr>
          <a:xfrm>
            <a:off x="0" y="3953000"/>
            <a:ext cx="9144000" cy="98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/* reglas de estilo */</a:t>
            </a:r>
            <a:endParaRPr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/>
          <p:nvPr/>
        </p:nvSpPr>
        <p:spPr>
          <a:xfrm>
            <a:off x="4002588" y="522013"/>
            <a:ext cx="1138800" cy="1269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400">
                <a:latin typeface="Open Sans"/>
                <a:ea typeface="Open Sans"/>
                <a:cs typeface="Open Sans"/>
                <a:sym typeface="Open Sans"/>
              </a:rPr>
              <a:t>JS</a:t>
            </a:r>
            <a:endParaRPr b="1" sz="24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8" name="Google Shape;98;p18"/>
          <p:cNvSpPr txBox="1"/>
          <p:nvPr>
            <p:ph type="title"/>
          </p:nvPr>
        </p:nvSpPr>
        <p:spPr>
          <a:xfrm>
            <a:off x="311700" y="1968500"/>
            <a:ext cx="8520600" cy="139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/* lenguage de programación */</a:t>
            </a:r>
            <a:endParaRPr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/>
          <p:nvPr/>
        </p:nvSpPr>
        <p:spPr>
          <a:xfrm>
            <a:off x="2464800" y="0"/>
            <a:ext cx="4214400" cy="51435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9"/>
          <p:cNvSpPr/>
          <p:nvPr/>
        </p:nvSpPr>
        <p:spPr>
          <a:xfrm>
            <a:off x="1491900" y="622575"/>
            <a:ext cx="5187300" cy="1099500"/>
          </a:xfrm>
          <a:prstGeom prst="roundRect">
            <a:avLst>
              <a:gd fmla="val 16667" name="adj"/>
            </a:avLst>
          </a:prstGeom>
          <a:solidFill>
            <a:srgbClr val="FF9900">
              <a:alpha val="227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latin typeface="Oswald"/>
                <a:ea typeface="Oswald"/>
                <a:cs typeface="Oswald"/>
                <a:sym typeface="Oswald"/>
              </a:rPr>
              <a:t>header</a:t>
            </a:r>
            <a:endParaRPr sz="18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05" name="Google Shape;105;p19"/>
          <p:cNvSpPr/>
          <p:nvPr/>
        </p:nvSpPr>
        <p:spPr>
          <a:xfrm>
            <a:off x="1491900" y="1722075"/>
            <a:ext cx="5187300" cy="3015600"/>
          </a:xfrm>
          <a:prstGeom prst="roundRect">
            <a:avLst>
              <a:gd fmla="val 6400" name="adj"/>
            </a:avLst>
          </a:prstGeom>
          <a:solidFill>
            <a:srgbClr val="00FF00">
              <a:alpha val="237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latin typeface="Oswald"/>
                <a:ea typeface="Oswald"/>
                <a:cs typeface="Oswald"/>
                <a:sym typeface="Oswald"/>
              </a:rPr>
              <a:t>body</a:t>
            </a:r>
            <a:endParaRPr sz="18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06" name="Google Shape;106;p19"/>
          <p:cNvSpPr txBox="1"/>
          <p:nvPr/>
        </p:nvSpPr>
        <p:spPr>
          <a:xfrm>
            <a:off x="2617200" y="218100"/>
            <a:ext cx="4214400" cy="49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&lt;html&gt;</a:t>
            </a:r>
            <a:endParaRPr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&lt;head&gt;</a:t>
            </a:r>
            <a:endParaRPr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&lt;/head&gt;</a:t>
            </a:r>
            <a:endParaRPr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&lt;body&gt;</a:t>
            </a:r>
            <a:endParaRPr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&lt;/body&gt;</a:t>
            </a:r>
            <a:endParaRPr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&lt;/html&gt;</a:t>
            </a:r>
            <a:endParaRPr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/>
          <p:nvPr/>
        </p:nvSpPr>
        <p:spPr>
          <a:xfrm>
            <a:off x="2464800" y="0"/>
            <a:ext cx="6382500" cy="51435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0"/>
          <p:cNvSpPr/>
          <p:nvPr/>
        </p:nvSpPr>
        <p:spPr>
          <a:xfrm>
            <a:off x="976600" y="1130675"/>
            <a:ext cx="7870800" cy="489900"/>
          </a:xfrm>
          <a:prstGeom prst="roundRect">
            <a:avLst>
              <a:gd fmla="val 16667" name="adj"/>
            </a:avLst>
          </a:prstGeom>
          <a:solidFill>
            <a:srgbClr val="00FFFF">
              <a:alpha val="26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latin typeface="Oswald"/>
                <a:ea typeface="Oswald"/>
                <a:cs typeface="Oswald"/>
                <a:sym typeface="Oswald"/>
              </a:rPr>
              <a:t>css externo</a:t>
            </a:r>
            <a:endParaRPr sz="18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13" name="Google Shape;113;p20"/>
          <p:cNvSpPr txBox="1"/>
          <p:nvPr/>
        </p:nvSpPr>
        <p:spPr>
          <a:xfrm>
            <a:off x="2617200" y="218100"/>
            <a:ext cx="5754300" cy="53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&lt;head&gt;</a:t>
            </a:r>
            <a:endParaRPr sz="16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	&lt;title&gt; Hola Mundo &lt;/title&gt;</a:t>
            </a:r>
            <a:endParaRPr sz="16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	&lt;link rel=</a:t>
            </a:r>
            <a:r>
              <a:rPr lang="es-419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"stylesheet" href="style.css"&gt;</a:t>
            </a:r>
            <a:endParaRPr sz="16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	&lt;style&gt;</a:t>
            </a:r>
            <a:endParaRPr sz="16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		h1 { color: green; }</a:t>
            </a:r>
            <a:endParaRPr sz="16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	&lt;/style&gt;</a:t>
            </a:r>
            <a:endParaRPr sz="16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	&lt;script src="hola.js"&gt;&lt;/script&gt;</a:t>
            </a:r>
            <a:endParaRPr sz="16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&lt;script&gt;</a:t>
            </a:r>
            <a:endParaRPr sz="16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		alert("Hola Mundo!");</a:t>
            </a:r>
            <a:endParaRPr sz="16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	&lt;/script&gt;</a:t>
            </a:r>
            <a:endParaRPr sz="16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&lt;/head&gt;</a:t>
            </a:r>
            <a:endParaRPr sz="16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14" name="Google Shape;114;p20"/>
          <p:cNvSpPr/>
          <p:nvPr/>
        </p:nvSpPr>
        <p:spPr>
          <a:xfrm>
            <a:off x="976600" y="1734425"/>
            <a:ext cx="7870800" cy="914700"/>
          </a:xfrm>
          <a:prstGeom prst="roundRect">
            <a:avLst>
              <a:gd fmla="val 16667" name="adj"/>
            </a:avLst>
          </a:prstGeom>
          <a:solidFill>
            <a:srgbClr val="00FF00">
              <a:alpha val="237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latin typeface="Oswald"/>
                <a:ea typeface="Oswald"/>
                <a:cs typeface="Oswald"/>
                <a:sym typeface="Oswald"/>
              </a:rPr>
              <a:t>css interno</a:t>
            </a:r>
            <a:endParaRPr sz="18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15" name="Google Shape;115;p20"/>
          <p:cNvSpPr/>
          <p:nvPr/>
        </p:nvSpPr>
        <p:spPr>
          <a:xfrm>
            <a:off x="976600" y="2884700"/>
            <a:ext cx="7870800" cy="489900"/>
          </a:xfrm>
          <a:prstGeom prst="roundRect">
            <a:avLst>
              <a:gd fmla="val 16667" name="adj"/>
            </a:avLst>
          </a:prstGeom>
          <a:solidFill>
            <a:srgbClr val="FFFF00">
              <a:alpha val="26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latin typeface="Oswald"/>
                <a:ea typeface="Oswald"/>
                <a:cs typeface="Oswald"/>
                <a:sym typeface="Oswald"/>
              </a:rPr>
              <a:t>js</a:t>
            </a:r>
            <a:r>
              <a:rPr lang="es-419" sz="1800">
                <a:latin typeface="Oswald"/>
                <a:ea typeface="Oswald"/>
                <a:cs typeface="Oswald"/>
                <a:sym typeface="Oswald"/>
              </a:rPr>
              <a:t> externo</a:t>
            </a:r>
            <a:endParaRPr sz="18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16" name="Google Shape;116;p20"/>
          <p:cNvSpPr/>
          <p:nvPr/>
        </p:nvSpPr>
        <p:spPr>
          <a:xfrm>
            <a:off x="976600" y="3457675"/>
            <a:ext cx="7870800" cy="843000"/>
          </a:xfrm>
          <a:prstGeom prst="roundRect">
            <a:avLst>
              <a:gd fmla="val 16667" name="adj"/>
            </a:avLst>
          </a:prstGeom>
          <a:solidFill>
            <a:srgbClr val="FF00FF">
              <a:alpha val="21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latin typeface="Oswald"/>
                <a:ea typeface="Oswald"/>
                <a:cs typeface="Oswald"/>
                <a:sym typeface="Oswald"/>
              </a:rPr>
              <a:t>js interno</a:t>
            </a:r>
            <a:endParaRPr sz="18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/>
          <p:nvPr/>
        </p:nvSpPr>
        <p:spPr>
          <a:xfrm>
            <a:off x="2464800" y="0"/>
            <a:ext cx="6382500" cy="51435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1"/>
          <p:cNvSpPr/>
          <p:nvPr/>
        </p:nvSpPr>
        <p:spPr>
          <a:xfrm>
            <a:off x="976600" y="3657075"/>
            <a:ext cx="7870800" cy="785400"/>
          </a:xfrm>
          <a:prstGeom prst="roundRect">
            <a:avLst>
              <a:gd fmla="val 16667" name="adj"/>
            </a:avLst>
          </a:prstGeom>
          <a:solidFill>
            <a:srgbClr val="FF00FF">
              <a:alpha val="21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latin typeface="Oswald"/>
                <a:ea typeface="Oswald"/>
                <a:cs typeface="Oswald"/>
                <a:sym typeface="Oswald"/>
              </a:rPr>
              <a:t>js interno</a:t>
            </a:r>
            <a:endParaRPr sz="18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3" name="Google Shape;123;p21"/>
          <p:cNvSpPr txBox="1"/>
          <p:nvPr/>
        </p:nvSpPr>
        <p:spPr>
          <a:xfrm>
            <a:off x="2617200" y="141900"/>
            <a:ext cx="5754300" cy="56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&lt;body&gt;</a:t>
            </a:r>
            <a:endParaRPr sz="16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	&lt;h1&gt; Hola Mundo &lt;/h1&gt;</a:t>
            </a:r>
            <a:endParaRPr sz="16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	&lt;style&gt;</a:t>
            </a:r>
            <a:endParaRPr sz="16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		h1 { color: blue; }</a:t>
            </a:r>
            <a:endParaRPr sz="16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	&lt;/style&gt;</a:t>
            </a:r>
            <a:endParaRPr sz="16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es-419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&lt;h1 style="color: teal;"&gt;</a:t>
            </a:r>
            <a:endParaRPr sz="16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Hola Mundo</a:t>
            </a:r>
            <a:endParaRPr sz="16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&lt;/h1&gt;</a:t>
            </a:r>
            <a:endParaRPr sz="16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	&lt;script src="hola.js"&gt;&lt;/script&gt;</a:t>
            </a:r>
            <a:endParaRPr sz="16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	&lt;script&gt;</a:t>
            </a:r>
            <a:endParaRPr sz="16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		alert(</a:t>
            </a:r>
            <a:r>
              <a:rPr lang="es-419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"Hola Mundo!");</a:t>
            </a:r>
            <a:endParaRPr sz="16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	&lt;/script&gt;</a:t>
            </a:r>
            <a:endParaRPr sz="16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&lt;/body&gt;</a:t>
            </a:r>
            <a:endParaRPr sz="16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24" name="Google Shape;124;p21"/>
          <p:cNvSpPr/>
          <p:nvPr/>
        </p:nvSpPr>
        <p:spPr>
          <a:xfrm>
            <a:off x="976600" y="1167450"/>
            <a:ext cx="7870800" cy="914100"/>
          </a:xfrm>
          <a:prstGeom prst="roundRect">
            <a:avLst>
              <a:gd fmla="val 16667" name="adj"/>
            </a:avLst>
          </a:prstGeom>
          <a:solidFill>
            <a:srgbClr val="00FF00">
              <a:alpha val="237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latin typeface="Oswald"/>
                <a:ea typeface="Oswald"/>
                <a:cs typeface="Oswald"/>
                <a:sym typeface="Oswald"/>
              </a:rPr>
              <a:t>css interno</a:t>
            </a:r>
            <a:endParaRPr sz="18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5" name="Google Shape;125;p21"/>
          <p:cNvSpPr/>
          <p:nvPr/>
        </p:nvSpPr>
        <p:spPr>
          <a:xfrm>
            <a:off x="976600" y="3035800"/>
            <a:ext cx="7870800" cy="489900"/>
          </a:xfrm>
          <a:prstGeom prst="roundRect">
            <a:avLst>
              <a:gd fmla="val 16667" name="adj"/>
            </a:avLst>
          </a:prstGeom>
          <a:solidFill>
            <a:srgbClr val="FFFF00">
              <a:alpha val="26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latin typeface="Oswald"/>
                <a:ea typeface="Oswald"/>
                <a:cs typeface="Oswald"/>
                <a:sym typeface="Oswald"/>
              </a:rPr>
              <a:t>js externo</a:t>
            </a:r>
            <a:endParaRPr sz="18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6" name="Google Shape;126;p21"/>
          <p:cNvSpPr/>
          <p:nvPr/>
        </p:nvSpPr>
        <p:spPr>
          <a:xfrm>
            <a:off x="976600" y="2136042"/>
            <a:ext cx="7870800" cy="306600"/>
          </a:xfrm>
          <a:prstGeom prst="roundRect">
            <a:avLst>
              <a:gd fmla="val 16667" name="adj"/>
            </a:avLst>
          </a:prstGeom>
          <a:solidFill>
            <a:srgbClr val="00FF00">
              <a:alpha val="237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latin typeface="Oswald"/>
                <a:ea typeface="Oswald"/>
                <a:cs typeface="Oswald"/>
                <a:sym typeface="Oswald"/>
              </a:rPr>
              <a:t>css inline</a:t>
            </a:r>
            <a:endParaRPr sz="18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