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  <p:embeddedFont>
      <p:font typeface="Roboto Mon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8100c55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28100c55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28100c55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28100c55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28100c55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28100c55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28100c55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28100c55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472d658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472d658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e1956d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e1956d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e1956d3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e1956d3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e1956d3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e1956d3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e1956d3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e1956d3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472d658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472d658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28100c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28100c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472d658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472d658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472d658a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472d658a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472d658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472d658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e1956d3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e1956d3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472d65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472d65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472d658a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0472d658a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8100c5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8100c5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28100c55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28100c55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8100c55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8100c55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28100c55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28100c55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8100c55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8100c55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28100c5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28100c5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28100c55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28100c55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1.png"/><Relationship Id="rId7" Type="http://schemas.openxmlformats.org/officeDocument/2006/relationships/image" Target="../media/image11.jpg"/><Relationship Id="rId8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1" Type="http://schemas.openxmlformats.org/officeDocument/2006/relationships/image" Target="../media/image20.png"/><Relationship Id="rId10" Type="http://schemas.openxmlformats.org/officeDocument/2006/relationships/image" Target="../media/image11.jpg"/><Relationship Id="rId12" Type="http://schemas.openxmlformats.org/officeDocument/2006/relationships/image" Target="../media/image17.png"/><Relationship Id="rId9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kobashikawa/hola-mundo" TargetMode="External"/><Relationship Id="rId4" Type="http://schemas.openxmlformats.org/officeDocument/2006/relationships/hyperlink" Target="https://github.com/akobashikawa/express-hola-mundo" TargetMode="External"/><Relationship Id="rId5" Type="http://schemas.openxmlformats.org/officeDocument/2006/relationships/hyperlink" Target="https://expressjs.com/es/" TargetMode="External"/><Relationship Id="rId6" Type="http://schemas.openxmlformats.org/officeDocument/2006/relationships/hyperlink" Target="https://render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5:</a:t>
            </a:r>
            <a:br>
              <a:rPr i="1" lang="es-419"/>
            </a:br>
            <a:r>
              <a:rPr b="1" i="1" lang="es-419"/>
              <a:t>Nvm</a:t>
            </a:r>
            <a:r>
              <a:rPr b="1" i="1" lang="es-419"/>
              <a:t>, Node, Express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Vim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el editor por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</a:t>
            </a:r>
            <a:r>
              <a:rPr b="1" lang="es-419"/>
              <a:t>comandos vi</a:t>
            </a:r>
            <a:r>
              <a:rPr lang="es-419"/>
              <a:t>: presionar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Esc </a:t>
            </a:r>
            <a:r>
              <a:rPr lang="es-419"/>
              <a:t>y luego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(Quit)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Insertar (Insert)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(Write)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y salir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sin guardar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q!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975" y="0"/>
            <a:ext cx="1793024" cy="17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user.name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"Nombre Apellido"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nombre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user.email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"myemail@gmail.com"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email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core.editor "code --wait"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</a:t>
            </a:r>
            <a:r>
              <a:rPr i="1" lang="es-419" sz="2440" u="sng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vscode 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como editor por default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3719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¡</a:t>
            </a:r>
            <a:r>
              <a:rPr lang="es-419">
                <a:solidFill>
                  <a:schemeClr val="dk1"/>
                </a:solidFill>
              </a:rPr>
              <a:t>Hola!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375" y="304800"/>
            <a:ext cx="3329260" cy="34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615150" y="1302250"/>
            <a:ext cx="3285000" cy="20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13" y="1843013"/>
            <a:ext cx="933876" cy="93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750" y="1050259"/>
            <a:ext cx="2519400" cy="2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500" y="1843000"/>
            <a:ext cx="93387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/>
          <p:nvPr/>
        </p:nvSpPr>
        <p:spPr>
          <a:xfrm>
            <a:off x="1030649" y="3422450"/>
            <a:ext cx="2454000" cy="418800"/>
          </a:xfrm>
          <a:prstGeom prst="trapezoid">
            <a:avLst>
              <a:gd fmla="val 12812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NodeJS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 proyecto abierto que portó el motor javascript V8 de Chrome para poder ejecutarse en un servidor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125" y="210225"/>
            <a:ext cx="152665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 rot="-1799733">
            <a:off x="6150868" y="1864150"/>
            <a:ext cx="1029138" cy="891645"/>
          </a:xfrm>
          <a:prstGeom prst="hexagon">
            <a:avLst>
              <a:gd fmla="val 28277" name="adj"/>
              <a:gd fmla="val 115470" name="vf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NVM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 instalar y usar varias versiones de node a la vez.</a:t>
            </a:r>
            <a:br>
              <a:rPr b="1" lang="es-419" sz="24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lugar de instalar node directamente, hacerlo vía nvm.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3776943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67F929">
              <a:alpha val="36000"/>
            </a:srgbClr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list available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1317925" y="316250"/>
            <a:ext cx="1590000" cy="1734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Instalar </a:t>
            </a: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como  admin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235962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install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235962" y="2320983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use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9" name="Google Shape;229;p29"/>
          <p:cNvCxnSpPr>
            <a:stCxn id="226" idx="3"/>
            <a:endCxn id="225" idx="1"/>
          </p:cNvCxnSpPr>
          <p:nvPr/>
        </p:nvCxnSpPr>
        <p:spPr>
          <a:xfrm>
            <a:off x="2907925" y="1183400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9"/>
          <p:cNvCxnSpPr>
            <a:stCxn id="225" idx="3"/>
            <a:endCxn id="227" idx="1"/>
          </p:cNvCxnSpPr>
          <p:nvPr/>
        </p:nvCxnSpPr>
        <p:spPr>
          <a:xfrm>
            <a:off x="5366943" y="1183318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9"/>
          <p:cNvCxnSpPr>
            <a:stCxn id="227" idx="2"/>
            <a:endCxn id="228" idx="0"/>
          </p:cNvCxnSpPr>
          <p:nvPr/>
        </p:nvCxnSpPr>
        <p:spPr>
          <a:xfrm>
            <a:off x="7030962" y="1743868"/>
            <a:ext cx="0" cy="57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el comando de consola para ejecutar archivos 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node </a:t>
            </a:r>
            <a:r>
              <a:rPr lang="es-419" sz="2440">
                <a:solidFill>
                  <a:srgbClr val="38761D"/>
                </a:solidFill>
              </a:rPr>
              <a:t>hola-mundo.js</a:t>
            </a:r>
            <a:endParaRPr sz="244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estática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código es tomado directamente de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archivo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00" y="998438"/>
            <a:ext cx="2523000" cy="20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875" y="1253625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7452" y="1401188"/>
            <a:ext cx="888050" cy="11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/>
          <p:nvPr/>
        </p:nvSpPr>
        <p:spPr>
          <a:xfrm flipH="1">
            <a:off x="537910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 flipH="1">
            <a:off x="322805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54963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402563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059838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907438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02600" y="826813"/>
            <a:ext cx="1138800" cy="126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755038" y="3047088"/>
            <a:ext cx="1138800" cy="126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250163" y="3047088"/>
            <a:ext cx="1138800" cy="126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68;p14"/>
          <p:cNvCxnSpPr>
            <a:stCxn id="66" idx="0"/>
            <a:endCxn id="65" idx="2"/>
          </p:cNvCxnSpPr>
          <p:nvPr/>
        </p:nvCxnSpPr>
        <p:spPr>
          <a:xfrm flipH="1" rot="10800000">
            <a:off x="3324438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7" idx="0"/>
            <a:endCxn id="65" idx="2"/>
          </p:cNvCxnSpPr>
          <p:nvPr/>
        </p:nvCxnSpPr>
        <p:spPr>
          <a:xfrm rot="10800000">
            <a:off x="4571863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dinámica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código es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generado dinámicamente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por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servicio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00" y="998438"/>
            <a:ext cx="2523000" cy="20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875" y="1253625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/>
          <p:nvPr/>
        </p:nvSpPr>
        <p:spPr>
          <a:xfrm flipH="1">
            <a:off x="537910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 flipH="1">
            <a:off x="322805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075" y="1366788"/>
            <a:ext cx="1418126" cy="141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6813" y="2419125"/>
            <a:ext cx="1076749" cy="5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8973" y="1497000"/>
            <a:ext cx="1252436" cy="7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6837" y="736453"/>
            <a:ext cx="1418125" cy="86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Frontend,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site estático hace consultas a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, que ya no devuelve HTML sino data simple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75" y="514213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576" y="981662"/>
            <a:ext cx="410971" cy="5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14" y="675838"/>
            <a:ext cx="618818" cy="6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838" y="1358046"/>
            <a:ext cx="486566" cy="486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/>
          <p:nvPr/>
        </p:nvSpPr>
        <p:spPr>
          <a:xfrm flipH="1">
            <a:off x="3089700" y="11408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13" y="2315650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 flipH="1">
            <a:off x="536193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 flipH="1">
            <a:off x="321088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1913" y="2428813"/>
            <a:ext cx="1418126" cy="1418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/>
          <p:nvPr/>
        </p:nvSpPr>
        <p:spPr>
          <a:xfrm flipH="1" rot="5400000">
            <a:off x="2141838" y="22226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3263" y="2598425"/>
            <a:ext cx="9264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780763" y="10585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FRONTEND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780763" y="28615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BACKEND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0824" y="3274603"/>
            <a:ext cx="662394" cy="3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6787" y="2707327"/>
            <a:ext cx="770470" cy="47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90839" y="2239451"/>
            <a:ext cx="872397" cy="53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90288" y="870550"/>
            <a:ext cx="872400" cy="8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 txBox="1"/>
          <p:nvPr/>
        </p:nvSpPr>
        <p:spPr>
          <a:xfrm>
            <a:off x="2107313" y="1106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SPA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780763" y="1294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(estático)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780763" y="3124675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(dinámico)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311700" y="239818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¡Hola Ana!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2310988" y="1903513"/>
            <a:ext cx="3246600" cy="423300"/>
          </a:xfrm>
          <a:prstGeom prst="roundRect">
            <a:avLst>
              <a:gd fmla="val 13785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Ana</a:t>
            </a:r>
            <a:endParaRPr sz="1800"/>
          </a:p>
        </p:txBody>
      </p:sp>
      <p:sp>
        <p:nvSpPr>
          <p:cNvPr id="292" name="Google Shape;292;p34"/>
          <p:cNvSpPr/>
          <p:nvPr/>
        </p:nvSpPr>
        <p:spPr>
          <a:xfrm>
            <a:off x="5658513" y="1903513"/>
            <a:ext cx="1174500" cy="42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Enviar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npm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el manejador de paquetes para node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npm </a:t>
            </a:r>
            <a:r>
              <a:rPr lang="es-419" sz="2440">
                <a:solidFill>
                  <a:srgbClr val="38761D"/>
                </a:solidFill>
              </a:rPr>
              <a:t>install </a:t>
            </a:r>
            <a:r>
              <a:rPr lang="es-419" sz="2440">
                <a:solidFill>
                  <a:srgbClr val="38761D"/>
                </a:solidFill>
              </a:rPr>
              <a:t>--</a:t>
            </a:r>
            <a:r>
              <a:rPr lang="es-419" sz="2440">
                <a:solidFill>
                  <a:srgbClr val="38761D"/>
                </a:solidFill>
              </a:rPr>
              <a:t>save </a:t>
            </a:r>
            <a:r>
              <a:rPr lang="es-419" sz="2440">
                <a:solidFill>
                  <a:srgbClr val="9900FF"/>
                </a:solidFill>
              </a:rPr>
              <a:t>express</a:t>
            </a:r>
            <a:endParaRPr sz="244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render.com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311700" y="1036010"/>
            <a:ext cx="8520600" cy="153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render.com</a:t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2222850" y="496900"/>
            <a:ext cx="4698600" cy="38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https://express-hola-mundo.onrender.com/</a:t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2120700" y="3232975"/>
            <a:ext cx="4902600" cy="386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https://github.com/akobashikawa/express-hola-mundo</a:t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4334850" y="3757300"/>
            <a:ext cx="474300" cy="386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 txBox="1"/>
          <p:nvPr/>
        </p:nvSpPr>
        <p:spPr>
          <a:xfrm>
            <a:off x="4948150" y="3750550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4334850" y="1108150"/>
            <a:ext cx="474300" cy="386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4948150" y="1101400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deploy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4334850" y="1534300"/>
            <a:ext cx="474300" cy="386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4948150" y="1527550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17" name="Google Shape;317;p37"/>
          <p:cNvCxnSpPr>
            <a:stCxn id="308" idx="2"/>
            <a:endCxn id="310" idx="0"/>
          </p:cNvCxnSpPr>
          <p:nvPr/>
        </p:nvCxnSpPr>
        <p:spPr>
          <a:xfrm>
            <a:off x="4572000" y="2571710"/>
            <a:ext cx="0" cy="6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8" name="Google Shape;318;p37"/>
          <p:cNvSpPr/>
          <p:nvPr/>
        </p:nvSpPr>
        <p:spPr>
          <a:xfrm>
            <a:off x="4163105" y="4280960"/>
            <a:ext cx="817800" cy="502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266598" y="4809051"/>
            <a:ext cx="611100" cy="104400"/>
          </a:xfrm>
          <a:prstGeom prst="trapezoid">
            <a:avLst>
              <a:gd fmla="val 128128" name="adj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311700" y="4338700"/>
            <a:ext cx="3701100" cy="38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http://localhost:3000/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https://github.com/akobashikawa/hola-mundo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Hola Mundo con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https://github.com/akobashikawa/express-hola-mundo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Hola Mundo webapp con 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https://expressjs.com/es/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ExpressJS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https://render.com/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alojar web services en la nube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07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Bootstrap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00" y="1227825"/>
            <a:ext cx="2316611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Git,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una herramienta para manejar cambios y versiones en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50" y="130016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ramas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tener versiones alternativas de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50" y="-622050"/>
            <a:ext cx="5551699" cy="55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185650" y="2133300"/>
            <a:ext cx="4175025" cy="13100"/>
          </a:xfrm>
          <a:custGeom>
            <a:rect b="b" l="l" r="r" t="t"/>
            <a:pathLst>
              <a:path extrusionOk="0" h="524" w="167001">
                <a:moveTo>
                  <a:pt x="0" y="0"/>
                </a:moveTo>
                <a:cubicBezTo>
                  <a:pt x="27834" y="87"/>
                  <a:pt x="139168" y="437"/>
                  <a:pt x="167001" y="524"/>
                </a:cubicBezTo>
              </a:path>
            </a:pathLst>
          </a:cu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7"/>
          <p:cNvSpPr/>
          <p:nvPr/>
        </p:nvSpPr>
        <p:spPr>
          <a:xfrm>
            <a:off x="2172575" y="1538906"/>
            <a:ext cx="2931650" cy="621925"/>
          </a:xfrm>
          <a:custGeom>
            <a:rect b="b" l="l" r="r" t="t"/>
            <a:pathLst>
              <a:path extrusionOk="0" h="24877" w="117266">
                <a:moveTo>
                  <a:pt x="0" y="24300"/>
                </a:moveTo>
                <a:cubicBezTo>
                  <a:pt x="9074" y="24038"/>
                  <a:pt x="43800" y="26481"/>
                  <a:pt x="54445" y="22729"/>
                </a:cubicBezTo>
                <a:cubicBezTo>
                  <a:pt x="65090" y="18977"/>
                  <a:pt x="53398" y="5366"/>
                  <a:pt x="63868" y="1789"/>
                </a:cubicBezTo>
                <a:cubicBezTo>
                  <a:pt x="74338" y="-1788"/>
                  <a:pt x="108366" y="1352"/>
                  <a:pt x="117266" y="1265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7"/>
          <p:cNvSpPr/>
          <p:nvPr/>
        </p:nvSpPr>
        <p:spPr>
          <a:xfrm>
            <a:off x="2224925" y="2111091"/>
            <a:ext cx="4881750" cy="627925"/>
          </a:xfrm>
          <a:custGeom>
            <a:rect b="b" l="l" r="r" t="t"/>
            <a:pathLst>
              <a:path extrusionOk="0" h="25117" w="195270">
                <a:moveTo>
                  <a:pt x="0" y="2459"/>
                </a:moveTo>
                <a:cubicBezTo>
                  <a:pt x="20853" y="2285"/>
                  <a:pt x="101387" y="-2078"/>
                  <a:pt x="125119" y="1412"/>
                </a:cubicBezTo>
                <a:cubicBezTo>
                  <a:pt x="148852" y="4902"/>
                  <a:pt x="130703" y="19735"/>
                  <a:pt x="142395" y="23399"/>
                </a:cubicBezTo>
                <a:cubicBezTo>
                  <a:pt x="154087" y="27064"/>
                  <a:pt x="186458" y="23399"/>
                  <a:pt x="195270" y="23399"/>
                </a:cubicBezTo>
              </a:path>
            </a:pathLst>
          </a:cu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19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376649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init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347785" y="8359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28075" y="83592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96260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15871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757742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9" name="Google Shape;129;p20"/>
          <p:cNvCxnSpPr>
            <a:stCxn id="125" idx="2"/>
            <a:endCxn id="124" idx="5"/>
          </p:cNvCxnSpPr>
          <p:nvPr/>
        </p:nvCxnSpPr>
        <p:spPr>
          <a:xfrm>
            <a:off x="1796113" y="11369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stCxn id="124" idx="2"/>
            <a:endCxn id="123" idx="1"/>
          </p:cNvCxnSpPr>
          <p:nvPr/>
        </p:nvCxnSpPr>
        <p:spPr>
          <a:xfrm>
            <a:off x="3214823" y="113697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23" idx="3"/>
            <a:endCxn id="126" idx="1"/>
          </p:cNvCxnSpPr>
          <p:nvPr/>
        </p:nvCxnSpPr>
        <p:spPr>
          <a:xfrm>
            <a:off x="448619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6" idx="3"/>
            <a:endCxn id="127" idx="1"/>
          </p:cNvCxnSpPr>
          <p:nvPr/>
        </p:nvCxnSpPr>
        <p:spPr>
          <a:xfrm>
            <a:off x="568230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27" idx="3"/>
            <a:endCxn id="128" idx="1"/>
          </p:cNvCxnSpPr>
          <p:nvPr/>
        </p:nvCxnSpPr>
        <p:spPr>
          <a:xfrm>
            <a:off x="710101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-1818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empezar con nuevo repositorio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543885" y="25134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1924175" y="251347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962605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615871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757742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0" name="Google Shape;140;p20"/>
          <p:cNvCxnSpPr>
            <a:stCxn id="136" idx="2"/>
            <a:endCxn id="135" idx="5"/>
          </p:cNvCxnSpPr>
          <p:nvPr/>
        </p:nvCxnSpPr>
        <p:spPr>
          <a:xfrm>
            <a:off x="2992213" y="28145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stCxn id="135" idx="2"/>
            <a:endCxn id="137" idx="1"/>
          </p:cNvCxnSpPr>
          <p:nvPr/>
        </p:nvCxnSpPr>
        <p:spPr>
          <a:xfrm>
            <a:off x="4410923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>
            <a:stCxn id="137" idx="3"/>
            <a:endCxn id="138" idx="1"/>
          </p:cNvCxnSpPr>
          <p:nvPr/>
        </p:nvCxnSpPr>
        <p:spPr>
          <a:xfrm>
            <a:off x="568230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38" idx="3"/>
            <a:endCxn id="139" idx="1"/>
          </p:cNvCxnSpPr>
          <p:nvPr/>
        </p:nvCxnSpPr>
        <p:spPr>
          <a:xfrm>
            <a:off x="710101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14956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usar un repositorio existente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728070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clone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6" name="Google Shape;146;p20"/>
          <p:cNvCxnSpPr>
            <a:stCxn id="145" idx="3"/>
            <a:endCxn id="136" idx="5"/>
          </p:cNvCxnSpPr>
          <p:nvPr/>
        </p:nvCxnSpPr>
        <p:spPr>
          <a:xfrm>
            <a:off x="1447770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0"/>
          <p:cNvSpPr/>
          <p:nvPr/>
        </p:nvSpPr>
        <p:spPr>
          <a:xfrm>
            <a:off x="2858085" y="41668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200605" y="4174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320515" y="4174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0" name="Google Shape;150;p20"/>
          <p:cNvCxnSpPr>
            <a:stCxn id="151" idx="2"/>
            <a:endCxn id="147" idx="5"/>
          </p:cNvCxnSpPr>
          <p:nvPr/>
        </p:nvCxnSpPr>
        <p:spPr>
          <a:xfrm>
            <a:off x="2306348" y="44679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stCxn id="147" idx="2"/>
            <a:endCxn id="148" idx="1"/>
          </p:cNvCxnSpPr>
          <p:nvPr/>
        </p:nvCxnSpPr>
        <p:spPr>
          <a:xfrm>
            <a:off x="3725123" y="446792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>
            <a:stCxn id="148" idx="3"/>
            <a:endCxn id="149" idx="1"/>
          </p:cNvCxnSpPr>
          <p:nvPr/>
        </p:nvCxnSpPr>
        <p:spPr>
          <a:xfrm>
            <a:off x="4920305" y="447597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0"/>
          <p:cNvCxnSpPr>
            <a:stCxn id="149" idx="3"/>
            <a:endCxn id="155" idx="1"/>
          </p:cNvCxnSpPr>
          <p:nvPr/>
        </p:nvCxnSpPr>
        <p:spPr>
          <a:xfrm>
            <a:off x="6262815" y="4475975"/>
            <a:ext cx="4377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31571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Flujo básico de trabajo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651525" y="418297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35575" y="4191025"/>
            <a:ext cx="10167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9" name="Google Shape;159;p20"/>
          <p:cNvCxnSpPr>
            <a:stCxn id="158" idx="2"/>
            <a:endCxn id="157" idx="1"/>
          </p:cNvCxnSpPr>
          <p:nvPr/>
        </p:nvCxnSpPr>
        <p:spPr>
          <a:xfrm flipH="1" rot="10800000">
            <a:off x="1177013" y="4483975"/>
            <a:ext cx="4746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/>
          <p:nvPr/>
        </p:nvSpPr>
        <p:spPr>
          <a:xfrm>
            <a:off x="7945675" y="41910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700600" y="419102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1" name="Google Shape;161;p20"/>
          <p:cNvCxnSpPr>
            <a:stCxn id="155" idx="3"/>
            <a:endCxn id="160" idx="1"/>
          </p:cNvCxnSpPr>
          <p:nvPr/>
        </p:nvCxnSpPr>
        <p:spPr>
          <a:xfrm>
            <a:off x="7507900" y="44920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46" y="308300"/>
            <a:ext cx="48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150" y="280538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