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Oswald-bold.fntdata"/><Relationship Id="rId43" Type="http://schemas.openxmlformats.org/officeDocument/2006/relationships/font" Target="fonts/Oswald-regular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dccbe2fb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dccbe2fb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ccbe2fb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ccbe2fb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ccbe2f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ccbe2f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ccbe2fb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ccbe2fb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ccbe2f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ccbe2f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dccbe2fb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dccbe2fb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f0c6199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f0c6199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f0c619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f0c619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f0c6199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df0c6199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dccbe2fb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dccbe2fb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ccbe2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ccbe2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dccbe2fb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dccbe2fb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dccbe2fb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dccbe2fb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dccbe2fb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dccbe2fb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dccbe2fb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dccbe2fb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df0c6199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df0c619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df0c619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df0c619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df0c619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df0c619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15d45f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15d45f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df0c619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df0c619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dccbe2fb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dccbe2fb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dccbe2f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dccbe2f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df0c619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df0c619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df0c619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df0c619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df0c619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df0c619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df0c6199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df0c6199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ccbe2f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ccbe2f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ccbe2fb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dccbe2f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ccbe2fb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ccbe2fb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ccbe2f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ccbe2f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ccbe2f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ccbe2f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ccbe2f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ccbe2f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2) </a:t>
            </a:r>
            <a:r>
              <a:rPr i="1" lang="es-419"/>
              <a:t>HTML + CSS + JS, Bootstrap, Git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cambios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se registran y se puede viajar entre diferentes estados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00" y="169600"/>
            <a:ext cx="3968400" cy="3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25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25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7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8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28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0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9" name="Google Shape;229;p31"/>
          <p:cNvCxnSpPr>
            <a:stCxn id="225" idx="2"/>
            <a:endCxn id="224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1"/>
          <p:cNvCxnSpPr>
            <a:stCxn id="224" idx="2"/>
            <a:endCxn id="223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1"/>
          <p:cNvCxnSpPr>
            <a:stCxn id="223" idx="3"/>
            <a:endCxn id="226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>
            <a:stCxn id="226" idx="3"/>
            <a:endCxn id="227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>
            <a:stCxn id="227" idx="3"/>
            <a:endCxn id="228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0" name="Google Shape;240;p31"/>
          <p:cNvCxnSpPr>
            <a:stCxn id="236" idx="2"/>
            <a:endCxn id="235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1"/>
          <p:cNvCxnSpPr>
            <a:stCxn id="235" idx="2"/>
            <a:endCxn id="237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>
            <a:stCxn id="237" idx="3"/>
            <a:endCxn id="238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>
            <a:stCxn id="238" idx="3"/>
            <a:endCxn id="239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6" name="Google Shape;246;p31"/>
          <p:cNvCxnSpPr>
            <a:stCxn id="245" idx="3"/>
            <a:endCxn id="236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0" name="Google Shape;250;p31"/>
          <p:cNvCxnSpPr>
            <a:stCxn id="251" idx="2"/>
            <a:endCxn id="247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1"/>
          <p:cNvCxnSpPr>
            <a:stCxn id="247" idx="2"/>
            <a:endCxn id="248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1"/>
          <p:cNvCxnSpPr>
            <a:stCxn id="248" idx="3"/>
            <a:endCxn id="249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1"/>
          <p:cNvCxnSpPr>
            <a:stCxn id="249" idx="3"/>
            <a:endCxn id="255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9" name="Google Shape;259;p31"/>
          <p:cNvCxnSpPr>
            <a:stCxn id="258" idx="2"/>
            <a:endCxn id="257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1" name="Google Shape;261;p31"/>
          <p:cNvCxnSpPr>
            <a:stCxn id="255" idx="3"/>
            <a:endCxn id="260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+</a:t>
            </a:r>
            <a:r>
              <a:rPr lang="es-419"/>
              <a:t> </a:t>
            </a:r>
            <a:r>
              <a:rPr lang="es-419"/>
              <a:t>CSS + JS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75" y="3117927"/>
            <a:ext cx="1117921" cy="111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142" y="3117927"/>
            <a:ext cx="792600" cy="111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683" y="3241353"/>
            <a:ext cx="871066" cy="87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</a:t>
            </a:r>
            <a:r>
              <a:rPr lang="es-419"/>
              <a:t>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0"/>
            <a:ext cx="5895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viene con </a:t>
            </a: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Credential Manager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para facilitar la autenticación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ssh-keygen </a:t>
            </a:r>
            <a:r>
              <a:rPr lang="es-419" sz="2440">
                <a:solidFill>
                  <a:srgbClr val="38761D"/>
                </a:solidFill>
              </a:rPr>
              <a:t>-t rsa -b 4096 -C</a:t>
            </a:r>
            <a:r>
              <a:rPr lang="es-419" sz="2440"/>
              <a:t> </a:t>
            </a:r>
            <a:r>
              <a:rPr lang="es-419" sz="2440">
                <a:solidFill>
                  <a:srgbClr val="FF00FF"/>
                </a:solidFill>
              </a:rPr>
              <a:t>"</a:t>
            </a:r>
            <a:r>
              <a:rPr lang="es-419" sz="2440">
                <a:solidFill>
                  <a:srgbClr val="FF00FF"/>
                </a:solidFill>
              </a:rPr>
              <a:t>email@example.com"</a:t>
            </a:r>
            <a:endParaRPr sz="2440">
              <a:solidFill>
                <a:srgbClr val="FF00FF"/>
              </a:solidFill>
            </a:endParaRPr>
          </a:p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crear credenciasles SSH</a:t>
            </a:r>
            <a:b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(en bash)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3459588" y="3402025"/>
            <a:ext cx="2224800" cy="1164900"/>
          </a:xfrm>
          <a:prstGeom prst="ellipse">
            <a:avLst/>
          </a:prstGeom>
          <a:solidFill>
            <a:srgbClr val="00FF00">
              <a:alpha val="23720"/>
            </a:srgbClr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113888" y="3526375"/>
            <a:ext cx="916200" cy="9162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4113888" y="29926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765613" y="32253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Oswald"/>
                <a:ea typeface="Oswald"/>
                <a:cs typeface="Oswald"/>
                <a:sym typeface="Oswald"/>
              </a:rPr>
              <a:t>id_rsa</a:t>
            </a:r>
            <a:br>
              <a:rPr lang="es-419"/>
            </a:br>
            <a:br>
              <a:rPr lang="es-419"/>
            </a:br>
            <a:r>
              <a:rPr lang="es-419"/>
              <a:t>La llave privada no se comparte y permanece con nosotros</a:t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6153563" y="31861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br>
              <a:rPr lang="es-419"/>
            </a:br>
            <a:br>
              <a:rPr lang="es-419"/>
            </a:br>
            <a:r>
              <a:rPr lang="es-419"/>
              <a:t>La llave pública se comparte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Consola de Comandos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11700" y="1152475"/>
            <a:ext cx="67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la consola de comandos usual en Linux, y Git en Windows.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Acceso a </a:t>
            </a:r>
            <a:r>
              <a:rPr b="1" lang="es-419"/>
              <a:t>bash</a:t>
            </a:r>
            <a:r>
              <a:rPr lang="es-419"/>
              <a:t>:</a:t>
            </a:r>
            <a:endParaRPr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Explorador de archivos, click derecho en el directorio, </a:t>
            </a:r>
            <a:r>
              <a:rPr i="1" lang="es-419" sz="1606"/>
              <a:t>Git Bash Here</a:t>
            </a:r>
            <a:endParaRPr i="1" sz="1606"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Visual Studio Code, Terminal, Bash</a:t>
            </a:r>
            <a:endParaRPr sz="160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174" y="0"/>
            <a:ext cx="1646825" cy="18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449" y="0"/>
            <a:ext cx="573725" cy="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ls</a:t>
            </a: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         -a              c/Users/mi-directorio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0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40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40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la consola de comandos básica de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cmd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Win + R, cmd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Explorador de archivos, url de ubicación, cmd, ENTER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Listar directorio</a:t>
            </a:r>
            <a:r>
              <a:rPr b="1" i="1" lang="es-419"/>
              <a:t> (List Directory)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Cambiar directorio</a:t>
            </a:r>
            <a:r>
              <a:rPr b="1" i="1" lang="es-419"/>
              <a:t>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/>
          </a:p>
        </p:txBody>
      </p:sp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00" y="0"/>
            <a:ext cx="1923900" cy="19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75" y="0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p15"/>
          <p:cNvCxnSpPr>
            <a:stCxn id="74" idx="0"/>
            <a:endCxn id="73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5" idx="0"/>
            <a:endCxn id="73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dir       /a              C:\Users\mi-directorio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2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42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7" name="Google Shape;347;p42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3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40">
                <a:latin typeface="Roboto Mono"/>
                <a:ea typeface="Roboto Mono"/>
                <a:cs typeface="Roboto Mono"/>
                <a:sym typeface="Roboto Mono"/>
              </a:rPr>
              <a:t>&lt;tag </a:t>
            </a:r>
            <a:r>
              <a:rPr lang="es-419" sz="29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atributo="valor"</a:t>
            </a:r>
            <a:r>
              <a:rPr lang="es-419" sz="2940">
                <a:latin typeface="Roboto Mono"/>
                <a:ea typeface="Roboto Mono"/>
                <a:cs typeface="Roboto Mono"/>
                <a:sym typeface="Roboto Mono"/>
              </a:rPr>
              <a:t>&gt;Contenido&lt;/tag&gt;</a:t>
            </a:r>
            <a:endParaRPr sz="294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0" y="2992650"/>
            <a:ext cx="91440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lang="es-419" sz="2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2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="color:blue;"</a:t>
            </a:r>
            <a:r>
              <a:rPr lang="es-419" sz="2800">
                <a:latin typeface="Roboto Mono"/>
                <a:ea typeface="Roboto Mono"/>
                <a:cs typeface="Roboto Mono"/>
                <a:sym typeface="Roboto Mono"/>
              </a:rPr>
              <a:t>&gt;Hola&lt;/h1&gt;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0" y="3684800"/>
            <a:ext cx="91440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latin typeface="Roboto Mono"/>
                <a:ea typeface="Roboto Mono"/>
                <a:cs typeface="Roboto Mono"/>
                <a:sym typeface="Roboto Mono"/>
              </a:rPr>
              <a:t>&lt;a </a:t>
            </a:r>
            <a:r>
              <a:rPr lang="es-419" sz="28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28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="siguiente.html"</a:t>
            </a:r>
            <a:r>
              <a:rPr lang="es-419" sz="2840">
                <a:latin typeface="Roboto Mono"/>
                <a:ea typeface="Roboto Mono"/>
                <a:cs typeface="Roboto Mono"/>
                <a:sym typeface="Roboto Mono"/>
              </a:rPr>
              <a:t>&gt;Siguiente&lt;/a&gt;</a:t>
            </a:r>
            <a:endParaRPr sz="284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002600" y="5220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1968500"/>
            <a:ext cx="9144000" cy="1984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selector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-41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lang="es-41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002588" y="522013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0" y="3953000"/>
            <a:ext cx="91440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/* reglas de estilo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4002588" y="522013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968500"/>
            <a:ext cx="8520600" cy="13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/* lenguage de programación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2464800" y="0"/>
            <a:ext cx="42144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491900" y="622575"/>
            <a:ext cx="5187300" cy="1099500"/>
          </a:xfrm>
          <a:prstGeom prst="roundRect">
            <a:avLst>
              <a:gd fmla="val 16667" name="adj"/>
            </a:avLst>
          </a:prstGeom>
          <a:solidFill>
            <a:srgbClr val="FF9900">
              <a:alpha val="2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header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491900" y="1722075"/>
            <a:ext cx="5187300" cy="3015600"/>
          </a:xfrm>
          <a:prstGeom prst="roundRect">
            <a:avLst>
              <a:gd fmla="val 6400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body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617200" y="218100"/>
            <a:ext cx="4214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464800" y="0"/>
            <a:ext cx="63825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976600" y="1130675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00FFFF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617200" y="218100"/>
            <a:ext cx="5754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&lt;title&gt; Hola Mundo &lt;/title&gt;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&lt;link rel=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 href="style.css"&gt;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h1 { color: green; }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 src="hola.js"&gt;&lt;/script&gt;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alert("Hola Mundo!");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976600" y="1734425"/>
            <a:ext cx="7870800" cy="9147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976600" y="2884700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FFFF00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</a:t>
            </a: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976600" y="3457675"/>
            <a:ext cx="7870800" cy="843000"/>
          </a:xfrm>
          <a:prstGeom prst="roundRect">
            <a:avLst>
              <a:gd fmla="val 16667" name="adj"/>
            </a:avLst>
          </a:prstGeom>
          <a:solidFill>
            <a:srgbClr val="FF00FF">
              <a:alpha val="2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464800" y="0"/>
            <a:ext cx="63825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976600" y="3657075"/>
            <a:ext cx="7870800" cy="785400"/>
          </a:xfrm>
          <a:prstGeom prst="roundRect">
            <a:avLst>
              <a:gd fmla="val 16667" name="adj"/>
            </a:avLst>
          </a:prstGeom>
          <a:solidFill>
            <a:srgbClr val="FF00FF">
              <a:alpha val="2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617200" y="141900"/>
            <a:ext cx="57543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&lt;h1&gt; Hola Mundo &lt;/h1&gt;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h1 { color: blue; }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&lt;h1 style="color: teal;"&gt;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Hola Mundo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 src="hola.js"&gt;&lt;/script&gt;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alert(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Mundo!");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976600" y="1167450"/>
            <a:ext cx="7870800" cy="914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976600" y="3035800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FFFF00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976600" y="2136042"/>
            <a:ext cx="7870800" cy="30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inline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