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Oswald"/>
      <p:regular r:id="rId38"/>
      <p:bold r:id="rId39"/>
    </p:embeddedFont>
    <p:embeddedFont>
      <p:font typeface="Roboto Mono"/>
      <p:regular r:id="rId40"/>
      <p:bold r:id="rId41"/>
      <p:italic r:id="rId42"/>
      <p:boldItalic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regular.fntdata"/><Relationship Id="rId20" Type="http://schemas.openxmlformats.org/officeDocument/2006/relationships/slide" Target="slides/slide15.xml"/><Relationship Id="rId42" Type="http://schemas.openxmlformats.org/officeDocument/2006/relationships/font" Target="fonts/RobotoMono-italic.fntdata"/><Relationship Id="rId41" Type="http://schemas.openxmlformats.org/officeDocument/2006/relationships/font" Target="fonts/RobotoMono-bold.fntdata"/><Relationship Id="rId22" Type="http://schemas.openxmlformats.org/officeDocument/2006/relationships/slide" Target="slides/slide17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6.xml"/><Relationship Id="rId43" Type="http://schemas.openxmlformats.org/officeDocument/2006/relationships/font" Target="fonts/RobotoMono-boldItalic.fntdata"/><Relationship Id="rId24" Type="http://schemas.openxmlformats.org/officeDocument/2006/relationships/slide" Target="slides/slide19.xml"/><Relationship Id="rId46" Type="http://schemas.openxmlformats.org/officeDocument/2006/relationships/font" Target="fonts/OpenSans-italic.fntdata"/><Relationship Id="rId23" Type="http://schemas.openxmlformats.org/officeDocument/2006/relationships/slide" Target="slides/slide18.xml"/><Relationship Id="rId45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39" Type="http://schemas.openxmlformats.org/officeDocument/2006/relationships/font" Target="fonts/Oswald-bold.fntdata"/><Relationship Id="rId16" Type="http://schemas.openxmlformats.org/officeDocument/2006/relationships/slide" Target="slides/slide11.xml"/><Relationship Id="rId38" Type="http://schemas.openxmlformats.org/officeDocument/2006/relationships/font" Target="fonts/Oswald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8100c552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028100c552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028100c552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028100c552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028100c552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028100c552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028100c552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028100c552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0472d658a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0472d658a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e1956d3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ee1956d3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ee1956d32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ee1956d32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ee1956d32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ee1956d32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ee1956d32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ee1956d32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0472d658a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0472d658a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28100c5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28100c5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0472d658a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0472d658a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0472d658a1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0472d658a1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0472d658a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0472d658a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ee1956d32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ee1956d32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0472d658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0472d658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0472d658a1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0472d658a1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028100c552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028100c552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0472d658a1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0472d658a1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028100c552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028100c552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28100c55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28100c55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028100c55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028100c55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28100c55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28100c55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028100c552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028100c552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28100c552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28100c552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28100c552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028100c552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028100c552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028100c552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5200"/>
              <a:buFont typeface="Open Sans"/>
              <a:buNone/>
              <a:defRPr b="1" sz="52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Open Sans"/>
              <a:buNone/>
              <a:defRPr b="1" sz="28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1.png"/><Relationship Id="rId7" Type="http://schemas.openxmlformats.org/officeDocument/2006/relationships/image" Target="../media/image10.jpg"/><Relationship Id="rId8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11" Type="http://schemas.openxmlformats.org/officeDocument/2006/relationships/image" Target="../media/image20.png"/><Relationship Id="rId10" Type="http://schemas.openxmlformats.org/officeDocument/2006/relationships/image" Target="../media/image10.jpg"/><Relationship Id="rId12" Type="http://schemas.openxmlformats.org/officeDocument/2006/relationships/image" Target="../media/image14.png"/><Relationship Id="rId9" Type="http://schemas.openxmlformats.org/officeDocument/2006/relationships/image" Target="../media/image21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Relationship Id="rId7" Type="http://schemas.openxmlformats.org/officeDocument/2006/relationships/image" Target="../media/image3.png"/><Relationship Id="rId8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hub.com/akobashikawa/hola-mundo" TargetMode="External"/><Relationship Id="rId4" Type="http://schemas.openxmlformats.org/officeDocument/2006/relationships/hyperlink" Target="https://github.com/akobashikawa/express-hola-mundo" TargetMode="External"/><Relationship Id="rId5" Type="http://schemas.openxmlformats.org/officeDocument/2006/relationships/hyperlink" Target="https://expressjs.com/es/" TargetMode="External"/><Relationship Id="rId6" Type="http://schemas.openxmlformats.org/officeDocument/2006/relationships/hyperlink" Target="https://render.com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Elementos de Desarrollo Web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Curso rápido para hacer aplicaciones web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837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/>
              <a:t>4) Nvm</a:t>
            </a:r>
            <a:r>
              <a:rPr i="1" lang="es-419"/>
              <a:t>, Node, Express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Vim</a:t>
            </a:r>
            <a:endParaRPr/>
          </a:p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 el editor por default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Acceso a </a:t>
            </a:r>
            <a:r>
              <a:rPr b="1" lang="es-419"/>
              <a:t>comandos vi</a:t>
            </a:r>
            <a:r>
              <a:rPr lang="es-419"/>
              <a:t>: presionar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Esc </a:t>
            </a:r>
            <a:r>
              <a:rPr lang="es-419"/>
              <a:t>y luego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Salir (Quit)</a:t>
            </a:r>
            <a:r>
              <a:rPr lang="es-419"/>
              <a:t>: comando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q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Insertar (Insert)</a:t>
            </a:r>
            <a:r>
              <a:rPr lang="es-419"/>
              <a:t>: comando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i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Guardar (Write)</a:t>
            </a:r>
            <a:r>
              <a:rPr lang="es-419"/>
              <a:t>: comando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w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Guardar y salir</a:t>
            </a:r>
            <a:r>
              <a:rPr lang="es-419"/>
              <a:t>: comando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wq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Salir sin guardar</a:t>
            </a:r>
            <a:r>
              <a:rPr lang="es-419"/>
              <a:t>: comando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q!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0975" y="0"/>
            <a:ext cx="1793024" cy="179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440"/>
              <a:t>git </a:t>
            </a:r>
            <a:r>
              <a:rPr lang="es-419" sz="2440">
                <a:solidFill>
                  <a:srgbClr val="38761D"/>
                </a:solidFill>
              </a:rPr>
              <a:t>config --global</a:t>
            </a:r>
            <a:r>
              <a:rPr lang="es-419" sz="2440"/>
              <a:t> </a:t>
            </a:r>
            <a:r>
              <a:rPr lang="es-419" sz="2440">
                <a:solidFill>
                  <a:srgbClr val="9900FF"/>
                </a:solidFill>
              </a:rPr>
              <a:t>user.name</a:t>
            </a:r>
            <a:r>
              <a:rPr lang="es-419" sz="2440"/>
              <a:t> </a:t>
            </a:r>
            <a:r>
              <a:rPr lang="es-419" sz="2440">
                <a:solidFill>
                  <a:srgbClr val="9900FF"/>
                </a:solidFill>
              </a:rPr>
              <a:t>"Nombre Apellido"</a:t>
            </a:r>
            <a:endParaRPr sz="2440">
              <a:solidFill>
                <a:srgbClr val="9900FF"/>
              </a:solidFill>
            </a:endParaRPr>
          </a:p>
        </p:txBody>
      </p:sp>
      <p:sp>
        <p:nvSpPr>
          <p:cNvPr id="184" name="Google Shape;184;p23"/>
          <p:cNvSpPr txBox="1"/>
          <p:nvPr>
            <p:ph type="title"/>
          </p:nvPr>
        </p:nvSpPr>
        <p:spPr>
          <a:xfrm>
            <a:off x="311700" y="5971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Para establecer qué nombre usar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440"/>
              <a:t>git </a:t>
            </a:r>
            <a:r>
              <a:rPr lang="es-419" sz="2440">
                <a:solidFill>
                  <a:srgbClr val="38761D"/>
                </a:solidFill>
              </a:rPr>
              <a:t>config --global</a:t>
            </a:r>
            <a:r>
              <a:rPr lang="es-419" sz="2440"/>
              <a:t> </a:t>
            </a:r>
            <a:r>
              <a:rPr lang="es-419" sz="2440">
                <a:solidFill>
                  <a:srgbClr val="9900FF"/>
                </a:solidFill>
              </a:rPr>
              <a:t>user.email</a:t>
            </a:r>
            <a:r>
              <a:rPr lang="es-419" sz="2440"/>
              <a:t> </a:t>
            </a:r>
            <a:r>
              <a:rPr lang="es-419" sz="2440">
                <a:solidFill>
                  <a:srgbClr val="9900FF"/>
                </a:solidFill>
              </a:rPr>
              <a:t>"myemail@gmail.com"</a:t>
            </a:r>
            <a:endParaRPr sz="2440">
              <a:solidFill>
                <a:srgbClr val="9900FF"/>
              </a:solidFill>
            </a:endParaRPr>
          </a:p>
        </p:txBody>
      </p:sp>
      <p:sp>
        <p:nvSpPr>
          <p:cNvPr id="190" name="Google Shape;190;p24"/>
          <p:cNvSpPr txBox="1"/>
          <p:nvPr>
            <p:ph type="title"/>
          </p:nvPr>
        </p:nvSpPr>
        <p:spPr>
          <a:xfrm>
            <a:off x="311700" y="5971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Para establecer qué email usar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440"/>
              <a:t>git </a:t>
            </a:r>
            <a:r>
              <a:rPr lang="es-419" sz="2440">
                <a:solidFill>
                  <a:srgbClr val="38761D"/>
                </a:solidFill>
              </a:rPr>
              <a:t>config --global</a:t>
            </a:r>
            <a:r>
              <a:rPr lang="es-419" sz="2440"/>
              <a:t> </a:t>
            </a:r>
            <a:r>
              <a:rPr lang="es-419" sz="2440">
                <a:solidFill>
                  <a:srgbClr val="9900FF"/>
                </a:solidFill>
              </a:rPr>
              <a:t>core.editor "code --wait"</a:t>
            </a:r>
            <a:endParaRPr sz="2440">
              <a:solidFill>
                <a:srgbClr val="9900FF"/>
              </a:solidFill>
            </a:endParaRPr>
          </a:p>
        </p:txBody>
      </p:sp>
      <p:sp>
        <p:nvSpPr>
          <p:cNvPr id="196" name="Google Shape;196;p25"/>
          <p:cNvSpPr txBox="1"/>
          <p:nvPr>
            <p:ph type="title"/>
          </p:nvPr>
        </p:nvSpPr>
        <p:spPr>
          <a:xfrm>
            <a:off x="311700" y="5971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Para establecer </a:t>
            </a:r>
            <a:r>
              <a:rPr i="1" lang="es-419" sz="2440" u="sng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vscode </a:t>
            </a: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como editor por default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311700" y="37194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¡</a:t>
            </a:r>
            <a:r>
              <a:rPr lang="es-419">
                <a:solidFill>
                  <a:schemeClr val="dk1"/>
                </a:solidFill>
              </a:rPr>
              <a:t>Hola!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2" name="Google Shape;2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7375" y="304800"/>
            <a:ext cx="3329260" cy="341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NodeJS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/>
          <p:nvPr/>
        </p:nvSpPr>
        <p:spPr>
          <a:xfrm>
            <a:off x="615150" y="1302250"/>
            <a:ext cx="3285000" cy="201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713" y="1843013"/>
            <a:ext cx="933876" cy="93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5750" y="1050259"/>
            <a:ext cx="2519400" cy="25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8500" y="1843000"/>
            <a:ext cx="933876" cy="93387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8"/>
          <p:cNvSpPr/>
          <p:nvPr/>
        </p:nvSpPr>
        <p:spPr>
          <a:xfrm>
            <a:off x="1030649" y="3422450"/>
            <a:ext cx="2454000" cy="418800"/>
          </a:xfrm>
          <a:prstGeom prst="trapezoid">
            <a:avLst>
              <a:gd fmla="val 128128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8"/>
          <p:cNvSpPr txBox="1"/>
          <p:nvPr>
            <p:ph idx="4294967295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NodeJS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es un proyecto abierto que portó el motor javascript V8 de Chrome para poder ejecutarse en un servidor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8" name="Google Shape;21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2125" y="210225"/>
            <a:ext cx="1526656" cy="93387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8"/>
          <p:cNvSpPr/>
          <p:nvPr/>
        </p:nvSpPr>
        <p:spPr>
          <a:xfrm rot="-1799733">
            <a:off x="6150868" y="1864150"/>
            <a:ext cx="1029138" cy="891645"/>
          </a:xfrm>
          <a:prstGeom prst="hexagon">
            <a:avLst>
              <a:gd fmla="val 28277" name="adj"/>
              <a:gd fmla="val 115470" name="vf"/>
            </a:avLst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idx="4294967295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NVM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permite instalar y usar varias versiones de node a la vez.</a:t>
            </a:r>
            <a:br>
              <a:rPr b="1" lang="es-419" sz="2400"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En lugar de instalar node directamente, hacerlo vía nvm.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29"/>
          <p:cNvSpPr/>
          <p:nvPr/>
        </p:nvSpPr>
        <p:spPr>
          <a:xfrm>
            <a:off x="3776943" y="622768"/>
            <a:ext cx="1590000" cy="1121100"/>
          </a:xfrm>
          <a:prstGeom prst="roundRect">
            <a:avLst>
              <a:gd fmla="val 16667" name="adj"/>
            </a:avLst>
          </a:prstGeom>
          <a:solidFill>
            <a:srgbClr val="67F929">
              <a:alpha val="36000"/>
            </a:srgbClr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Oswald"/>
                <a:ea typeface="Oswald"/>
                <a:cs typeface="Oswald"/>
                <a:sym typeface="Oswald"/>
              </a:rPr>
              <a:t>nvm list available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6" name="Google Shape;226;p29"/>
          <p:cNvSpPr/>
          <p:nvPr/>
        </p:nvSpPr>
        <p:spPr>
          <a:xfrm>
            <a:off x="1317925" y="316250"/>
            <a:ext cx="1590000" cy="1734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Oswald"/>
                <a:ea typeface="Oswald"/>
                <a:cs typeface="Oswald"/>
                <a:sym typeface="Oswald"/>
              </a:rPr>
              <a:t>Instalar </a:t>
            </a:r>
            <a:r>
              <a:rPr lang="es-419" sz="2000">
                <a:latin typeface="Oswald"/>
                <a:ea typeface="Oswald"/>
                <a:cs typeface="Oswald"/>
                <a:sym typeface="Oswald"/>
              </a:rPr>
              <a:t>nvm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Oswald"/>
                <a:ea typeface="Oswald"/>
                <a:cs typeface="Oswald"/>
                <a:sym typeface="Oswald"/>
              </a:rPr>
              <a:t>como  admin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6235962" y="622768"/>
            <a:ext cx="1590000" cy="1121100"/>
          </a:xfrm>
          <a:prstGeom prst="roundRect">
            <a:avLst>
              <a:gd fmla="val 16667" name="adj"/>
            </a:avLst>
          </a:prstGeom>
          <a:solidFill>
            <a:srgbClr val="4A86E8">
              <a:alpha val="27440"/>
            </a:srgbClr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Oswald"/>
                <a:ea typeface="Oswald"/>
                <a:cs typeface="Oswald"/>
                <a:sym typeface="Oswald"/>
              </a:rPr>
              <a:t>nvm install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8" name="Google Shape;228;p29"/>
          <p:cNvSpPr/>
          <p:nvPr/>
        </p:nvSpPr>
        <p:spPr>
          <a:xfrm>
            <a:off x="6235962" y="2320983"/>
            <a:ext cx="1590000" cy="1121100"/>
          </a:xfrm>
          <a:prstGeom prst="roundRect">
            <a:avLst>
              <a:gd fmla="val 16667" name="adj"/>
            </a:avLst>
          </a:prstGeom>
          <a:solidFill>
            <a:srgbClr val="4A86E8">
              <a:alpha val="27440"/>
            </a:srgbClr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Oswald"/>
                <a:ea typeface="Oswald"/>
                <a:cs typeface="Oswald"/>
                <a:sym typeface="Oswald"/>
              </a:rPr>
              <a:t>nvm use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29" name="Google Shape;229;p29"/>
          <p:cNvCxnSpPr>
            <a:stCxn id="226" idx="3"/>
            <a:endCxn id="225" idx="1"/>
          </p:cNvCxnSpPr>
          <p:nvPr/>
        </p:nvCxnSpPr>
        <p:spPr>
          <a:xfrm>
            <a:off x="2907925" y="1183400"/>
            <a:ext cx="869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9"/>
          <p:cNvCxnSpPr>
            <a:stCxn id="225" idx="3"/>
            <a:endCxn id="227" idx="1"/>
          </p:cNvCxnSpPr>
          <p:nvPr/>
        </p:nvCxnSpPr>
        <p:spPr>
          <a:xfrm>
            <a:off x="5366943" y="1183318"/>
            <a:ext cx="869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29"/>
          <p:cNvCxnSpPr>
            <a:stCxn id="227" idx="2"/>
            <a:endCxn id="228" idx="0"/>
          </p:cNvCxnSpPr>
          <p:nvPr/>
        </p:nvCxnSpPr>
        <p:spPr>
          <a:xfrm>
            <a:off x="7030962" y="1743868"/>
            <a:ext cx="0" cy="57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idx="4294967295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node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es el comando de consola para ejecutar archivos js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Google Shape;237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440"/>
              <a:t>node </a:t>
            </a:r>
            <a:r>
              <a:rPr lang="es-419" sz="2440">
                <a:solidFill>
                  <a:srgbClr val="38761D"/>
                </a:solidFill>
              </a:rPr>
              <a:t>hola-mundo.js</a:t>
            </a:r>
            <a:endParaRPr sz="244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idx="1" type="body"/>
          </p:nvPr>
        </p:nvSpPr>
        <p:spPr>
          <a:xfrm>
            <a:off x="311700" y="38160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En una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página estática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el código es tomado directamente de un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archivo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HTML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3" name="Google Shape;2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500" y="998438"/>
            <a:ext cx="2523000" cy="2002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4875" y="1253625"/>
            <a:ext cx="1492000" cy="14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7452" y="1401188"/>
            <a:ext cx="888050" cy="119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1"/>
          <p:cNvSpPr/>
          <p:nvPr/>
        </p:nvSpPr>
        <p:spPr>
          <a:xfrm flipH="1">
            <a:off x="5379100" y="1881888"/>
            <a:ext cx="9693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1"/>
          <p:cNvSpPr/>
          <p:nvPr/>
        </p:nvSpPr>
        <p:spPr>
          <a:xfrm flipH="1">
            <a:off x="3228050" y="1881888"/>
            <a:ext cx="9693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5554963" y="3351888"/>
            <a:ext cx="1138800" cy="126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5402563" y="3199488"/>
            <a:ext cx="1138800" cy="126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059838" y="3351888"/>
            <a:ext cx="1138800" cy="126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907438" y="3199488"/>
            <a:ext cx="1138800" cy="126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4002600" y="826813"/>
            <a:ext cx="1138800" cy="126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HTML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2755038" y="3047088"/>
            <a:ext cx="1138800" cy="12696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CSS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5250163" y="3047088"/>
            <a:ext cx="1138800" cy="126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JS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8" name="Google Shape;68;p14"/>
          <p:cNvCxnSpPr>
            <a:stCxn id="66" idx="0"/>
            <a:endCxn id="65" idx="2"/>
          </p:cNvCxnSpPr>
          <p:nvPr/>
        </p:nvCxnSpPr>
        <p:spPr>
          <a:xfrm flipH="1" rot="10800000">
            <a:off x="3324438" y="2096388"/>
            <a:ext cx="1247700" cy="95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>
            <a:stCxn id="67" idx="0"/>
            <a:endCxn id="65" idx="2"/>
          </p:cNvCxnSpPr>
          <p:nvPr/>
        </p:nvCxnSpPr>
        <p:spPr>
          <a:xfrm rot="10800000">
            <a:off x="4571863" y="2096388"/>
            <a:ext cx="1247700" cy="95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idx="1" type="body"/>
          </p:nvPr>
        </p:nvSpPr>
        <p:spPr>
          <a:xfrm>
            <a:off x="311700" y="38160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En una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página dinámica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el código es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generado dinámicamente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por un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servicio</a:t>
            </a:r>
            <a:endParaRPr b="1" sz="2400">
              <a:solidFill>
                <a:srgbClr val="1155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3" name="Google Shape;2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500" y="998438"/>
            <a:ext cx="2523000" cy="2002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4875" y="1253625"/>
            <a:ext cx="1492000" cy="14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2"/>
          <p:cNvSpPr/>
          <p:nvPr/>
        </p:nvSpPr>
        <p:spPr>
          <a:xfrm flipH="1">
            <a:off x="5379100" y="1881888"/>
            <a:ext cx="9693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2"/>
          <p:cNvSpPr/>
          <p:nvPr/>
        </p:nvSpPr>
        <p:spPr>
          <a:xfrm flipH="1">
            <a:off x="3228050" y="1881888"/>
            <a:ext cx="9693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9075" y="1366788"/>
            <a:ext cx="1418126" cy="1418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16813" y="2419125"/>
            <a:ext cx="1076749" cy="58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28973" y="1497000"/>
            <a:ext cx="1252436" cy="76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16837" y="736453"/>
            <a:ext cx="1418125" cy="867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En el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Frontend,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un site estático hace consultas a un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Backend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, que ya no devuelve HTML sino data simple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6" name="Google Shape;2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5775" y="514213"/>
            <a:ext cx="1492000" cy="14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4576" y="981662"/>
            <a:ext cx="410971" cy="553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7714" y="675838"/>
            <a:ext cx="618818" cy="618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3838" y="1358046"/>
            <a:ext cx="486566" cy="48656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3"/>
          <p:cNvSpPr/>
          <p:nvPr/>
        </p:nvSpPr>
        <p:spPr>
          <a:xfrm flipH="1">
            <a:off x="3089700" y="1140838"/>
            <a:ext cx="9693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713" y="2315650"/>
            <a:ext cx="1492000" cy="14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3"/>
          <p:cNvSpPr/>
          <p:nvPr/>
        </p:nvSpPr>
        <p:spPr>
          <a:xfrm flipH="1">
            <a:off x="5361938" y="2943913"/>
            <a:ext cx="9693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3"/>
          <p:cNvSpPr/>
          <p:nvPr/>
        </p:nvSpPr>
        <p:spPr>
          <a:xfrm flipH="1">
            <a:off x="3210888" y="2943913"/>
            <a:ext cx="9693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91913" y="2428813"/>
            <a:ext cx="1418126" cy="1418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3"/>
          <p:cNvSpPr/>
          <p:nvPr/>
        </p:nvSpPr>
        <p:spPr>
          <a:xfrm flipH="1" rot="5400000">
            <a:off x="2141838" y="2222613"/>
            <a:ext cx="9693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63263" y="2598425"/>
            <a:ext cx="926450" cy="92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3"/>
          <p:cNvSpPr txBox="1"/>
          <p:nvPr/>
        </p:nvSpPr>
        <p:spPr>
          <a:xfrm>
            <a:off x="780763" y="1058500"/>
            <a:ext cx="11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Oswald"/>
                <a:ea typeface="Oswald"/>
                <a:cs typeface="Oswald"/>
                <a:sym typeface="Oswald"/>
              </a:rPr>
              <a:t>FRONTEND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8" name="Google Shape;278;p33"/>
          <p:cNvSpPr txBox="1"/>
          <p:nvPr/>
        </p:nvSpPr>
        <p:spPr>
          <a:xfrm>
            <a:off x="780763" y="2861550"/>
            <a:ext cx="11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Oswald"/>
                <a:ea typeface="Oswald"/>
                <a:cs typeface="Oswald"/>
                <a:sym typeface="Oswald"/>
              </a:rPr>
              <a:t>BACKEND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79" name="Google Shape;279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90824" y="3274603"/>
            <a:ext cx="662394" cy="35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436787" y="2707327"/>
            <a:ext cx="770470" cy="471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490839" y="2239451"/>
            <a:ext cx="872397" cy="533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190288" y="870550"/>
            <a:ext cx="872400" cy="8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3"/>
          <p:cNvSpPr txBox="1"/>
          <p:nvPr/>
        </p:nvSpPr>
        <p:spPr>
          <a:xfrm>
            <a:off x="2107313" y="1106650"/>
            <a:ext cx="11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Oswald"/>
                <a:ea typeface="Oswald"/>
                <a:cs typeface="Oswald"/>
                <a:sym typeface="Oswald"/>
              </a:rPr>
              <a:t>SPA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4" name="Google Shape;284;p33"/>
          <p:cNvSpPr txBox="1"/>
          <p:nvPr/>
        </p:nvSpPr>
        <p:spPr>
          <a:xfrm>
            <a:off x="780763" y="1294650"/>
            <a:ext cx="11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Oswald"/>
                <a:ea typeface="Oswald"/>
                <a:cs typeface="Oswald"/>
                <a:sym typeface="Oswald"/>
              </a:rPr>
              <a:t>(estático)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5" name="Google Shape;285;p33"/>
          <p:cNvSpPr txBox="1"/>
          <p:nvPr/>
        </p:nvSpPr>
        <p:spPr>
          <a:xfrm>
            <a:off x="780763" y="3124675"/>
            <a:ext cx="11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Oswald"/>
                <a:ea typeface="Oswald"/>
                <a:cs typeface="Oswald"/>
                <a:sym typeface="Oswald"/>
              </a:rPr>
              <a:t>(dinámico)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/>
          <p:nvPr>
            <p:ph type="title"/>
          </p:nvPr>
        </p:nvSpPr>
        <p:spPr>
          <a:xfrm>
            <a:off x="311700" y="2398188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¡Hola Ana!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1" name="Google Shape;291;p34"/>
          <p:cNvSpPr/>
          <p:nvPr/>
        </p:nvSpPr>
        <p:spPr>
          <a:xfrm>
            <a:off x="2310988" y="1903513"/>
            <a:ext cx="3246600" cy="423300"/>
          </a:xfrm>
          <a:prstGeom prst="roundRect">
            <a:avLst>
              <a:gd fmla="val 13785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Ana</a:t>
            </a:r>
            <a:endParaRPr sz="1800"/>
          </a:p>
        </p:txBody>
      </p:sp>
      <p:sp>
        <p:nvSpPr>
          <p:cNvPr id="292" name="Google Shape;292;p34"/>
          <p:cNvSpPr/>
          <p:nvPr/>
        </p:nvSpPr>
        <p:spPr>
          <a:xfrm>
            <a:off x="5658513" y="1903513"/>
            <a:ext cx="1174500" cy="42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Enviar</a:t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/>
          <p:nvPr>
            <p:ph idx="4294967295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npm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es el manejador de paquetes para node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8" name="Google Shape;298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440"/>
              <a:t>npm </a:t>
            </a:r>
            <a:r>
              <a:rPr lang="es-419" sz="2440">
                <a:solidFill>
                  <a:srgbClr val="38761D"/>
                </a:solidFill>
              </a:rPr>
              <a:t>install </a:t>
            </a:r>
            <a:r>
              <a:rPr lang="es-419" sz="2440">
                <a:solidFill>
                  <a:srgbClr val="38761D"/>
                </a:solidFill>
              </a:rPr>
              <a:t>--</a:t>
            </a:r>
            <a:r>
              <a:rPr lang="es-419" sz="2440">
                <a:solidFill>
                  <a:srgbClr val="38761D"/>
                </a:solidFill>
              </a:rPr>
              <a:t>save </a:t>
            </a:r>
            <a:r>
              <a:rPr lang="es-419" sz="2440">
                <a:solidFill>
                  <a:srgbClr val="9900FF"/>
                </a:solidFill>
              </a:rPr>
              <a:t>express</a:t>
            </a:r>
            <a:endParaRPr sz="244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render.com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/>
          <p:cNvSpPr txBox="1"/>
          <p:nvPr>
            <p:ph type="title"/>
          </p:nvPr>
        </p:nvSpPr>
        <p:spPr>
          <a:xfrm>
            <a:off x="311700" y="1036010"/>
            <a:ext cx="8520600" cy="1535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render.com</a:t>
            </a:r>
            <a:endParaRPr/>
          </a:p>
        </p:txBody>
      </p:sp>
      <p:sp>
        <p:nvSpPr>
          <p:cNvPr id="309" name="Google Shape;309;p37"/>
          <p:cNvSpPr/>
          <p:nvPr/>
        </p:nvSpPr>
        <p:spPr>
          <a:xfrm>
            <a:off x="2222850" y="496900"/>
            <a:ext cx="4698600" cy="386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https://express-hola-mundo.onrender.com/</a:t>
            </a:r>
            <a:endParaRPr/>
          </a:p>
        </p:txBody>
      </p:sp>
      <p:sp>
        <p:nvSpPr>
          <p:cNvPr id="310" name="Google Shape;310;p37"/>
          <p:cNvSpPr/>
          <p:nvPr/>
        </p:nvSpPr>
        <p:spPr>
          <a:xfrm>
            <a:off x="2120700" y="3232975"/>
            <a:ext cx="4902600" cy="386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https://github.com/akobashikawa/express-hola-mundo</a:t>
            </a:r>
            <a:endParaRPr/>
          </a:p>
        </p:txBody>
      </p:sp>
      <p:sp>
        <p:nvSpPr>
          <p:cNvPr id="311" name="Google Shape;311;p37"/>
          <p:cNvSpPr/>
          <p:nvPr/>
        </p:nvSpPr>
        <p:spPr>
          <a:xfrm>
            <a:off x="4334850" y="3757300"/>
            <a:ext cx="474300" cy="386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7"/>
          <p:cNvSpPr txBox="1"/>
          <p:nvPr/>
        </p:nvSpPr>
        <p:spPr>
          <a:xfrm>
            <a:off x="4948150" y="3750550"/>
            <a:ext cx="6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push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3" name="Google Shape;313;p37"/>
          <p:cNvSpPr/>
          <p:nvPr/>
        </p:nvSpPr>
        <p:spPr>
          <a:xfrm>
            <a:off x="4334850" y="1108150"/>
            <a:ext cx="474300" cy="386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7"/>
          <p:cNvSpPr txBox="1"/>
          <p:nvPr/>
        </p:nvSpPr>
        <p:spPr>
          <a:xfrm>
            <a:off x="4948150" y="1101400"/>
            <a:ext cx="6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deploy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5" name="Google Shape;315;p37"/>
          <p:cNvSpPr/>
          <p:nvPr/>
        </p:nvSpPr>
        <p:spPr>
          <a:xfrm>
            <a:off x="4334850" y="1534300"/>
            <a:ext cx="474300" cy="386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7"/>
          <p:cNvSpPr txBox="1"/>
          <p:nvPr/>
        </p:nvSpPr>
        <p:spPr>
          <a:xfrm>
            <a:off x="4948150" y="1527550"/>
            <a:ext cx="6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build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17" name="Google Shape;317;p37"/>
          <p:cNvCxnSpPr>
            <a:stCxn id="308" idx="2"/>
            <a:endCxn id="310" idx="0"/>
          </p:cNvCxnSpPr>
          <p:nvPr/>
        </p:nvCxnSpPr>
        <p:spPr>
          <a:xfrm>
            <a:off x="4572000" y="2571710"/>
            <a:ext cx="0" cy="66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18" name="Google Shape;318;p37"/>
          <p:cNvSpPr/>
          <p:nvPr/>
        </p:nvSpPr>
        <p:spPr>
          <a:xfrm>
            <a:off x="4163105" y="4280960"/>
            <a:ext cx="817800" cy="5022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7"/>
          <p:cNvSpPr/>
          <p:nvPr/>
        </p:nvSpPr>
        <p:spPr>
          <a:xfrm>
            <a:off x="4266598" y="4809051"/>
            <a:ext cx="611100" cy="104400"/>
          </a:xfrm>
          <a:prstGeom prst="trapezoid">
            <a:avLst>
              <a:gd fmla="val 128128" name="adj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7"/>
          <p:cNvSpPr/>
          <p:nvPr/>
        </p:nvSpPr>
        <p:spPr>
          <a:xfrm>
            <a:off x="311700" y="4338700"/>
            <a:ext cx="3701100" cy="386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http://localhost:3000/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Gracias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Material de Referencia</a:t>
            </a:r>
            <a:endParaRPr/>
          </a:p>
        </p:txBody>
      </p:sp>
      <p:sp>
        <p:nvSpPr>
          <p:cNvPr id="331" name="Google Shape;33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https://github.com/akobashikawa/hola-mundo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Hola Mundo con Bootstrap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4"/>
              </a:rPr>
              <a:t>https://github.com/akobashikawa/express-hola-mundo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Hola Mundo webapp con Express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5"/>
              </a:rPr>
              <a:t>https://expressjs.com/es/</a:t>
            </a:r>
            <a:r>
              <a:rPr lang="es-419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ExpressJS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6"/>
              </a:rPr>
              <a:t>https://render.com/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Para alojar web services en la nube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Antonio Kobashikawa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FF"/>
                </a:solidFill>
              </a:rPr>
              <a:t>akobashikawa@gmail.com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0738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Bootstrap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3700" y="1227825"/>
            <a:ext cx="2316611" cy="18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Git,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es una herramienta para manejar cambios y versiones en un proyecto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450" y="1300163"/>
            <a:ext cx="60960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Las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ramas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permiten tener versiones alternativas de un proyecto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150" y="-622050"/>
            <a:ext cx="5551699" cy="555169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2185650" y="2133300"/>
            <a:ext cx="4175025" cy="13100"/>
          </a:xfrm>
          <a:custGeom>
            <a:rect b="b" l="l" r="r" t="t"/>
            <a:pathLst>
              <a:path extrusionOk="0" h="524" w="167001">
                <a:moveTo>
                  <a:pt x="0" y="0"/>
                </a:moveTo>
                <a:cubicBezTo>
                  <a:pt x="27834" y="87"/>
                  <a:pt x="139168" y="437"/>
                  <a:pt x="167001" y="524"/>
                </a:cubicBezTo>
              </a:path>
            </a:pathLst>
          </a:custGeom>
          <a:noFill/>
          <a:ln cap="flat" cmpd="sng" w="1143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Google Shape;89;p17"/>
          <p:cNvSpPr/>
          <p:nvPr/>
        </p:nvSpPr>
        <p:spPr>
          <a:xfrm>
            <a:off x="2172575" y="1538906"/>
            <a:ext cx="2931650" cy="621925"/>
          </a:xfrm>
          <a:custGeom>
            <a:rect b="b" l="l" r="r" t="t"/>
            <a:pathLst>
              <a:path extrusionOk="0" h="24877" w="117266">
                <a:moveTo>
                  <a:pt x="0" y="24300"/>
                </a:moveTo>
                <a:cubicBezTo>
                  <a:pt x="9074" y="24038"/>
                  <a:pt x="43800" y="26481"/>
                  <a:pt x="54445" y="22729"/>
                </a:cubicBezTo>
                <a:cubicBezTo>
                  <a:pt x="65090" y="18977"/>
                  <a:pt x="53398" y="5366"/>
                  <a:pt x="63868" y="1789"/>
                </a:cubicBezTo>
                <a:cubicBezTo>
                  <a:pt x="74338" y="-1788"/>
                  <a:pt x="108366" y="1352"/>
                  <a:pt x="117266" y="1265"/>
                </a:cubicBezTo>
              </a:path>
            </a:pathLst>
          </a:custGeom>
          <a:noFill/>
          <a:ln cap="flat" cmpd="sng" w="1143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Google Shape;90;p17"/>
          <p:cNvSpPr/>
          <p:nvPr/>
        </p:nvSpPr>
        <p:spPr>
          <a:xfrm>
            <a:off x="2224925" y="2111091"/>
            <a:ext cx="4881750" cy="627925"/>
          </a:xfrm>
          <a:custGeom>
            <a:rect b="b" l="l" r="r" t="t"/>
            <a:pathLst>
              <a:path extrusionOk="0" h="25117" w="195270">
                <a:moveTo>
                  <a:pt x="0" y="2459"/>
                </a:moveTo>
                <a:cubicBezTo>
                  <a:pt x="20853" y="2285"/>
                  <a:pt x="101387" y="-2078"/>
                  <a:pt x="125119" y="1412"/>
                </a:cubicBezTo>
                <a:cubicBezTo>
                  <a:pt x="148852" y="4902"/>
                  <a:pt x="130703" y="19735"/>
                  <a:pt x="142395" y="23399"/>
                </a:cubicBezTo>
                <a:cubicBezTo>
                  <a:pt x="154087" y="27064"/>
                  <a:pt x="186458" y="23399"/>
                  <a:pt x="195270" y="23399"/>
                </a:cubicBezTo>
              </a:path>
            </a:pathLst>
          </a:custGeom>
          <a:noFill/>
          <a:ln cap="flat" cmpd="sng" w="1143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-15425" y="4273200"/>
            <a:ext cx="9144000" cy="870300"/>
          </a:xfrm>
          <a:prstGeom prst="rect">
            <a:avLst/>
          </a:prstGeom>
          <a:solidFill>
            <a:srgbClr val="EA9999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ZONA DE TRABAJO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-15425" y="2946551"/>
            <a:ext cx="9144000" cy="696000"/>
          </a:xfrm>
          <a:prstGeom prst="rect">
            <a:avLst/>
          </a:prstGeom>
          <a:solidFill>
            <a:srgbClr val="00FF00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STAGE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0" y="0"/>
            <a:ext cx="9144000" cy="8703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REMOTE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0" y="870300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1" lang="es-419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push </a:t>
            </a: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origin branch_name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-15425" y="3642650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1" lang="es-419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add </a:t>
            </a: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file_name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0" y="1500900"/>
            <a:ext cx="9144000" cy="870300"/>
          </a:xfrm>
          <a:prstGeom prst="rect">
            <a:avLst/>
          </a:prstGeom>
          <a:solidFill>
            <a:srgbClr val="A4C2F4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LOCAL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0" y="2315938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1" lang="es-419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commit </a:t>
            </a: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-m "Mensaje"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613575" y="405725"/>
            <a:ext cx="888000" cy="420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1496675" y="3761575"/>
            <a:ext cx="392700" cy="392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1496675" y="2423613"/>
            <a:ext cx="392700" cy="392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1496675" y="954813"/>
            <a:ext cx="392700" cy="392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-15425" y="4273200"/>
            <a:ext cx="9144000" cy="870300"/>
          </a:xfrm>
          <a:prstGeom prst="rect">
            <a:avLst/>
          </a:prstGeom>
          <a:solidFill>
            <a:srgbClr val="EA9999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ZONA DE TRABAJO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-15425" y="2946551"/>
            <a:ext cx="9144000" cy="696000"/>
          </a:xfrm>
          <a:prstGeom prst="rect">
            <a:avLst/>
          </a:prstGeom>
          <a:solidFill>
            <a:srgbClr val="00FF00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STAGE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0" y="0"/>
            <a:ext cx="9144000" cy="8703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REMOTE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0" y="870300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-15425" y="3642650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1" lang="es-419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pull </a:t>
            </a:r>
            <a:r>
              <a:rPr b="1" lang="es-419" sz="2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 branch_name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0" y="1500900"/>
            <a:ext cx="9144000" cy="870300"/>
          </a:xfrm>
          <a:prstGeom prst="rect">
            <a:avLst/>
          </a:prstGeom>
          <a:solidFill>
            <a:srgbClr val="A4C2F4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LOCAL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0" y="2315938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7" name="Google Shape;117;p19"/>
          <p:cNvSpPr/>
          <p:nvPr/>
        </p:nvSpPr>
        <p:spPr>
          <a:xfrm flipH="1" rot="10800000">
            <a:off x="613575" y="481925"/>
            <a:ext cx="888000" cy="420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1496675" y="3761575"/>
            <a:ext cx="392700" cy="392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>
            <a:off x="3766495" y="835925"/>
            <a:ext cx="719700" cy="60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init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2347785" y="835925"/>
            <a:ext cx="9423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Editar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728075" y="835925"/>
            <a:ext cx="11433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cd workdir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4962605" y="835925"/>
            <a:ext cx="719700" cy="602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add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6158715" y="83592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commit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7577425" y="83592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push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29" name="Google Shape;129;p20"/>
          <p:cNvCxnSpPr>
            <a:stCxn id="125" idx="2"/>
            <a:endCxn id="124" idx="5"/>
          </p:cNvCxnSpPr>
          <p:nvPr/>
        </p:nvCxnSpPr>
        <p:spPr>
          <a:xfrm>
            <a:off x="1796113" y="1136975"/>
            <a:ext cx="627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20"/>
          <p:cNvCxnSpPr>
            <a:stCxn id="124" idx="2"/>
            <a:endCxn id="123" idx="1"/>
          </p:cNvCxnSpPr>
          <p:nvPr/>
        </p:nvCxnSpPr>
        <p:spPr>
          <a:xfrm>
            <a:off x="3214823" y="1136975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0"/>
          <p:cNvCxnSpPr>
            <a:stCxn id="123" idx="3"/>
            <a:endCxn id="126" idx="1"/>
          </p:cNvCxnSpPr>
          <p:nvPr/>
        </p:nvCxnSpPr>
        <p:spPr>
          <a:xfrm>
            <a:off x="4486195" y="1136975"/>
            <a:ext cx="47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0"/>
          <p:cNvCxnSpPr>
            <a:stCxn id="126" idx="3"/>
            <a:endCxn id="127" idx="1"/>
          </p:cNvCxnSpPr>
          <p:nvPr/>
        </p:nvCxnSpPr>
        <p:spPr>
          <a:xfrm>
            <a:off x="5682305" y="1136975"/>
            <a:ext cx="47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0"/>
          <p:cNvCxnSpPr>
            <a:stCxn id="127" idx="3"/>
            <a:endCxn id="128" idx="1"/>
          </p:cNvCxnSpPr>
          <p:nvPr/>
        </p:nvCxnSpPr>
        <p:spPr>
          <a:xfrm>
            <a:off x="7101015" y="1136975"/>
            <a:ext cx="47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-181875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Para empezar con nuevo repositorio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3543885" y="2513475"/>
            <a:ext cx="9423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Editar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1924175" y="2513475"/>
            <a:ext cx="11433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cd workdir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4962605" y="2513475"/>
            <a:ext cx="719700" cy="602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add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6158715" y="251347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commit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7577425" y="251347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push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40" name="Google Shape;140;p20"/>
          <p:cNvCxnSpPr>
            <a:stCxn id="136" idx="2"/>
            <a:endCxn id="135" idx="5"/>
          </p:cNvCxnSpPr>
          <p:nvPr/>
        </p:nvCxnSpPr>
        <p:spPr>
          <a:xfrm>
            <a:off x="2992213" y="2814525"/>
            <a:ext cx="627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0"/>
          <p:cNvCxnSpPr>
            <a:stCxn id="135" idx="2"/>
            <a:endCxn id="137" idx="1"/>
          </p:cNvCxnSpPr>
          <p:nvPr/>
        </p:nvCxnSpPr>
        <p:spPr>
          <a:xfrm>
            <a:off x="4410923" y="2814525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0"/>
          <p:cNvCxnSpPr>
            <a:stCxn id="137" idx="3"/>
            <a:endCxn id="138" idx="1"/>
          </p:cNvCxnSpPr>
          <p:nvPr/>
        </p:nvCxnSpPr>
        <p:spPr>
          <a:xfrm>
            <a:off x="5682305" y="2814525"/>
            <a:ext cx="47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0"/>
          <p:cNvCxnSpPr>
            <a:stCxn id="138" idx="3"/>
            <a:endCxn id="139" idx="1"/>
          </p:cNvCxnSpPr>
          <p:nvPr/>
        </p:nvCxnSpPr>
        <p:spPr>
          <a:xfrm>
            <a:off x="7101015" y="2814525"/>
            <a:ext cx="47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0"/>
          <p:cNvSpPr txBox="1"/>
          <p:nvPr>
            <p:ph type="title"/>
          </p:nvPr>
        </p:nvSpPr>
        <p:spPr>
          <a:xfrm>
            <a:off x="311700" y="1495675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Para usar un repositorio existente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728070" y="2513475"/>
            <a:ext cx="719700" cy="60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clone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46" name="Google Shape;146;p20"/>
          <p:cNvCxnSpPr>
            <a:stCxn id="145" idx="3"/>
            <a:endCxn id="136" idx="5"/>
          </p:cNvCxnSpPr>
          <p:nvPr/>
        </p:nvCxnSpPr>
        <p:spPr>
          <a:xfrm>
            <a:off x="1447770" y="2814525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20"/>
          <p:cNvSpPr/>
          <p:nvPr/>
        </p:nvSpPr>
        <p:spPr>
          <a:xfrm>
            <a:off x="2858085" y="4166875"/>
            <a:ext cx="9423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Editar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4200605" y="4174925"/>
            <a:ext cx="719700" cy="602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add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5320515" y="417492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commit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50" name="Google Shape;150;p20"/>
          <p:cNvCxnSpPr>
            <a:stCxn id="151" idx="2"/>
            <a:endCxn id="147" idx="5"/>
          </p:cNvCxnSpPr>
          <p:nvPr/>
        </p:nvCxnSpPr>
        <p:spPr>
          <a:xfrm>
            <a:off x="2306348" y="4467925"/>
            <a:ext cx="627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0"/>
          <p:cNvCxnSpPr>
            <a:stCxn id="147" idx="2"/>
            <a:endCxn id="148" idx="1"/>
          </p:cNvCxnSpPr>
          <p:nvPr/>
        </p:nvCxnSpPr>
        <p:spPr>
          <a:xfrm>
            <a:off x="3725123" y="4467925"/>
            <a:ext cx="475500" cy="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0"/>
          <p:cNvCxnSpPr>
            <a:stCxn id="148" idx="3"/>
            <a:endCxn id="149" idx="1"/>
          </p:cNvCxnSpPr>
          <p:nvPr/>
        </p:nvCxnSpPr>
        <p:spPr>
          <a:xfrm>
            <a:off x="4920305" y="4475975"/>
            <a:ext cx="40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0"/>
          <p:cNvCxnSpPr>
            <a:stCxn id="149" idx="3"/>
            <a:endCxn id="155" idx="1"/>
          </p:cNvCxnSpPr>
          <p:nvPr/>
        </p:nvCxnSpPr>
        <p:spPr>
          <a:xfrm>
            <a:off x="6262815" y="4475975"/>
            <a:ext cx="437700" cy="1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0"/>
          <p:cNvSpPr txBox="1"/>
          <p:nvPr>
            <p:ph type="title"/>
          </p:nvPr>
        </p:nvSpPr>
        <p:spPr>
          <a:xfrm>
            <a:off x="311700" y="3157125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Flujo básico de trabajo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1651525" y="4182975"/>
            <a:ext cx="807300" cy="6021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pull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8" name="Google Shape;158;p20"/>
          <p:cNvSpPr/>
          <p:nvPr/>
        </p:nvSpPr>
        <p:spPr>
          <a:xfrm>
            <a:off x="235575" y="4191025"/>
            <a:ext cx="10167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cd workdir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59" name="Google Shape;159;p20"/>
          <p:cNvCxnSpPr>
            <a:stCxn id="158" idx="2"/>
            <a:endCxn id="157" idx="1"/>
          </p:cNvCxnSpPr>
          <p:nvPr/>
        </p:nvCxnSpPr>
        <p:spPr>
          <a:xfrm flipH="1" rot="10800000">
            <a:off x="1177013" y="4483975"/>
            <a:ext cx="474600" cy="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0"/>
          <p:cNvSpPr/>
          <p:nvPr/>
        </p:nvSpPr>
        <p:spPr>
          <a:xfrm>
            <a:off x="7945675" y="419102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push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6700600" y="4191025"/>
            <a:ext cx="807300" cy="6021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pull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61" name="Google Shape;161;p20"/>
          <p:cNvCxnSpPr>
            <a:stCxn id="155" idx="3"/>
            <a:endCxn id="160" idx="1"/>
          </p:cNvCxnSpPr>
          <p:nvPr/>
        </p:nvCxnSpPr>
        <p:spPr>
          <a:xfrm>
            <a:off x="7507900" y="4492075"/>
            <a:ext cx="437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Bash</a:t>
            </a:r>
            <a:endParaRPr/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Salir (Exit)</a:t>
            </a:r>
            <a:r>
              <a:rPr lang="es-419" sz="1800"/>
              <a:t>: </a:t>
            </a:r>
            <a:r>
              <a:rPr b="1" lang="es-419" sz="1800">
                <a:latin typeface="Roboto Mono"/>
                <a:ea typeface="Roboto Mono"/>
                <a:cs typeface="Roboto Mono"/>
                <a:sym typeface="Roboto Mono"/>
              </a:rPr>
              <a:t>exit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Listar directorio (List Directory)</a:t>
            </a:r>
            <a:r>
              <a:rPr lang="es-419" sz="1800"/>
              <a:t>:</a:t>
            </a:r>
            <a:endParaRPr sz="1800"/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ls</a:t>
            </a:r>
            <a:endParaRPr b="1" sz="1616">
              <a:latin typeface="Roboto Mono"/>
              <a:ea typeface="Roboto Mono"/>
              <a:cs typeface="Roboto Mono"/>
              <a:sym typeface="Roboto Mono"/>
            </a:endParaRPr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lang="es-419" sz="1616">
                <a:latin typeface="Open Sans"/>
                <a:ea typeface="Open Sans"/>
                <a:cs typeface="Open Sans"/>
                <a:sym typeface="Open Sans"/>
              </a:rPr>
              <a:t>para mostrar ocultos: </a:t>
            </a: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ls -a</a:t>
            </a:r>
            <a:endParaRPr b="1" sz="1616">
              <a:latin typeface="Roboto Mono"/>
              <a:ea typeface="Roboto Mono"/>
              <a:cs typeface="Roboto Mono"/>
              <a:sym typeface="Roboto Mon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Cambiar directorio (Change Directory)</a:t>
            </a:r>
            <a:r>
              <a:rPr lang="es-419" sz="1800"/>
              <a:t>: </a:t>
            </a:r>
            <a:br>
              <a:rPr lang="es-419" sz="1800"/>
            </a:br>
            <a:r>
              <a:rPr b="1" lang="es-419" sz="1800">
                <a:latin typeface="Roboto Mono"/>
                <a:ea typeface="Roboto Mono"/>
                <a:cs typeface="Roboto Mono"/>
                <a:sym typeface="Roboto Mono"/>
              </a:rPr>
              <a:t>cd nombre_directorio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. </a:t>
            </a:r>
            <a:r>
              <a:rPr lang="es-419" sz="1616">
                <a:latin typeface="Open Sans"/>
                <a:ea typeface="Open Sans"/>
                <a:cs typeface="Open Sans"/>
                <a:sym typeface="Open Sans"/>
              </a:rPr>
              <a:t>representa el directorio actual</a:t>
            </a:r>
            <a:endParaRPr sz="1616">
              <a:latin typeface="Open Sans"/>
              <a:ea typeface="Open Sans"/>
              <a:cs typeface="Open Sans"/>
              <a:sym typeface="Open Sans"/>
            </a:endParaRPr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.. </a:t>
            </a:r>
            <a:r>
              <a:rPr lang="es-419" sz="1616">
                <a:latin typeface="Open Sans"/>
                <a:ea typeface="Open Sans"/>
                <a:cs typeface="Open Sans"/>
                <a:sym typeface="Open Sans"/>
              </a:rPr>
              <a:t>representa el directorio padre</a:t>
            </a:r>
            <a:endParaRPr sz="1616">
              <a:latin typeface="Open Sans"/>
              <a:ea typeface="Open Sans"/>
              <a:cs typeface="Open Sans"/>
              <a:sym typeface="Open Sans"/>
            </a:endParaRPr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/ </a:t>
            </a:r>
            <a:r>
              <a:rPr lang="es-419" sz="1616">
                <a:latin typeface="Open Sans"/>
                <a:ea typeface="Open Sans"/>
                <a:cs typeface="Open Sans"/>
                <a:sym typeface="Open Sans"/>
              </a:rPr>
              <a:t>separa los nombres de los directorios</a:t>
            </a:r>
            <a:endParaRPr sz="1616">
              <a:latin typeface="Open Sans"/>
              <a:ea typeface="Open Sans"/>
              <a:cs typeface="Open Sans"/>
              <a:sym typeface="Open Sans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Limpiar pantalla (Clear Screen)</a:t>
            </a:r>
            <a:r>
              <a:rPr lang="es-419" sz="1800"/>
              <a:t>: </a:t>
            </a:r>
            <a:r>
              <a:rPr b="1" lang="es-419" sz="1800">
                <a:latin typeface="Roboto Mono"/>
                <a:ea typeface="Roboto Mono"/>
                <a:cs typeface="Roboto Mono"/>
                <a:sym typeface="Roboto Mono"/>
              </a:rPr>
              <a:t>clear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8" name="Google Shape;168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Salir (Exit)</a:t>
            </a:r>
            <a:r>
              <a:rPr lang="es-419" sz="1800"/>
              <a:t>: </a:t>
            </a:r>
            <a:r>
              <a:rPr b="1" lang="es-419" sz="1800">
                <a:latin typeface="Roboto Mono"/>
                <a:ea typeface="Roboto Mono"/>
                <a:cs typeface="Roboto Mono"/>
                <a:sym typeface="Roboto Mono"/>
              </a:rPr>
              <a:t>exit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Listar directorio (List Directory)</a:t>
            </a:r>
            <a:r>
              <a:rPr lang="es-419" sz="1800"/>
              <a:t>:</a:t>
            </a:r>
            <a:endParaRPr sz="1800"/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dir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lang="es-419" sz="1600">
                <a:latin typeface="Open Sans"/>
                <a:ea typeface="Open Sans"/>
                <a:cs typeface="Open Sans"/>
                <a:sym typeface="Open Sans"/>
              </a:rPr>
              <a:t>para mostrar ocultos: </a:t>
            </a: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dir /a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Cambiar directorio (Change Directory)</a:t>
            </a:r>
            <a:r>
              <a:rPr lang="es-419" sz="1800"/>
              <a:t>: </a:t>
            </a:r>
            <a:br>
              <a:rPr lang="es-419" sz="1800"/>
            </a:br>
            <a:r>
              <a:rPr b="1" lang="es-419" sz="1800">
                <a:latin typeface="Roboto Mono"/>
                <a:ea typeface="Roboto Mono"/>
                <a:cs typeface="Roboto Mono"/>
                <a:sym typeface="Roboto Mono"/>
              </a:rPr>
              <a:t>cd nombre_directorio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. </a:t>
            </a:r>
            <a:r>
              <a:rPr lang="es-419" sz="1600">
                <a:latin typeface="Open Sans"/>
                <a:ea typeface="Open Sans"/>
                <a:cs typeface="Open Sans"/>
                <a:sym typeface="Open Sans"/>
              </a:rPr>
              <a:t>representa el directorio actual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.. </a:t>
            </a:r>
            <a:r>
              <a:rPr lang="es-419" sz="1600">
                <a:latin typeface="Open Sans"/>
                <a:ea typeface="Open Sans"/>
                <a:cs typeface="Open Sans"/>
                <a:sym typeface="Open Sans"/>
              </a:rPr>
              <a:t>representa el directorio padre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\ </a:t>
            </a:r>
            <a:r>
              <a:rPr lang="es-419" sz="1600">
                <a:latin typeface="Open Sans"/>
                <a:ea typeface="Open Sans"/>
                <a:cs typeface="Open Sans"/>
                <a:sym typeface="Open Sans"/>
              </a:rPr>
              <a:t>separa los nombres de los directorios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Limpiar pantalla (Clear Screen)</a:t>
            </a:r>
            <a:r>
              <a:rPr lang="es-419" sz="1800"/>
              <a:t>: </a:t>
            </a:r>
            <a:r>
              <a:rPr b="1" lang="es-419" sz="1800">
                <a:latin typeface="Roboto Mono"/>
                <a:ea typeface="Roboto Mono"/>
                <a:cs typeface="Roboto Mono"/>
                <a:sym typeface="Roboto Mono"/>
              </a:rPr>
              <a:t>cls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9" name="Google Shape;169;p21"/>
          <p:cNvSpPr txBox="1"/>
          <p:nvPr>
            <p:ph type="title"/>
          </p:nvPr>
        </p:nvSpPr>
        <p:spPr>
          <a:xfrm>
            <a:off x="48324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CMD</a:t>
            </a:r>
            <a:endParaRPr/>
          </a:p>
        </p:txBody>
      </p:sp>
      <p:pic>
        <p:nvPicPr>
          <p:cNvPr id="170" name="Google Shape;17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846" y="308300"/>
            <a:ext cx="48221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5150" y="280538"/>
            <a:ext cx="628224" cy="62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