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  <p:embeddedFont>
      <p:font typeface="Amatic SC"/>
      <p:regular r:id="rId35"/>
      <p:bold r:id="rId36"/>
    </p:embeddedFont>
    <p:embeddedFont>
      <p:font typeface="Roboto Condensed"/>
      <p:regular r:id="rId37"/>
      <p:bold r:id="rId38"/>
      <p:italic r:id="rId39"/>
      <p:boldItalic r:id="rId40"/>
    </p:embeddedFont>
    <p:embeddedFont>
      <p:font typeface="Open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Condensed-boldItalic.fntdata"/><Relationship Id="rId20" Type="http://schemas.openxmlformats.org/officeDocument/2006/relationships/slide" Target="slides/slide15.xml"/><Relationship Id="rId42" Type="http://schemas.openxmlformats.org/officeDocument/2006/relationships/font" Target="fonts/OpenSans-bold.fntdata"/><Relationship Id="rId41" Type="http://schemas.openxmlformats.org/officeDocument/2006/relationships/font" Target="fonts/OpenSans-regular.fntdata"/><Relationship Id="rId22" Type="http://schemas.openxmlformats.org/officeDocument/2006/relationships/slide" Target="slides/slide17.xml"/><Relationship Id="rId44" Type="http://schemas.openxmlformats.org/officeDocument/2006/relationships/font" Target="fonts/OpenSans-boldItalic.fntdata"/><Relationship Id="rId21" Type="http://schemas.openxmlformats.org/officeDocument/2006/relationships/slide" Target="slides/slide16.xml"/><Relationship Id="rId43" Type="http://schemas.openxmlformats.org/officeDocument/2006/relationships/font" Target="fonts/OpenSans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35" Type="http://schemas.openxmlformats.org/officeDocument/2006/relationships/font" Target="fonts/AmaticSC-regular.fntdata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37" Type="http://schemas.openxmlformats.org/officeDocument/2006/relationships/font" Target="fonts/RobotoCondensed-regular.fntdata"/><Relationship Id="rId14" Type="http://schemas.openxmlformats.org/officeDocument/2006/relationships/slide" Target="slides/slide9.xml"/><Relationship Id="rId36" Type="http://schemas.openxmlformats.org/officeDocument/2006/relationships/font" Target="fonts/AmaticSC-bold.fntdata"/><Relationship Id="rId17" Type="http://schemas.openxmlformats.org/officeDocument/2006/relationships/slide" Target="slides/slide12.xml"/><Relationship Id="rId39" Type="http://schemas.openxmlformats.org/officeDocument/2006/relationships/font" Target="fonts/RobotoCondensed-italic.fntdata"/><Relationship Id="rId16" Type="http://schemas.openxmlformats.org/officeDocument/2006/relationships/slide" Target="slides/slide11.xml"/><Relationship Id="rId38" Type="http://schemas.openxmlformats.org/officeDocument/2006/relationships/font" Target="fonts/RobotoCondensed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ddcd62a31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ddcd62a31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ddcd62a31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ddcd62a31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ddcd62a319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ddcd62a31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ddcd62a319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ddcd62a319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ddcd62a319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ddcd62a319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ddcd62a319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ddcd62a319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ddcd62a319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ddcd62a319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ddcd62a319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ddcd62a319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ddcd62a319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ddcd62a319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ddcd62a319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ddcd62a319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ddf2dbac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ddf2dbac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ddcd62a319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ddcd62a319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ddcd62a319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ddcd62a319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ddcd62a319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ddcd62a319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028100c552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028100c552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0472d658a1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0472d658a1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028100c552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028100c552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68b89a1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168b89a1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ddcd62a31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ddcd62a31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ddf2dbac4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ddf2dbac4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ddf2dbac4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ddf2dbac4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ddf2dbac4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ddf2dbac4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ddf2dbac4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ddf2dbac4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ddcd62a31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ddcd62a31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5200"/>
              <a:buFont typeface="Open Sans"/>
              <a:buNone/>
              <a:defRPr b="1" sz="52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800"/>
              <a:buFont typeface="Open Sans"/>
              <a:buNone/>
              <a:defRPr b="1" sz="28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akobashikawa.github.io/curso-elementos-desarrollo-web/" TargetMode="External"/><Relationship Id="rId4" Type="http://schemas.openxmlformats.org/officeDocument/2006/relationships/hyperlink" Target="https://www.pinterest.com/pin/512988213777577603/" TargetMode="External"/><Relationship Id="rId5" Type="http://schemas.openxmlformats.org/officeDocument/2006/relationships/hyperlink" Target="https://swagger.io/" TargetMode="External"/><Relationship Id="rId6" Type="http://schemas.openxmlformats.org/officeDocument/2006/relationships/hyperlink" Target="https://github.com/davibaltar/swagger-autogen" TargetMode="External"/><Relationship Id="rId7" Type="http://schemas.openxmlformats.org/officeDocument/2006/relationships/hyperlink" Target="https://www.frontendfirstdevelopment.com/" TargetMode="External"/><Relationship Id="rId8" Type="http://schemas.openxmlformats.org/officeDocument/2006/relationships/hyperlink" Target="https://github.com/typicode/json-server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Elementos de Desarrollo Web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Curso rápido para hacer aplicaciones web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8372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/>
              <a:t>Sesión 14:</a:t>
            </a:r>
            <a:br>
              <a:rPr i="1" lang="es-419"/>
            </a:br>
            <a:r>
              <a:rPr b="1" i="1" lang="es-419"/>
              <a:t>Swagger, Estrategias de Desarrollo</a:t>
            </a:r>
            <a:endParaRPr b="1"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/>
          <p:nvPr/>
        </p:nvSpPr>
        <p:spPr>
          <a:xfrm>
            <a:off x="-14625" y="1547050"/>
            <a:ext cx="1076700" cy="57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FRONTEND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28" name="Google Shape;128;p22"/>
          <p:cNvSpPr/>
          <p:nvPr/>
        </p:nvSpPr>
        <p:spPr>
          <a:xfrm>
            <a:off x="1590565" y="1547050"/>
            <a:ext cx="1420500" cy="57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CONTROLADOR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29" name="Google Shape;129;p22"/>
          <p:cNvSpPr/>
          <p:nvPr/>
        </p:nvSpPr>
        <p:spPr>
          <a:xfrm>
            <a:off x="115292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3539555" y="1547050"/>
            <a:ext cx="953100" cy="57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SERVICIO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1" name="Google Shape;131;p22"/>
          <p:cNvSpPr/>
          <p:nvPr/>
        </p:nvSpPr>
        <p:spPr>
          <a:xfrm>
            <a:off x="310191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021145" y="1547050"/>
            <a:ext cx="920700" cy="57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MODELO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3" name="Google Shape;133;p22"/>
          <p:cNvSpPr/>
          <p:nvPr/>
        </p:nvSpPr>
        <p:spPr>
          <a:xfrm>
            <a:off x="458350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603269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6470335" y="1547050"/>
            <a:ext cx="1283100" cy="57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REPOSITORIO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6" name="Google Shape;136;p22"/>
          <p:cNvSpPr/>
          <p:nvPr/>
        </p:nvSpPr>
        <p:spPr>
          <a:xfrm>
            <a:off x="784428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8281925" y="1547050"/>
            <a:ext cx="852300" cy="57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TABLAS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8" name="Google Shape;138;p22"/>
          <p:cNvSpPr/>
          <p:nvPr/>
        </p:nvSpPr>
        <p:spPr>
          <a:xfrm>
            <a:off x="-14625" y="359750"/>
            <a:ext cx="1076700" cy="5742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DISEÑO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9" name="Google Shape;139;p22"/>
          <p:cNvSpPr/>
          <p:nvPr/>
        </p:nvSpPr>
        <p:spPr>
          <a:xfrm rot="-5400000">
            <a:off x="350320" y="104910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7901575" y="359750"/>
            <a:ext cx="1283100" cy="5742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MODELADO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1" name="Google Shape;141;p22"/>
          <p:cNvSpPr/>
          <p:nvPr/>
        </p:nvSpPr>
        <p:spPr>
          <a:xfrm rot="-5400000">
            <a:off x="8534670" y="104910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260625" y="2488025"/>
            <a:ext cx="526200" cy="5262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2"/>
          <p:cNvSpPr txBox="1"/>
          <p:nvPr/>
        </p:nvSpPr>
        <p:spPr>
          <a:xfrm>
            <a:off x="2325900" y="3259950"/>
            <a:ext cx="4492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1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Tablas Primero</a:t>
            </a:r>
            <a:endParaRPr b="1" sz="21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/>
          <p:nvPr/>
        </p:nvSpPr>
        <p:spPr>
          <a:xfrm>
            <a:off x="-14625" y="1547050"/>
            <a:ext cx="1076700" cy="57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FRONTEND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9" name="Google Shape;149;p23"/>
          <p:cNvSpPr/>
          <p:nvPr/>
        </p:nvSpPr>
        <p:spPr>
          <a:xfrm>
            <a:off x="1590565" y="1547050"/>
            <a:ext cx="1420500" cy="57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CONTROLADOR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50" name="Google Shape;150;p23"/>
          <p:cNvSpPr/>
          <p:nvPr/>
        </p:nvSpPr>
        <p:spPr>
          <a:xfrm>
            <a:off x="115292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3"/>
          <p:cNvSpPr/>
          <p:nvPr/>
        </p:nvSpPr>
        <p:spPr>
          <a:xfrm>
            <a:off x="3539555" y="1547050"/>
            <a:ext cx="953100" cy="57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SERVICIO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52" name="Google Shape;152;p23"/>
          <p:cNvSpPr/>
          <p:nvPr/>
        </p:nvSpPr>
        <p:spPr>
          <a:xfrm>
            <a:off x="310191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3"/>
          <p:cNvSpPr/>
          <p:nvPr/>
        </p:nvSpPr>
        <p:spPr>
          <a:xfrm>
            <a:off x="5021145" y="1547050"/>
            <a:ext cx="920700" cy="57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MODELO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54" name="Google Shape;154;p23"/>
          <p:cNvSpPr/>
          <p:nvPr/>
        </p:nvSpPr>
        <p:spPr>
          <a:xfrm>
            <a:off x="458350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3"/>
          <p:cNvSpPr/>
          <p:nvPr/>
        </p:nvSpPr>
        <p:spPr>
          <a:xfrm>
            <a:off x="603269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3"/>
          <p:cNvSpPr/>
          <p:nvPr/>
        </p:nvSpPr>
        <p:spPr>
          <a:xfrm>
            <a:off x="6470335" y="1547050"/>
            <a:ext cx="1283100" cy="57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REPOSITORIO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57" name="Google Shape;157;p23"/>
          <p:cNvSpPr/>
          <p:nvPr/>
        </p:nvSpPr>
        <p:spPr>
          <a:xfrm>
            <a:off x="784428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3"/>
          <p:cNvSpPr/>
          <p:nvPr/>
        </p:nvSpPr>
        <p:spPr>
          <a:xfrm>
            <a:off x="8281925" y="1547050"/>
            <a:ext cx="852300" cy="5742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TABLAS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59" name="Google Shape;159;p23"/>
          <p:cNvSpPr/>
          <p:nvPr/>
        </p:nvSpPr>
        <p:spPr>
          <a:xfrm>
            <a:off x="-14625" y="359750"/>
            <a:ext cx="1076700" cy="5742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DISEÑO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0" name="Google Shape;160;p23"/>
          <p:cNvSpPr/>
          <p:nvPr/>
        </p:nvSpPr>
        <p:spPr>
          <a:xfrm rot="-5400000">
            <a:off x="350320" y="104910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3"/>
          <p:cNvSpPr/>
          <p:nvPr/>
        </p:nvSpPr>
        <p:spPr>
          <a:xfrm>
            <a:off x="7901575" y="359750"/>
            <a:ext cx="1283100" cy="5742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MODELADO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2" name="Google Shape;162;p23"/>
          <p:cNvSpPr/>
          <p:nvPr/>
        </p:nvSpPr>
        <p:spPr>
          <a:xfrm rot="-5400000">
            <a:off x="8534670" y="104910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3"/>
          <p:cNvSpPr/>
          <p:nvPr/>
        </p:nvSpPr>
        <p:spPr>
          <a:xfrm>
            <a:off x="260625" y="2488025"/>
            <a:ext cx="526200" cy="5262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3"/>
          <p:cNvSpPr txBox="1"/>
          <p:nvPr/>
        </p:nvSpPr>
        <p:spPr>
          <a:xfrm>
            <a:off x="2325900" y="3259950"/>
            <a:ext cx="4492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1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Tablas Primero</a:t>
            </a:r>
            <a:endParaRPr b="1" sz="21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/>
          <p:nvPr/>
        </p:nvSpPr>
        <p:spPr>
          <a:xfrm>
            <a:off x="-14625" y="1547050"/>
            <a:ext cx="1076700" cy="57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FRONTEND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0" name="Google Shape;170;p24"/>
          <p:cNvSpPr/>
          <p:nvPr/>
        </p:nvSpPr>
        <p:spPr>
          <a:xfrm>
            <a:off x="1590565" y="1547050"/>
            <a:ext cx="1420500" cy="57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CONTROLADOR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1" name="Google Shape;171;p24"/>
          <p:cNvSpPr/>
          <p:nvPr/>
        </p:nvSpPr>
        <p:spPr>
          <a:xfrm>
            <a:off x="115292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4"/>
          <p:cNvSpPr/>
          <p:nvPr/>
        </p:nvSpPr>
        <p:spPr>
          <a:xfrm>
            <a:off x="3539555" y="1547050"/>
            <a:ext cx="953100" cy="57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SERVICIO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3" name="Google Shape;173;p24"/>
          <p:cNvSpPr/>
          <p:nvPr/>
        </p:nvSpPr>
        <p:spPr>
          <a:xfrm>
            <a:off x="310191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4"/>
          <p:cNvSpPr/>
          <p:nvPr/>
        </p:nvSpPr>
        <p:spPr>
          <a:xfrm>
            <a:off x="5021145" y="1547050"/>
            <a:ext cx="920700" cy="5742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MODELO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5" name="Google Shape;175;p24"/>
          <p:cNvSpPr/>
          <p:nvPr/>
        </p:nvSpPr>
        <p:spPr>
          <a:xfrm>
            <a:off x="458350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4"/>
          <p:cNvSpPr/>
          <p:nvPr/>
        </p:nvSpPr>
        <p:spPr>
          <a:xfrm>
            <a:off x="603269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4"/>
          <p:cNvSpPr/>
          <p:nvPr/>
        </p:nvSpPr>
        <p:spPr>
          <a:xfrm>
            <a:off x="6470335" y="1547050"/>
            <a:ext cx="1283100" cy="5742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REPOSITORIO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8" name="Google Shape;178;p24"/>
          <p:cNvSpPr/>
          <p:nvPr/>
        </p:nvSpPr>
        <p:spPr>
          <a:xfrm>
            <a:off x="784428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4"/>
          <p:cNvSpPr/>
          <p:nvPr/>
        </p:nvSpPr>
        <p:spPr>
          <a:xfrm>
            <a:off x="8281925" y="1547050"/>
            <a:ext cx="852300" cy="5742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TABLAS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80" name="Google Shape;180;p24"/>
          <p:cNvSpPr/>
          <p:nvPr/>
        </p:nvSpPr>
        <p:spPr>
          <a:xfrm>
            <a:off x="-14625" y="359750"/>
            <a:ext cx="1076700" cy="5742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DISEÑO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81" name="Google Shape;181;p24"/>
          <p:cNvSpPr/>
          <p:nvPr/>
        </p:nvSpPr>
        <p:spPr>
          <a:xfrm rot="-5400000">
            <a:off x="350320" y="104910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4"/>
          <p:cNvSpPr/>
          <p:nvPr/>
        </p:nvSpPr>
        <p:spPr>
          <a:xfrm>
            <a:off x="7901575" y="359750"/>
            <a:ext cx="1283100" cy="5742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MODELADO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83" name="Google Shape;183;p24"/>
          <p:cNvSpPr/>
          <p:nvPr/>
        </p:nvSpPr>
        <p:spPr>
          <a:xfrm rot="-5400000">
            <a:off x="8534670" y="104910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4"/>
          <p:cNvSpPr/>
          <p:nvPr/>
        </p:nvSpPr>
        <p:spPr>
          <a:xfrm>
            <a:off x="260625" y="2488025"/>
            <a:ext cx="526200" cy="5262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4"/>
          <p:cNvSpPr txBox="1"/>
          <p:nvPr/>
        </p:nvSpPr>
        <p:spPr>
          <a:xfrm>
            <a:off x="2325900" y="3259950"/>
            <a:ext cx="4492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1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Tablas Primero</a:t>
            </a:r>
            <a:endParaRPr b="1" sz="21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/>
          <p:nvPr/>
        </p:nvSpPr>
        <p:spPr>
          <a:xfrm>
            <a:off x="-14625" y="1547050"/>
            <a:ext cx="1076700" cy="57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FRONTEND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1" name="Google Shape;191;p25"/>
          <p:cNvSpPr/>
          <p:nvPr/>
        </p:nvSpPr>
        <p:spPr>
          <a:xfrm>
            <a:off x="1590565" y="1547050"/>
            <a:ext cx="1420500" cy="5742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CONTROLADOR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2" name="Google Shape;192;p25"/>
          <p:cNvSpPr/>
          <p:nvPr/>
        </p:nvSpPr>
        <p:spPr>
          <a:xfrm>
            <a:off x="115292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5"/>
          <p:cNvSpPr/>
          <p:nvPr/>
        </p:nvSpPr>
        <p:spPr>
          <a:xfrm>
            <a:off x="3539555" y="1547050"/>
            <a:ext cx="953100" cy="5742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SERVICIO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4" name="Google Shape;194;p25"/>
          <p:cNvSpPr/>
          <p:nvPr/>
        </p:nvSpPr>
        <p:spPr>
          <a:xfrm>
            <a:off x="310191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5"/>
          <p:cNvSpPr/>
          <p:nvPr/>
        </p:nvSpPr>
        <p:spPr>
          <a:xfrm>
            <a:off x="5021145" y="1547050"/>
            <a:ext cx="920700" cy="5742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MODELO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6" name="Google Shape;196;p25"/>
          <p:cNvSpPr/>
          <p:nvPr/>
        </p:nvSpPr>
        <p:spPr>
          <a:xfrm>
            <a:off x="458350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5"/>
          <p:cNvSpPr/>
          <p:nvPr/>
        </p:nvSpPr>
        <p:spPr>
          <a:xfrm>
            <a:off x="603269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5"/>
          <p:cNvSpPr/>
          <p:nvPr/>
        </p:nvSpPr>
        <p:spPr>
          <a:xfrm>
            <a:off x="6470335" y="1547050"/>
            <a:ext cx="1283100" cy="5742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REPOSITORIO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9" name="Google Shape;199;p25"/>
          <p:cNvSpPr/>
          <p:nvPr/>
        </p:nvSpPr>
        <p:spPr>
          <a:xfrm>
            <a:off x="784428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5"/>
          <p:cNvSpPr/>
          <p:nvPr/>
        </p:nvSpPr>
        <p:spPr>
          <a:xfrm>
            <a:off x="8281925" y="1547050"/>
            <a:ext cx="852300" cy="5742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TABLAS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01" name="Google Shape;201;p25"/>
          <p:cNvSpPr/>
          <p:nvPr/>
        </p:nvSpPr>
        <p:spPr>
          <a:xfrm>
            <a:off x="-14625" y="359750"/>
            <a:ext cx="1076700" cy="5742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DISEÑO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02" name="Google Shape;202;p25"/>
          <p:cNvSpPr/>
          <p:nvPr/>
        </p:nvSpPr>
        <p:spPr>
          <a:xfrm rot="-5400000">
            <a:off x="350320" y="104910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5"/>
          <p:cNvSpPr/>
          <p:nvPr/>
        </p:nvSpPr>
        <p:spPr>
          <a:xfrm>
            <a:off x="7901575" y="359750"/>
            <a:ext cx="1283100" cy="5742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MODELADO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04" name="Google Shape;204;p25"/>
          <p:cNvSpPr/>
          <p:nvPr/>
        </p:nvSpPr>
        <p:spPr>
          <a:xfrm rot="-5400000">
            <a:off x="8534670" y="104910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5"/>
          <p:cNvSpPr/>
          <p:nvPr/>
        </p:nvSpPr>
        <p:spPr>
          <a:xfrm>
            <a:off x="260625" y="2488025"/>
            <a:ext cx="526200" cy="5262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5"/>
          <p:cNvSpPr txBox="1"/>
          <p:nvPr/>
        </p:nvSpPr>
        <p:spPr>
          <a:xfrm>
            <a:off x="2325900" y="3259950"/>
            <a:ext cx="4492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1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Tablas Primero</a:t>
            </a:r>
            <a:endParaRPr b="1" sz="21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/>
          <p:nvPr/>
        </p:nvSpPr>
        <p:spPr>
          <a:xfrm>
            <a:off x="-14625" y="1547050"/>
            <a:ext cx="1076700" cy="5742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FRONTEND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2" name="Google Shape;212;p26"/>
          <p:cNvSpPr/>
          <p:nvPr/>
        </p:nvSpPr>
        <p:spPr>
          <a:xfrm>
            <a:off x="1590565" y="1547050"/>
            <a:ext cx="1420500" cy="5742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CONTROLADOR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3" name="Google Shape;213;p26"/>
          <p:cNvSpPr/>
          <p:nvPr/>
        </p:nvSpPr>
        <p:spPr>
          <a:xfrm>
            <a:off x="115292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6"/>
          <p:cNvSpPr/>
          <p:nvPr/>
        </p:nvSpPr>
        <p:spPr>
          <a:xfrm>
            <a:off x="3539555" y="1547050"/>
            <a:ext cx="953100" cy="5742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SERVICIO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5" name="Google Shape;215;p26"/>
          <p:cNvSpPr/>
          <p:nvPr/>
        </p:nvSpPr>
        <p:spPr>
          <a:xfrm>
            <a:off x="310191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6"/>
          <p:cNvSpPr/>
          <p:nvPr/>
        </p:nvSpPr>
        <p:spPr>
          <a:xfrm>
            <a:off x="5021145" y="1547050"/>
            <a:ext cx="920700" cy="5742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MODELO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7" name="Google Shape;217;p26"/>
          <p:cNvSpPr/>
          <p:nvPr/>
        </p:nvSpPr>
        <p:spPr>
          <a:xfrm>
            <a:off x="458350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6"/>
          <p:cNvSpPr/>
          <p:nvPr/>
        </p:nvSpPr>
        <p:spPr>
          <a:xfrm>
            <a:off x="603269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6"/>
          <p:cNvSpPr/>
          <p:nvPr/>
        </p:nvSpPr>
        <p:spPr>
          <a:xfrm>
            <a:off x="6470335" y="1547050"/>
            <a:ext cx="1283100" cy="5742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REPOSITORIO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20" name="Google Shape;220;p26"/>
          <p:cNvSpPr/>
          <p:nvPr/>
        </p:nvSpPr>
        <p:spPr>
          <a:xfrm>
            <a:off x="784428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6"/>
          <p:cNvSpPr/>
          <p:nvPr/>
        </p:nvSpPr>
        <p:spPr>
          <a:xfrm>
            <a:off x="8281925" y="1547050"/>
            <a:ext cx="852300" cy="5742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TABLAS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22" name="Google Shape;222;p26"/>
          <p:cNvSpPr/>
          <p:nvPr/>
        </p:nvSpPr>
        <p:spPr>
          <a:xfrm>
            <a:off x="-14625" y="359750"/>
            <a:ext cx="1076700" cy="5742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DISEÑO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23" name="Google Shape;223;p26"/>
          <p:cNvSpPr/>
          <p:nvPr/>
        </p:nvSpPr>
        <p:spPr>
          <a:xfrm rot="-5400000">
            <a:off x="350320" y="104910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6"/>
          <p:cNvSpPr/>
          <p:nvPr/>
        </p:nvSpPr>
        <p:spPr>
          <a:xfrm>
            <a:off x="7901575" y="359750"/>
            <a:ext cx="1283100" cy="5742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MODELADO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25" name="Google Shape;225;p26"/>
          <p:cNvSpPr/>
          <p:nvPr/>
        </p:nvSpPr>
        <p:spPr>
          <a:xfrm rot="-5400000">
            <a:off x="8534670" y="104910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6"/>
          <p:cNvSpPr/>
          <p:nvPr/>
        </p:nvSpPr>
        <p:spPr>
          <a:xfrm>
            <a:off x="260625" y="2488025"/>
            <a:ext cx="526200" cy="5262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6"/>
          <p:cNvSpPr txBox="1"/>
          <p:nvPr/>
        </p:nvSpPr>
        <p:spPr>
          <a:xfrm>
            <a:off x="2325900" y="3259950"/>
            <a:ext cx="4492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1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Tablas Primero</a:t>
            </a:r>
            <a:endParaRPr b="1" sz="21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/>
          <p:nvPr/>
        </p:nvSpPr>
        <p:spPr>
          <a:xfrm>
            <a:off x="-14625" y="1547050"/>
            <a:ext cx="1076700" cy="5742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FRONTEND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33" name="Google Shape;233;p27"/>
          <p:cNvSpPr/>
          <p:nvPr/>
        </p:nvSpPr>
        <p:spPr>
          <a:xfrm>
            <a:off x="1590565" y="1547050"/>
            <a:ext cx="1420500" cy="5742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CONTROLADOR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34" name="Google Shape;234;p27"/>
          <p:cNvSpPr/>
          <p:nvPr/>
        </p:nvSpPr>
        <p:spPr>
          <a:xfrm>
            <a:off x="115292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7"/>
          <p:cNvSpPr/>
          <p:nvPr/>
        </p:nvSpPr>
        <p:spPr>
          <a:xfrm>
            <a:off x="3539555" y="1547050"/>
            <a:ext cx="953100" cy="5742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SERVICIO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36" name="Google Shape;236;p27"/>
          <p:cNvSpPr/>
          <p:nvPr/>
        </p:nvSpPr>
        <p:spPr>
          <a:xfrm>
            <a:off x="310191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7"/>
          <p:cNvSpPr/>
          <p:nvPr/>
        </p:nvSpPr>
        <p:spPr>
          <a:xfrm>
            <a:off x="5021145" y="1547050"/>
            <a:ext cx="920700" cy="5742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MODELO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38" name="Google Shape;238;p27"/>
          <p:cNvSpPr/>
          <p:nvPr/>
        </p:nvSpPr>
        <p:spPr>
          <a:xfrm>
            <a:off x="458350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7"/>
          <p:cNvSpPr/>
          <p:nvPr/>
        </p:nvSpPr>
        <p:spPr>
          <a:xfrm>
            <a:off x="603269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7"/>
          <p:cNvSpPr/>
          <p:nvPr/>
        </p:nvSpPr>
        <p:spPr>
          <a:xfrm>
            <a:off x="6470335" y="1547050"/>
            <a:ext cx="1283100" cy="5742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REPOSITORIO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1" name="Google Shape;241;p27"/>
          <p:cNvSpPr/>
          <p:nvPr/>
        </p:nvSpPr>
        <p:spPr>
          <a:xfrm>
            <a:off x="784428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7"/>
          <p:cNvSpPr/>
          <p:nvPr/>
        </p:nvSpPr>
        <p:spPr>
          <a:xfrm>
            <a:off x="8281925" y="1547050"/>
            <a:ext cx="852300" cy="5742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TABLAS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3" name="Google Shape;243;p27"/>
          <p:cNvSpPr/>
          <p:nvPr/>
        </p:nvSpPr>
        <p:spPr>
          <a:xfrm>
            <a:off x="-14625" y="359750"/>
            <a:ext cx="1076700" cy="5742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DISEÑO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4" name="Google Shape;244;p27"/>
          <p:cNvSpPr/>
          <p:nvPr/>
        </p:nvSpPr>
        <p:spPr>
          <a:xfrm rot="-5400000">
            <a:off x="350320" y="104910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7"/>
          <p:cNvSpPr/>
          <p:nvPr/>
        </p:nvSpPr>
        <p:spPr>
          <a:xfrm>
            <a:off x="7901575" y="359750"/>
            <a:ext cx="1283100" cy="5742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MODELADO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6" name="Google Shape;246;p27"/>
          <p:cNvSpPr/>
          <p:nvPr/>
        </p:nvSpPr>
        <p:spPr>
          <a:xfrm rot="-5400000">
            <a:off x="8534670" y="104910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7"/>
          <p:cNvSpPr/>
          <p:nvPr/>
        </p:nvSpPr>
        <p:spPr>
          <a:xfrm>
            <a:off x="260625" y="2488025"/>
            <a:ext cx="526200" cy="526200"/>
          </a:xfrm>
          <a:prstGeom prst="smileyFace">
            <a:avLst>
              <a:gd fmla="val 4653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7"/>
          <p:cNvSpPr txBox="1"/>
          <p:nvPr/>
        </p:nvSpPr>
        <p:spPr>
          <a:xfrm>
            <a:off x="2325900" y="3259950"/>
            <a:ext cx="4492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1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Tablas Primero</a:t>
            </a:r>
            <a:endParaRPr b="1" sz="21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9" name="Google Shape;249;p27"/>
          <p:cNvSpPr/>
          <p:nvPr/>
        </p:nvSpPr>
        <p:spPr>
          <a:xfrm>
            <a:off x="1062075" y="2464025"/>
            <a:ext cx="852300" cy="574200"/>
          </a:xfrm>
          <a:prstGeom prst="wedgeEllipseCallout">
            <a:avLst>
              <a:gd fmla="val -69354" name="adj1"/>
              <a:gd fmla="val 12509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OK</a:t>
            </a:r>
            <a:endParaRPr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/>
          <p:nvPr/>
        </p:nvSpPr>
        <p:spPr>
          <a:xfrm>
            <a:off x="-14625" y="1547050"/>
            <a:ext cx="1076700" cy="5742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FRONTEND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55" name="Google Shape;255;p28"/>
          <p:cNvSpPr/>
          <p:nvPr/>
        </p:nvSpPr>
        <p:spPr>
          <a:xfrm>
            <a:off x="1590565" y="1547050"/>
            <a:ext cx="1420500" cy="5742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CONTROLADOR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56" name="Google Shape;256;p28"/>
          <p:cNvSpPr/>
          <p:nvPr/>
        </p:nvSpPr>
        <p:spPr>
          <a:xfrm>
            <a:off x="115292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8"/>
          <p:cNvSpPr/>
          <p:nvPr/>
        </p:nvSpPr>
        <p:spPr>
          <a:xfrm>
            <a:off x="3539555" y="1547050"/>
            <a:ext cx="953100" cy="5742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SERVICIO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58" name="Google Shape;258;p28"/>
          <p:cNvSpPr/>
          <p:nvPr/>
        </p:nvSpPr>
        <p:spPr>
          <a:xfrm>
            <a:off x="310191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8"/>
          <p:cNvSpPr/>
          <p:nvPr/>
        </p:nvSpPr>
        <p:spPr>
          <a:xfrm>
            <a:off x="5021145" y="1547050"/>
            <a:ext cx="920700" cy="5742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MODELO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0" name="Google Shape;260;p28"/>
          <p:cNvSpPr/>
          <p:nvPr/>
        </p:nvSpPr>
        <p:spPr>
          <a:xfrm>
            <a:off x="458350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8"/>
          <p:cNvSpPr/>
          <p:nvPr/>
        </p:nvSpPr>
        <p:spPr>
          <a:xfrm>
            <a:off x="603269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8"/>
          <p:cNvSpPr/>
          <p:nvPr/>
        </p:nvSpPr>
        <p:spPr>
          <a:xfrm>
            <a:off x="6470335" y="1547050"/>
            <a:ext cx="1283100" cy="5742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REPOSITORIO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3" name="Google Shape;263;p28"/>
          <p:cNvSpPr/>
          <p:nvPr/>
        </p:nvSpPr>
        <p:spPr>
          <a:xfrm>
            <a:off x="784428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8"/>
          <p:cNvSpPr/>
          <p:nvPr/>
        </p:nvSpPr>
        <p:spPr>
          <a:xfrm>
            <a:off x="8281925" y="1547050"/>
            <a:ext cx="852300" cy="5742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TABLAS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5" name="Google Shape;265;p28"/>
          <p:cNvSpPr/>
          <p:nvPr/>
        </p:nvSpPr>
        <p:spPr>
          <a:xfrm>
            <a:off x="-14625" y="359750"/>
            <a:ext cx="1076700" cy="5742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DISEÑO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6" name="Google Shape;266;p28"/>
          <p:cNvSpPr/>
          <p:nvPr/>
        </p:nvSpPr>
        <p:spPr>
          <a:xfrm rot="-5400000">
            <a:off x="350320" y="104910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8"/>
          <p:cNvSpPr/>
          <p:nvPr/>
        </p:nvSpPr>
        <p:spPr>
          <a:xfrm>
            <a:off x="7901575" y="359750"/>
            <a:ext cx="1283100" cy="5742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MODELADO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8" name="Google Shape;268;p28"/>
          <p:cNvSpPr/>
          <p:nvPr/>
        </p:nvSpPr>
        <p:spPr>
          <a:xfrm rot="-5400000">
            <a:off x="8534670" y="104910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8"/>
          <p:cNvSpPr/>
          <p:nvPr/>
        </p:nvSpPr>
        <p:spPr>
          <a:xfrm>
            <a:off x="260625" y="2488025"/>
            <a:ext cx="526200" cy="526200"/>
          </a:xfrm>
          <a:prstGeom prst="smileyFace">
            <a:avLst>
              <a:gd fmla="val 4653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8"/>
          <p:cNvSpPr txBox="1"/>
          <p:nvPr/>
        </p:nvSpPr>
        <p:spPr>
          <a:xfrm>
            <a:off x="2325900" y="3259950"/>
            <a:ext cx="4492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1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Tablas Primero</a:t>
            </a:r>
            <a:endParaRPr b="1" sz="21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1" name="Google Shape;271;p28"/>
          <p:cNvSpPr/>
          <p:nvPr/>
        </p:nvSpPr>
        <p:spPr>
          <a:xfrm>
            <a:off x="1062075" y="2464025"/>
            <a:ext cx="852300" cy="574200"/>
          </a:xfrm>
          <a:prstGeom prst="wedgeEllipseCallout">
            <a:avLst>
              <a:gd fmla="val -69354" name="adj1"/>
              <a:gd fmla="val 12509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KO</a:t>
            </a:r>
            <a:endParaRPr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9"/>
          <p:cNvSpPr/>
          <p:nvPr/>
        </p:nvSpPr>
        <p:spPr>
          <a:xfrm>
            <a:off x="-14625" y="1547050"/>
            <a:ext cx="1076700" cy="57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FRONTEND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77" name="Google Shape;277;p29"/>
          <p:cNvSpPr/>
          <p:nvPr/>
        </p:nvSpPr>
        <p:spPr>
          <a:xfrm>
            <a:off x="1590565" y="1547050"/>
            <a:ext cx="1420500" cy="57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CONTROLADOR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78" name="Google Shape;278;p29"/>
          <p:cNvSpPr/>
          <p:nvPr/>
        </p:nvSpPr>
        <p:spPr>
          <a:xfrm>
            <a:off x="115292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9"/>
          <p:cNvSpPr/>
          <p:nvPr/>
        </p:nvSpPr>
        <p:spPr>
          <a:xfrm>
            <a:off x="3539555" y="1547050"/>
            <a:ext cx="953100" cy="57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SERVICIO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80" name="Google Shape;280;p29"/>
          <p:cNvSpPr/>
          <p:nvPr/>
        </p:nvSpPr>
        <p:spPr>
          <a:xfrm>
            <a:off x="310191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9"/>
          <p:cNvSpPr/>
          <p:nvPr/>
        </p:nvSpPr>
        <p:spPr>
          <a:xfrm>
            <a:off x="5021145" y="1547050"/>
            <a:ext cx="920700" cy="57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MODELO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82" name="Google Shape;282;p29"/>
          <p:cNvSpPr/>
          <p:nvPr/>
        </p:nvSpPr>
        <p:spPr>
          <a:xfrm>
            <a:off x="458350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9"/>
          <p:cNvSpPr/>
          <p:nvPr/>
        </p:nvSpPr>
        <p:spPr>
          <a:xfrm>
            <a:off x="603269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9"/>
          <p:cNvSpPr/>
          <p:nvPr/>
        </p:nvSpPr>
        <p:spPr>
          <a:xfrm>
            <a:off x="6470335" y="1547050"/>
            <a:ext cx="1283100" cy="57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REPOSITORIO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85" name="Google Shape;285;p29"/>
          <p:cNvSpPr/>
          <p:nvPr/>
        </p:nvSpPr>
        <p:spPr>
          <a:xfrm>
            <a:off x="784428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9"/>
          <p:cNvSpPr/>
          <p:nvPr/>
        </p:nvSpPr>
        <p:spPr>
          <a:xfrm>
            <a:off x="8281925" y="1547050"/>
            <a:ext cx="852300" cy="57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TABLAS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87" name="Google Shape;287;p29"/>
          <p:cNvSpPr/>
          <p:nvPr/>
        </p:nvSpPr>
        <p:spPr>
          <a:xfrm>
            <a:off x="-14625" y="359750"/>
            <a:ext cx="1076700" cy="5742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DISEÑO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88" name="Google Shape;288;p29"/>
          <p:cNvSpPr/>
          <p:nvPr/>
        </p:nvSpPr>
        <p:spPr>
          <a:xfrm rot="-5400000">
            <a:off x="350320" y="104910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9"/>
          <p:cNvSpPr/>
          <p:nvPr/>
        </p:nvSpPr>
        <p:spPr>
          <a:xfrm>
            <a:off x="4839950" y="359750"/>
            <a:ext cx="1283100" cy="57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MODELADO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90" name="Google Shape;290;p29"/>
          <p:cNvSpPr/>
          <p:nvPr/>
        </p:nvSpPr>
        <p:spPr>
          <a:xfrm rot="-5400000">
            <a:off x="5308095" y="104910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9"/>
          <p:cNvSpPr/>
          <p:nvPr/>
        </p:nvSpPr>
        <p:spPr>
          <a:xfrm>
            <a:off x="260625" y="2488025"/>
            <a:ext cx="526200" cy="5262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9"/>
          <p:cNvSpPr txBox="1"/>
          <p:nvPr/>
        </p:nvSpPr>
        <p:spPr>
          <a:xfrm>
            <a:off x="2325900" y="3259950"/>
            <a:ext cx="4492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100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Frontend </a:t>
            </a:r>
            <a:r>
              <a:rPr b="1" lang="es-419" sz="2100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Primero</a:t>
            </a:r>
            <a:endParaRPr b="1" sz="2100">
              <a:solidFill>
                <a:srgbClr val="FF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/>
          <p:nvPr/>
        </p:nvSpPr>
        <p:spPr>
          <a:xfrm>
            <a:off x="-14625" y="1547050"/>
            <a:ext cx="1076700" cy="5742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FRONTEND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98" name="Google Shape;298;p30"/>
          <p:cNvSpPr/>
          <p:nvPr/>
        </p:nvSpPr>
        <p:spPr>
          <a:xfrm>
            <a:off x="1590565" y="1547050"/>
            <a:ext cx="1420500" cy="57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CONTROLADOR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99" name="Google Shape;299;p30"/>
          <p:cNvSpPr/>
          <p:nvPr/>
        </p:nvSpPr>
        <p:spPr>
          <a:xfrm>
            <a:off x="115292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0"/>
          <p:cNvSpPr/>
          <p:nvPr/>
        </p:nvSpPr>
        <p:spPr>
          <a:xfrm>
            <a:off x="3539555" y="1547050"/>
            <a:ext cx="953100" cy="57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SERVICIO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01" name="Google Shape;301;p30"/>
          <p:cNvSpPr/>
          <p:nvPr/>
        </p:nvSpPr>
        <p:spPr>
          <a:xfrm>
            <a:off x="310191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0"/>
          <p:cNvSpPr/>
          <p:nvPr/>
        </p:nvSpPr>
        <p:spPr>
          <a:xfrm>
            <a:off x="5021145" y="1547050"/>
            <a:ext cx="920700" cy="57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MODELO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03" name="Google Shape;303;p30"/>
          <p:cNvSpPr/>
          <p:nvPr/>
        </p:nvSpPr>
        <p:spPr>
          <a:xfrm>
            <a:off x="458350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0"/>
          <p:cNvSpPr/>
          <p:nvPr/>
        </p:nvSpPr>
        <p:spPr>
          <a:xfrm>
            <a:off x="603269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0"/>
          <p:cNvSpPr/>
          <p:nvPr/>
        </p:nvSpPr>
        <p:spPr>
          <a:xfrm>
            <a:off x="6470335" y="1547050"/>
            <a:ext cx="1283100" cy="57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REPOSITORIO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06" name="Google Shape;306;p30"/>
          <p:cNvSpPr/>
          <p:nvPr/>
        </p:nvSpPr>
        <p:spPr>
          <a:xfrm>
            <a:off x="784428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0"/>
          <p:cNvSpPr/>
          <p:nvPr/>
        </p:nvSpPr>
        <p:spPr>
          <a:xfrm>
            <a:off x="8281925" y="1547050"/>
            <a:ext cx="852300" cy="57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TABLAS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08" name="Google Shape;308;p30"/>
          <p:cNvSpPr/>
          <p:nvPr/>
        </p:nvSpPr>
        <p:spPr>
          <a:xfrm>
            <a:off x="-14625" y="359750"/>
            <a:ext cx="1076700" cy="5742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DISEÑO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09" name="Google Shape;309;p30"/>
          <p:cNvSpPr/>
          <p:nvPr/>
        </p:nvSpPr>
        <p:spPr>
          <a:xfrm rot="-5400000">
            <a:off x="350320" y="104910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0"/>
          <p:cNvSpPr/>
          <p:nvPr/>
        </p:nvSpPr>
        <p:spPr>
          <a:xfrm>
            <a:off x="4839950" y="359750"/>
            <a:ext cx="1283100" cy="57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MODELADO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1" name="Google Shape;311;p30"/>
          <p:cNvSpPr/>
          <p:nvPr/>
        </p:nvSpPr>
        <p:spPr>
          <a:xfrm rot="-5400000">
            <a:off x="5308095" y="104910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0"/>
          <p:cNvSpPr/>
          <p:nvPr/>
        </p:nvSpPr>
        <p:spPr>
          <a:xfrm>
            <a:off x="260625" y="2488025"/>
            <a:ext cx="526200" cy="5262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0"/>
          <p:cNvSpPr txBox="1"/>
          <p:nvPr/>
        </p:nvSpPr>
        <p:spPr>
          <a:xfrm>
            <a:off x="2325900" y="3259950"/>
            <a:ext cx="4492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100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Frontend Primero</a:t>
            </a:r>
            <a:endParaRPr b="1" sz="2100">
              <a:solidFill>
                <a:srgbClr val="FF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1"/>
          <p:cNvSpPr/>
          <p:nvPr/>
        </p:nvSpPr>
        <p:spPr>
          <a:xfrm>
            <a:off x="-14625" y="1547050"/>
            <a:ext cx="1076700" cy="5742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FRONTEND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9" name="Google Shape;319;p31"/>
          <p:cNvSpPr/>
          <p:nvPr/>
        </p:nvSpPr>
        <p:spPr>
          <a:xfrm>
            <a:off x="1590565" y="1547050"/>
            <a:ext cx="1420500" cy="57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CONTROLADOR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0" name="Google Shape;320;p31"/>
          <p:cNvSpPr/>
          <p:nvPr/>
        </p:nvSpPr>
        <p:spPr>
          <a:xfrm>
            <a:off x="115292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1"/>
          <p:cNvSpPr/>
          <p:nvPr/>
        </p:nvSpPr>
        <p:spPr>
          <a:xfrm>
            <a:off x="3539555" y="1547050"/>
            <a:ext cx="953100" cy="57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SERVICIO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2" name="Google Shape;322;p31"/>
          <p:cNvSpPr/>
          <p:nvPr/>
        </p:nvSpPr>
        <p:spPr>
          <a:xfrm>
            <a:off x="310191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1"/>
          <p:cNvSpPr/>
          <p:nvPr/>
        </p:nvSpPr>
        <p:spPr>
          <a:xfrm>
            <a:off x="5021145" y="1547050"/>
            <a:ext cx="920700" cy="57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MODELO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4" name="Google Shape;324;p31"/>
          <p:cNvSpPr/>
          <p:nvPr/>
        </p:nvSpPr>
        <p:spPr>
          <a:xfrm>
            <a:off x="458350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1"/>
          <p:cNvSpPr/>
          <p:nvPr/>
        </p:nvSpPr>
        <p:spPr>
          <a:xfrm>
            <a:off x="603269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1"/>
          <p:cNvSpPr/>
          <p:nvPr/>
        </p:nvSpPr>
        <p:spPr>
          <a:xfrm>
            <a:off x="6470335" y="1547050"/>
            <a:ext cx="1283100" cy="57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REPOSITORIO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7" name="Google Shape;327;p31"/>
          <p:cNvSpPr/>
          <p:nvPr/>
        </p:nvSpPr>
        <p:spPr>
          <a:xfrm>
            <a:off x="784428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1"/>
          <p:cNvSpPr/>
          <p:nvPr/>
        </p:nvSpPr>
        <p:spPr>
          <a:xfrm>
            <a:off x="8281925" y="1547050"/>
            <a:ext cx="852300" cy="57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TABLAS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9" name="Google Shape;329;p31"/>
          <p:cNvSpPr/>
          <p:nvPr/>
        </p:nvSpPr>
        <p:spPr>
          <a:xfrm>
            <a:off x="-14625" y="359750"/>
            <a:ext cx="1076700" cy="5742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DISEÑO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30" name="Google Shape;330;p31"/>
          <p:cNvSpPr/>
          <p:nvPr/>
        </p:nvSpPr>
        <p:spPr>
          <a:xfrm rot="-5400000">
            <a:off x="350320" y="104910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1"/>
          <p:cNvSpPr/>
          <p:nvPr/>
        </p:nvSpPr>
        <p:spPr>
          <a:xfrm>
            <a:off x="4839950" y="359750"/>
            <a:ext cx="1283100" cy="57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MODELADO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32" name="Google Shape;332;p31"/>
          <p:cNvSpPr/>
          <p:nvPr/>
        </p:nvSpPr>
        <p:spPr>
          <a:xfrm rot="-5400000">
            <a:off x="5308095" y="104910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1"/>
          <p:cNvSpPr/>
          <p:nvPr/>
        </p:nvSpPr>
        <p:spPr>
          <a:xfrm>
            <a:off x="260625" y="2488025"/>
            <a:ext cx="526200" cy="526200"/>
          </a:xfrm>
          <a:prstGeom prst="smileyFace">
            <a:avLst>
              <a:gd fmla="val 4653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1"/>
          <p:cNvSpPr txBox="1"/>
          <p:nvPr/>
        </p:nvSpPr>
        <p:spPr>
          <a:xfrm>
            <a:off x="2325900" y="3259950"/>
            <a:ext cx="4492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100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Frontend Primero</a:t>
            </a:r>
            <a:endParaRPr b="1" sz="2100">
              <a:solidFill>
                <a:srgbClr val="FF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0000"/>
                </a:solidFill>
              </a:rPr>
              <a:t>Swagger </a:t>
            </a:r>
            <a:r>
              <a:rPr lang="es-419"/>
              <a:t>para </a:t>
            </a:r>
            <a:r>
              <a:rPr lang="es-419">
                <a:solidFill>
                  <a:srgbClr val="FF0000"/>
                </a:solidFill>
              </a:rPr>
              <a:t>documentar </a:t>
            </a:r>
            <a:r>
              <a:rPr lang="es-419"/>
              <a:t>el Backend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2"/>
          <p:cNvSpPr/>
          <p:nvPr/>
        </p:nvSpPr>
        <p:spPr>
          <a:xfrm>
            <a:off x="-14625" y="1547050"/>
            <a:ext cx="1076700" cy="5742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FRONTEND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40" name="Google Shape;340;p32"/>
          <p:cNvSpPr/>
          <p:nvPr/>
        </p:nvSpPr>
        <p:spPr>
          <a:xfrm>
            <a:off x="1590565" y="1547050"/>
            <a:ext cx="1420500" cy="5742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CONTROLADOR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41" name="Google Shape;341;p32"/>
          <p:cNvSpPr/>
          <p:nvPr/>
        </p:nvSpPr>
        <p:spPr>
          <a:xfrm>
            <a:off x="115292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2"/>
          <p:cNvSpPr/>
          <p:nvPr/>
        </p:nvSpPr>
        <p:spPr>
          <a:xfrm>
            <a:off x="3539555" y="1547050"/>
            <a:ext cx="953100" cy="5742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SERVICIO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43" name="Google Shape;343;p32"/>
          <p:cNvSpPr/>
          <p:nvPr/>
        </p:nvSpPr>
        <p:spPr>
          <a:xfrm>
            <a:off x="310191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2"/>
          <p:cNvSpPr/>
          <p:nvPr/>
        </p:nvSpPr>
        <p:spPr>
          <a:xfrm>
            <a:off x="5021145" y="1547050"/>
            <a:ext cx="920700" cy="57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MODELO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45" name="Google Shape;345;p32"/>
          <p:cNvSpPr/>
          <p:nvPr/>
        </p:nvSpPr>
        <p:spPr>
          <a:xfrm>
            <a:off x="458350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2"/>
          <p:cNvSpPr/>
          <p:nvPr/>
        </p:nvSpPr>
        <p:spPr>
          <a:xfrm>
            <a:off x="603269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2"/>
          <p:cNvSpPr/>
          <p:nvPr/>
        </p:nvSpPr>
        <p:spPr>
          <a:xfrm>
            <a:off x="6470335" y="1547050"/>
            <a:ext cx="1283100" cy="57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REPOSITORIO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48" name="Google Shape;348;p32"/>
          <p:cNvSpPr/>
          <p:nvPr/>
        </p:nvSpPr>
        <p:spPr>
          <a:xfrm>
            <a:off x="784428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2"/>
          <p:cNvSpPr/>
          <p:nvPr/>
        </p:nvSpPr>
        <p:spPr>
          <a:xfrm>
            <a:off x="8281925" y="1547050"/>
            <a:ext cx="852300" cy="57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TABLAS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50" name="Google Shape;350;p32"/>
          <p:cNvSpPr/>
          <p:nvPr/>
        </p:nvSpPr>
        <p:spPr>
          <a:xfrm>
            <a:off x="-14625" y="359750"/>
            <a:ext cx="1076700" cy="5742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DISEÑO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51" name="Google Shape;351;p32"/>
          <p:cNvSpPr/>
          <p:nvPr/>
        </p:nvSpPr>
        <p:spPr>
          <a:xfrm rot="-5400000">
            <a:off x="350320" y="104910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2"/>
          <p:cNvSpPr/>
          <p:nvPr/>
        </p:nvSpPr>
        <p:spPr>
          <a:xfrm>
            <a:off x="4839950" y="359750"/>
            <a:ext cx="1283100" cy="57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MODELADO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53" name="Google Shape;353;p32"/>
          <p:cNvSpPr/>
          <p:nvPr/>
        </p:nvSpPr>
        <p:spPr>
          <a:xfrm rot="-5400000">
            <a:off x="5308095" y="104910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2"/>
          <p:cNvSpPr/>
          <p:nvPr/>
        </p:nvSpPr>
        <p:spPr>
          <a:xfrm>
            <a:off x="260625" y="2488025"/>
            <a:ext cx="526200" cy="526200"/>
          </a:xfrm>
          <a:prstGeom prst="smileyFace">
            <a:avLst>
              <a:gd fmla="val 4653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2"/>
          <p:cNvSpPr txBox="1"/>
          <p:nvPr/>
        </p:nvSpPr>
        <p:spPr>
          <a:xfrm>
            <a:off x="2325900" y="3259950"/>
            <a:ext cx="4492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100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Frontend Primero</a:t>
            </a:r>
            <a:endParaRPr b="1" sz="2100">
              <a:solidFill>
                <a:srgbClr val="FF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3"/>
          <p:cNvSpPr/>
          <p:nvPr/>
        </p:nvSpPr>
        <p:spPr>
          <a:xfrm>
            <a:off x="-14625" y="1547050"/>
            <a:ext cx="1076700" cy="5742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FRONTEND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61" name="Google Shape;361;p33"/>
          <p:cNvSpPr/>
          <p:nvPr/>
        </p:nvSpPr>
        <p:spPr>
          <a:xfrm>
            <a:off x="1590565" y="1547050"/>
            <a:ext cx="1420500" cy="5742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CONTROLADOR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62" name="Google Shape;362;p33"/>
          <p:cNvSpPr/>
          <p:nvPr/>
        </p:nvSpPr>
        <p:spPr>
          <a:xfrm>
            <a:off x="115292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3"/>
          <p:cNvSpPr/>
          <p:nvPr/>
        </p:nvSpPr>
        <p:spPr>
          <a:xfrm>
            <a:off x="3539555" y="1547050"/>
            <a:ext cx="953100" cy="5742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SERVICIO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64" name="Google Shape;364;p33"/>
          <p:cNvSpPr/>
          <p:nvPr/>
        </p:nvSpPr>
        <p:spPr>
          <a:xfrm>
            <a:off x="310191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3"/>
          <p:cNvSpPr/>
          <p:nvPr/>
        </p:nvSpPr>
        <p:spPr>
          <a:xfrm>
            <a:off x="5021145" y="1547050"/>
            <a:ext cx="920700" cy="5742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MODELO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66" name="Google Shape;366;p33"/>
          <p:cNvSpPr/>
          <p:nvPr/>
        </p:nvSpPr>
        <p:spPr>
          <a:xfrm>
            <a:off x="458350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3"/>
          <p:cNvSpPr/>
          <p:nvPr/>
        </p:nvSpPr>
        <p:spPr>
          <a:xfrm>
            <a:off x="603269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3"/>
          <p:cNvSpPr/>
          <p:nvPr/>
        </p:nvSpPr>
        <p:spPr>
          <a:xfrm>
            <a:off x="6470335" y="1547050"/>
            <a:ext cx="1283100" cy="57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REPOSITORIO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69" name="Google Shape;369;p33"/>
          <p:cNvSpPr/>
          <p:nvPr/>
        </p:nvSpPr>
        <p:spPr>
          <a:xfrm>
            <a:off x="784428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3"/>
          <p:cNvSpPr/>
          <p:nvPr/>
        </p:nvSpPr>
        <p:spPr>
          <a:xfrm>
            <a:off x="8281925" y="1547050"/>
            <a:ext cx="852300" cy="57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TABLAS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71" name="Google Shape;371;p33"/>
          <p:cNvSpPr/>
          <p:nvPr/>
        </p:nvSpPr>
        <p:spPr>
          <a:xfrm>
            <a:off x="-14625" y="359750"/>
            <a:ext cx="1076700" cy="5742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DISEÑO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72" name="Google Shape;372;p33"/>
          <p:cNvSpPr/>
          <p:nvPr/>
        </p:nvSpPr>
        <p:spPr>
          <a:xfrm rot="-5400000">
            <a:off x="350320" y="104910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3"/>
          <p:cNvSpPr/>
          <p:nvPr/>
        </p:nvSpPr>
        <p:spPr>
          <a:xfrm>
            <a:off x="4839950" y="359750"/>
            <a:ext cx="1283100" cy="5742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MODELADO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74" name="Google Shape;374;p33"/>
          <p:cNvSpPr/>
          <p:nvPr/>
        </p:nvSpPr>
        <p:spPr>
          <a:xfrm rot="-5400000">
            <a:off x="5308095" y="104910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3"/>
          <p:cNvSpPr/>
          <p:nvPr/>
        </p:nvSpPr>
        <p:spPr>
          <a:xfrm>
            <a:off x="260625" y="2488025"/>
            <a:ext cx="526200" cy="526200"/>
          </a:xfrm>
          <a:prstGeom prst="smileyFace">
            <a:avLst>
              <a:gd fmla="val 4653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3"/>
          <p:cNvSpPr txBox="1"/>
          <p:nvPr/>
        </p:nvSpPr>
        <p:spPr>
          <a:xfrm>
            <a:off x="2325900" y="3259950"/>
            <a:ext cx="4492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100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Frontend Primero</a:t>
            </a:r>
            <a:endParaRPr b="1" sz="2100">
              <a:solidFill>
                <a:srgbClr val="FF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4"/>
          <p:cNvSpPr/>
          <p:nvPr/>
        </p:nvSpPr>
        <p:spPr>
          <a:xfrm>
            <a:off x="-14625" y="1547050"/>
            <a:ext cx="1076700" cy="5742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FRONTEND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82" name="Google Shape;382;p34"/>
          <p:cNvSpPr/>
          <p:nvPr/>
        </p:nvSpPr>
        <p:spPr>
          <a:xfrm>
            <a:off x="1590565" y="1547050"/>
            <a:ext cx="1420500" cy="5742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CONTROLADOR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83" name="Google Shape;383;p34"/>
          <p:cNvSpPr/>
          <p:nvPr/>
        </p:nvSpPr>
        <p:spPr>
          <a:xfrm>
            <a:off x="115292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4"/>
          <p:cNvSpPr/>
          <p:nvPr/>
        </p:nvSpPr>
        <p:spPr>
          <a:xfrm>
            <a:off x="3539555" y="1547050"/>
            <a:ext cx="953100" cy="5742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SERVICIO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85" name="Google Shape;385;p34"/>
          <p:cNvSpPr/>
          <p:nvPr/>
        </p:nvSpPr>
        <p:spPr>
          <a:xfrm>
            <a:off x="310191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4"/>
          <p:cNvSpPr/>
          <p:nvPr/>
        </p:nvSpPr>
        <p:spPr>
          <a:xfrm>
            <a:off x="5021145" y="1547050"/>
            <a:ext cx="920700" cy="5742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MODELO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87" name="Google Shape;387;p34"/>
          <p:cNvSpPr/>
          <p:nvPr/>
        </p:nvSpPr>
        <p:spPr>
          <a:xfrm>
            <a:off x="458350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4"/>
          <p:cNvSpPr/>
          <p:nvPr/>
        </p:nvSpPr>
        <p:spPr>
          <a:xfrm>
            <a:off x="603269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4"/>
          <p:cNvSpPr/>
          <p:nvPr/>
        </p:nvSpPr>
        <p:spPr>
          <a:xfrm>
            <a:off x="6470335" y="1547050"/>
            <a:ext cx="1283100" cy="5742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REPOSITORIO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90" name="Google Shape;390;p34"/>
          <p:cNvSpPr/>
          <p:nvPr/>
        </p:nvSpPr>
        <p:spPr>
          <a:xfrm>
            <a:off x="784428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4"/>
          <p:cNvSpPr/>
          <p:nvPr/>
        </p:nvSpPr>
        <p:spPr>
          <a:xfrm>
            <a:off x="8281925" y="1547050"/>
            <a:ext cx="852300" cy="5742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TABLAS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92" name="Google Shape;392;p34"/>
          <p:cNvSpPr/>
          <p:nvPr/>
        </p:nvSpPr>
        <p:spPr>
          <a:xfrm>
            <a:off x="-14625" y="359750"/>
            <a:ext cx="1076700" cy="5742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DISEÑO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93" name="Google Shape;393;p34"/>
          <p:cNvSpPr/>
          <p:nvPr/>
        </p:nvSpPr>
        <p:spPr>
          <a:xfrm rot="-5400000">
            <a:off x="350320" y="104910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4"/>
          <p:cNvSpPr/>
          <p:nvPr/>
        </p:nvSpPr>
        <p:spPr>
          <a:xfrm>
            <a:off x="4839950" y="359750"/>
            <a:ext cx="1283100" cy="5742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MODELADO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95" name="Google Shape;395;p34"/>
          <p:cNvSpPr/>
          <p:nvPr/>
        </p:nvSpPr>
        <p:spPr>
          <a:xfrm rot="-5400000">
            <a:off x="5308095" y="104910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4"/>
          <p:cNvSpPr/>
          <p:nvPr/>
        </p:nvSpPr>
        <p:spPr>
          <a:xfrm>
            <a:off x="260625" y="2488025"/>
            <a:ext cx="526200" cy="526200"/>
          </a:xfrm>
          <a:prstGeom prst="smileyFace">
            <a:avLst>
              <a:gd fmla="val 4653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4"/>
          <p:cNvSpPr txBox="1"/>
          <p:nvPr/>
        </p:nvSpPr>
        <p:spPr>
          <a:xfrm>
            <a:off x="2325900" y="3259950"/>
            <a:ext cx="4492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100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Frontend Primero</a:t>
            </a:r>
            <a:endParaRPr b="1" sz="2100">
              <a:solidFill>
                <a:srgbClr val="FF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Gracias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Material de Referencia</a:t>
            </a:r>
            <a:endParaRPr/>
          </a:p>
        </p:txBody>
      </p:sp>
      <p:sp>
        <p:nvSpPr>
          <p:cNvPr id="408" name="Google Shape;40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u="sng">
                <a:solidFill>
                  <a:schemeClr val="hlink"/>
                </a:solidFill>
                <a:hlinkClick r:id="rId3"/>
              </a:rPr>
              <a:t>https://akobashikawa.github.io/curso-elementos-desarrollo-web/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Site para el curso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u="sng">
                <a:solidFill>
                  <a:schemeClr val="hlink"/>
                </a:solidFill>
                <a:hlinkClick r:id="rId4"/>
              </a:rPr>
              <a:t>https://www.pinterest.com/pin/512988213777577603/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u="sng">
                <a:solidFill>
                  <a:schemeClr val="hlink"/>
                </a:solidFill>
                <a:hlinkClick r:id="rId5"/>
              </a:rPr>
              <a:t>https://swagger.io/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Sitio oficial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u="sng">
                <a:solidFill>
                  <a:schemeClr val="hlink"/>
                </a:solidFill>
                <a:hlinkClick r:id="rId6"/>
              </a:rPr>
              <a:t>https://github.com/davibaltar/swagger-autogen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swagger-autogen para node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u="sng">
                <a:solidFill>
                  <a:schemeClr val="hlink"/>
                </a:solidFill>
                <a:hlinkClick r:id="rId7"/>
              </a:rPr>
              <a:t>https://www.frontendfirstdevelopment.com/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Frontend First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u="sng">
                <a:solidFill>
                  <a:schemeClr val="hlink"/>
                </a:solidFill>
                <a:hlinkClick r:id="rId8"/>
              </a:rPr>
              <a:t>https://github.com/typicode/json-server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Para crear API REST mockupeados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Antonio Kobashikawa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FF"/>
                </a:solidFill>
              </a:rPr>
              <a:t>akobashikawa@gmail.com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Producto </a:t>
            </a:r>
            <a:r>
              <a:rPr lang="es-419">
                <a:solidFill>
                  <a:srgbClr val="FF0000"/>
                </a:solidFill>
              </a:rPr>
              <a:t>Mínimo </a:t>
            </a:r>
            <a:r>
              <a:rPr lang="es-419"/>
              <a:t>Viable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0538" y="152400"/>
            <a:ext cx="6482917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/>
        </p:nvSpPr>
        <p:spPr>
          <a:xfrm>
            <a:off x="2768450" y="2147500"/>
            <a:ext cx="4492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1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HECHO es mejor que PERFECTO</a:t>
            </a:r>
            <a:endParaRPr b="1" sz="21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3737350" y="1737100"/>
            <a:ext cx="1669200" cy="16692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>
                <a:latin typeface="Comic Sans MS"/>
                <a:ea typeface="Comic Sans MS"/>
                <a:cs typeface="Comic Sans MS"/>
                <a:sym typeface="Comic Sans MS"/>
              </a:rPr>
              <a:t>CORE</a:t>
            </a:r>
            <a:endParaRPr sz="2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2571750" y="1387550"/>
            <a:ext cx="4000500" cy="236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3" name="Google Shape;83;p18"/>
          <p:cNvSpPr/>
          <p:nvPr/>
        </p:nvSpPr>
        <p:spPr>
          <a:xfrm>
            <a:off x="3737350" y="1737100"/>
            <a:ext cx="1669200" cy="16692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>
                <a:latin typeface="Comic Sans MS"/>
                <a:ea typeface="Comic Sans MS"/>
                <a:cs typeface="Comic Sans MS"/>
                <a:sym typeface="Comic Sans MS"/>
              </a:rPr>
              <a:t>CORE</a:t>
            </a:r>
            <a:endParaRPr sz="2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4" name="Google Shape;84;p18"/>
          <p:cNvSpPr txBox="1"/>
          <p:nvPr/>
        </p:nvSpPr>
        <p:spPr>
          <a:xfrm>
            <a:off x="4724400" y="2400150"/>
            <a:ext cx="253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Comic Sans MS"/>
                <a:ea typeface="Comic Sans MS"/>
                <a:cs typeface="Comic Sans MS"/>
                <a:sym typeface="Comic Sans MS"/>
              </a:rPr>
              <a:t>INTERFACE</a:t>
            </a:r>
            <a:br>
              <a:rPr b="1" lang="es-419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lang="es-419">
                <a:latin typeface="Comic Sans MS"/>
                <a:ea typeface="Comic Sans MS"/>
                <a:cs typeface="Comic Sans MS"/>
                <a:sym typeface="Comic Sans MS"/>
              </a:rPr>
              <a:t>MINIMA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5" name="Google Shape;85;p18"/>
          <p:cNvSpPr/>
          <p:nvPr/>
        </p:nvSpPr>
        <p:spPr>
          <a:xfrm>
            <a:off x="7643500" y="2135000"/>
            <a:ext cx="873300" cy="8733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/>
          <p:nvPr/>
        </p:nvSpPr>
        <p:spPr>
          <a:xfrm>
            <a:off x="6688475" y="2302550"/>
            <a:ext cx="838800" cy="538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72500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/>
          <p:nvPr/>
        </p:nvSpPr>
        <p:spPr>
          <a:xfrm>
            <a:off x="2571750" y="1387550"/>
            <a:ext cx="4000500" cy="23682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7" name="Google Shape;97;p20"/>
          <p:cNvSpPr/>
          <p:nvPr/>
        </p:nvSpPr>
        <p:spPr>
          <a:xfrm>
            <a:off x="3737350" y="1737100"/>
            <a:ext cx="1669200" cy="16692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8" name="Google Shape;98;p20"/>
          <p:cNvSpPr/>
          <p:nvPr/>
        </p:nvSpPr>
        <p:spPr>
          <a:xfrm>
            <a:off x="7643500" y="2135000"/>
            <a:ext cx="873300" cy="873300"/>
          </a:xfrm>
          <a:prstGeom prst="smileyFace">
            <a:avLst>
              <a:gd fmla="val 4653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/>
          <p:nvPr/>
        </p:nvSpPr>
        <p:spPr>
          <a:xfrm>
            <a:off x="6688475" y="2302550"/>
            <a:ext cx="838800" cy="538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/>
          <p:nvPr/>
        </p:nvSpPr>
        <p:spPr>
          <a:xfrm>
            <a:off x="2861050" y="2178050"/>
            <a:ext cx="787200" cy="7872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1" name="Google Shape;101;p20"/>
          <p:cNvSpPr/>
          <p:nvPr/>
        </p:nvSpPr>
        <p:spPr>
          <a:xfrm>
            <a:off x="5495650" y="2237450"/>
            <a:ext cx="668400" cy="6684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/>
          <p:nvPr/>
        </p:nvSpPr>
        <p:spPr>
          <a:xfrm>
            <a:off x="-14625" y="1547050"/>
            <a:ext cx="1076700" cy="57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FRONTEND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7" name="Google Shape;107;p21"/>
          <p:cNvSpPr/>
          <p:nvPr/>
        </p:nvSpPr>
        <p:spPr>
          <a:xfrm>
            <a:off x="1590565" y="1547050"/>
            <a:ext cx="1420500" cy="57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CONTROLADOR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8" name="Google Shape;108;p21"/>
          <p:cNvSpPr/>
          <p:nvPr/>
        </p:nvSpPr>
        <p:spPr>
          <a:xfrm>
            <a:off x="115292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/>
          <p:nvPr/>
        </p:nvSpPr>
        <p:spPr>
          <a:xfrm>
            <a:off x="3539555" y="1547050"/>
            <a:ext cx="953100" cy="57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SERVICIO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0" name="Google Shape;110;p21"/>
          <p:cNvSpPr/>
          <p:nvPr/>
        </p:nvSpPr>
        <p:spPr>
          <a:xfrm>
            <a:off x="310191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/>
          <p:nvPr/>
        </p:nvSpPr>
        <p:spPr>
          <a:xfrm>
            <a:off x="5021145" y="1547050"/>
            <a:ext cx="920700" cy="57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MODELO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2" name="Google Shape;112;p21"/>
          <p:cNvSpPr/>
          <p:nvPr/>
        </p:nvSpPr>
        <p:spPr>
          <a:xfrm>
            <a:off x="458350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/>
          <p:nvPr/>
        </p:nvSpPr>
        <p:spPr>
          <a:xfrm>
            <a:off x="603269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/>
          <p:nvPr/>
        </p:nvSpPr>
        <p:spPr>
          <a:xfrm>
            <a:off x="6470335" y="1547050"/>
            <a:ext cx="1283100" cy="57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REPOSITORIO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5" name="Google Shape;115;p21"/>
          <p:cNvSpPr/>
          <p:nvPr/>
        </p:nvSpPr>
        <p:spPr>
          <a:xfrm>
            <a:off x="784428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8281925" y="1547050"/>
            <a:ext cx="852300" cy="57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TABLAS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7" name="Google Shape;117;p21"/>
          <p:cNvSpPr/>
          <p:nvPr/>
        </p:nvSpPr>
        <p:spPr>
          <a:xfrm>
            <a:off x="-14625" y="359750"/>
            <a:ext cx="1076700" cy="5742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DISEÑO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8" name="Google Shape;118;p21"/>
          <p:cNvSpPr/>
          <p:nvPr/>
        </p:nvSpPr>
        <p:spPr>
          <a:xfrm rot="-5400000">
            <a:off x="350320" y="104910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/>
          <p:nvPr/>
        </p:nvSpPr>
        <p:spPr>
          <a:xfrm>
            <a:off x="7901575" y="359750"/>
            <a:ext cx="1283100" cy="57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MODELADO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20" name="Google Shape;120;p21"/>
          <p:cNvSpPr/>
          <p:nvPr/>
        </p:nvSpPr>
        <p:spPr>
          <a:xfrm rot="-5400000">
            <a:off x="8534670" y="104910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1"/>
          <p:cNvSpPr/>
          <p:nvPr/>
        </p:nvSpPr>
        <p:spPr>
          <a:xfrm>
            <a:off x="260625" y="2488025"/>
            <a:ext cx="526200" cy="5262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1"/>
          <p:cNvSpPr txBox="1"/>
          <p:nvPr/>
        </p:nvSpPr>
        <p:spPr>
          <a:xfrm>
            <a:off x="2325900" y="3259950"/>
            <a:ext cx="4492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1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Tablas Primero</a:t>
            </a:r>
            <a:endParaRPr b="1" sz="21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