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6"/>
  </p:notesMasterIdLst>
  <p:handoutMasterIdLst>
    <p:handoutMasterId r:id="rId47"/>
  </p:handoutMasterIdLst>
  <p:sldIdLst>
    <p:sldId id="297" r:id="rId2"/>
    <p:sldId id="256" r:id="rId3"/>
    <p:sldId id="294" r:id="rId4"/>
    <p:sldId id="289" r:id="rId5"/>
    <p:sldId id="290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29" r:id="rId16"/>
    <p:sldId id="307" r:id="rId17"/>
    <p:sldId id="336" r:id="rId18"/>
    <p:sldId id="308" r:id="rId19"/>
    <p:sldId id="330" r:id="rId20"/>
    <p:sldId id="310" r:id="rId21"/>
    <p:sldId id="311" r:id="rId22"/>
    <p:sldId id="333" r:id="rId23"/>
    <p:sldId id="312" r:id="rId24"/>
    <p:sldId id="313" r:id="rId25"/>
    <p:sldId id="314" r:id="rId26"/>
    <p:sldId id="335" r:id="rId27"/>
    <p:sldId id="334" r:id="rId28"/>
    <p:sldId id="317" r:id="rId29"/>
    <p:sldId id="318" r:id="rId30"/>
    <p:sldId id="319" r:id="rId31"/>
    <p:sldId id="320" r:id="rId32"/>
    <p:sldId id="263" r:id="rId33"/>
    <p:sldId id="332" r:id="rId34"/>
    <p:sldId id="295" r:id="rId35"/>
    <p:sldId id="265" r:id="rId36"/>
    <p:sldId id="331" r:id="rId37"/>
    <p:sldId id="322" r:id="rId38"/>
    <p:sldId id="325" r:id="rId39"/>
    <p:sldId id="326" r:id="rId40"/>
    <p:sldId id="266" r:id="rId41"/>
    <p:sldId id="264" r:id="rId42"/>
    <p:sldId id="296" r:id="rId43"/>
    <p:sldId id="337" r:id="rId44"/>
    <p:sldId id="327" r:id="rId45"/>
  </p:sldIdLst>
  <p:sldSz cx="9144000" cy="6858000" type="screen4x3"/>
  <p:notesSz cx="9947275" cy="6858000"/>
  <p:custDataLst>
    <p:tags r:id="rId48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48" d="100"/>
          <a:sy n="48" d="100"/>
        </p:scale>
        <p:origin x="-106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10486" cy="3425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5634487" y="0"/>
            <a:ext cx="4310486" cy="3425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50FF0C-AE85-482A-9070-7EE7D3E91F0C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6514334"/>
            <a:ext cx="4310486" cy="3425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5634487" y="6514334"/>
            <a:ext cx="4310486" cy="3425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4DD848-8227-4324-9445-4A8C62335C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37965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10063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634038" y="0"/>
            <a:ext cx="431165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A9253-23EC-438B-9ABA-2C391629A6D9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259138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95363" y="3257550"/>
            <a:ext cx="795655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4310063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634038" y="6513513"/>
            <a:ext cx="431165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4D79A6-8B26-4964-9B33-B3953B6DB8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9378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430588" y="857250"/>
            <a:ext cx="3086100" cy="2314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370D9-C74D-4C50-AA6A-7E45739040CF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3810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430588" y="857250"/>
            <a:ext cx="3086100" cy="2314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370D9-C74D-4C50-AA6A-7E45739040CF}" type="slidenum">
              <a:rPr lang="ru-RU" smtClean="0"/>
              <a:t>44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3810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9BDA-06CF-462A-804A-A90396F7BE31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ED8E-C03D-4903-9DE8-11E6C911DA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2345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9BDA-06CF-462A-804A-A90396F7BE31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ED8E-C03D-4903-9DE8-11E6C911DA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7647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9BDA-06CF-462A-804A-A90396F7BE31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ED8E-C03D-4903-9DE8-11E6C911DA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204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9BDA-06CF-462A-804A-A90396F7BE31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ED8E-C03D-4903-9DE8-11E6C911DA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942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9BDA-06CF-462A-804A-A90396F7BE31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ED8E-C03D-4903-9DE8-11E6C911DA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0488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9BDA-06CF-462A-804A-A90396F7BE31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ED8E-C03D-4903-9DE8-11E6C911DA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362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9BDA-06CF-462A-804A-A90396F7BE31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ED8E-C03D-4903-9DE8-11E6C911DA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6983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9BDA-06CF-462A-804A-A90396F7BE31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ED8E-C03D-4903-9DE8-11E6C911DA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834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9BDA-06CF-462A-804A-A90396F7BE31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ED8E-C03D-4903-9DE8-11E6C911DA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554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9BDA-06CF-462A-804A-A90396F7BE31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ED8E-C03D-4903-9DE8-11E6C911DA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4836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9BDA-06CF-462A-804A-A90396F7BE31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ED8E-C03D-4903-9DE8-11E6C911DA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7191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D9BDA-06CF-462A-804A-A90396F7BE31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AED8E-C03D-4903-9DE8-11E6C911DA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899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tryobj.com/uploads/posts/2012-11/1352480915_dev-5-15.png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tryobj.com/uploads/posts/2012-11/1352481701_dev-5-16.png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tryobj.com/uploads/posts/2012-11/1352479550_dev-5-7.png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Группа 19"/>
          <p:cNvGrpSpPr/>
          <p:nvPr/>
        </p:nvGrpSpPr>
        <p:grpSpPr>
          <a:xfrm>
            <a:off x="0" y="-42041"/>
            <a:ext cx="9144000" cy="1580830"/>
            <a:chOff x="335361" y="260655"/>
            <a:chExt cx="9721081" cy="1153012"/>
          </a:xfrm>
        </p:grpSpPr>
        <p:pic>
          <p:nvPicPr>
            <p:cNvPr id="18" name="Рисунок 17"/>
            <p:cNvPicPr>
              <a:picLocks noChangeAspect="1"/>
            </p:cNvPicPr>
            <p:nvPr/>
          </p:nvPicPr>
          <p:blipFill rotWithShape="1">
            <a:blip r:embed="rId3"/>
            <a:srcRect t="12810" r="16230" b="62876"/>
            <a:stretch/>
          </p:blipFill>
          <p:spPr>
            <a:xfrm>
              <a:off x="335361" y="260655"/>
              <a:ext cx="7056784" cy="1152127"/>
            </a:xfrm>
            <a:prstGeom prst="rect">
              <a:avLst/>
            </a:prstGeom>
          </p:spPr>
        </p:pic>
        <p:pic>
          <p:nvPicPr>
            <p:cNvPr id="19" name="Рисунок 18"/>
            <p:cNvPicPr>
              <a:picLocks noChangeAspect="1"/>
            </p:cNvPicPr>
            <p:nvPr/>
          </p:nvPicPr>
          <p:blipFill rotWithShape="1">
            <a:blip r:embed="rId3"/>
            <a:srcRect t="61461" r="68372" b="14247"/>
            <a:stretch/>
          </p:blipFill>
          <p:spPr>
            <a:xfrm>
              <a:off x="7392145" y="262607"/>
              <a:ext cx="2664297" cy="1151060"/>
            </a:xfrm>
            <a:prstGeom prst="rect">
              <a:avLst/>
            </a:prstGeom>
          </p:spPr>
        </p:pic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216" y="3556210"/>
            <a:ext cx="2662900" cy="267893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5"/>
          <a:srcRect l="15322" t="20546" r="15322" b="27091"/>
          <a:stretch/>
        </p:blipFill>
        <p:spPr>
          <a:xfrm>
            <a:off x="99515" y="5464082"/>
            <a:ext cx="657397" cy="701222"/>
          </a:xfrm>
          <a:prstGeom prst="rect">
            <a:avLst/>
          </a:prstGeom>
          <a:noFill/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6"/>
          <a:srcRect l="8195" t="20673" r="8195" b="23931"/>
          <a:stretch/>
        </p:blipFill>
        <p:spPr>
          <a:xfrm>
            <a:off x="81650" y="6179287"/>
            <a:ext cx="675262" cy="63774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55919" y="6146720"/>
            <a:ext cx="380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+mj-lt"/>
                <a:cs typeface="Calibri" panose="020F0502020204030204" pitchFamily="34" charset="0"/>
              </a:rPr>
              <a:t>«</a:t>
            </a:r>
            <a:r>
              <a:rPr lang="en-US" sz="1400" dirty="0" smtClean="0">
                <a:latin typeface="+mj-lt"/>
                <a:cs typeface="Calibri" panose="020F0502020204030204" pitchFamily="34" charset="0"/>
              </a:rPr>
              <a:t>Axborot texnologiyalari</a:t>
            </a:r>
            <a:r>
              <a:rPr lang="ru-RU" sz="1400" dirty="0" smtClean="0">
                <a:latin typeface="+mj-lt"/>
                <a:cs typeface="Calibri" panose="020F0502020204030204" pitchFamily="34" charset="0"/>
              </a:rPr>
              <a:t>»</a:t>
            </a:r>
            <a:r>
              <a:rPr lang="en-US" sz="1400" dirty="0" smtClean="0">
                <a:latin typeface="+mj-lt"/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latin typeface="+mj-lt"/>
                <a:cs typeface="Calibri" panose="020F0502020204030204" pitchFamily="34" charset="0"/>
              </a:rPr>
              <a:t>kafedrasi</a:t>
            </a:r>
            <a:r>
              <a:rPr lang="en-US" sz="1400" dirty="0" smtClean="0">
                <a:latin typeface="+mj-lt"/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latin typeface="+mj-lt"/>
                <a:cs typeface="Calibri" panose="020F0502020204030204" pitchFamily="34" charset="0"/>
              </a:rPr>
              <a:t>dotsenti</a:t>
            </a:r>
            <a:endParaRPr lang="uz-Cyrl-UZ" sz="1400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56912" y="5607010"/>
            <a:ext cx="2778370" cy="491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 err="1" smtClean="0">
                <a:latin typeface="+mj-lt"/>
                <a:cs typeface="Calibri" panose="020F0502020204030204" pitchFamily="34" charset="0"/>
              </a:rPr>
              <a:t>Raxmankulova</a:t>
            </a:r>
            <a:r>
              <a:rPr lang="en-US" sz="1600" dirty="0" smtClean="0">
                <a:latin typeface="+mj-lt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+mj-lt"/>
                <a:cs typeface="Calibri" panose="020F0502020204030204" pitchFamily="34" charset="0"/>
              </a:rPr>
              <a:t>Barna</a:t>
            </a:r>
            <a:r>
              <a:rPr lang="en-US" sz="1600" dirty="0" smtClean="0">
                <a:latin typeface="+mj-lt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+mj-lt"/>
                <a:cs typeface="Calibri" panose="020F0502020204030204" pitchFamily="34" charset="0"/>
              </a:rPr>
              <a:t>Oktamxanovna</a:t>
            </a:r>
            <a:endParaRPr lang="ru-RU" sz="1600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25" name="Прямоугольник 24">
            <a:extLst/>
          </p:cNvPr>
          <p:cNvSpPr>
            <a:spLocks noChangeAspect="1"/>
          </p:cNvSpPr>
          <p:nvPr/>
        </p:nvSpPr>
        <p:spPr>
          <a:xfrm>
            <a:off x="0" y="3816858"/>
            <a:ext cx="6311371" cy="110895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26" name="POWERPOINT TEMPLATE"/>
          <p:cNvSpPr>
            <a:spLocks noChangeArrowheads="1"/>
          </p:cNvSpPr>
          <p:nvPr/>
        </p:nvSpPr>
        <p:spPr bwMode="auto">
          <a:xfrm>
            <a:off x="1071564" y="3686534"/>
            <a:ext cx="5444652" cy="12403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 lIns="38100" tIns="38100" rIns="38100" bIns="38100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1066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066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06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06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06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06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06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06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None/>
            </a:pPr>
            <a:r>
              <a:rPr lang="uz-Cyrl-UZ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Dasturlash tili elementlari. Mutaxassislik masalalarini chiziqli algoritmlar yordamida </a:t>
            </a:r>
            <a:r>
              <a:rPr lang="uz-Cyrl-UZ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dasturlash</a:t>
            </a:r>
            <a:endParaRPr lang="ru-RU" sz="1800" dirty="0"/>
          </a:p>
        </p:txBody>
      </p:sp>
      <p:sp>
        <p:nvSpPr>
          <p:cNvPr id="27" name="POWERPOINT TEMPLATE"/>
          <p:cNvSpPr>
            <a:spLocks noChangeArrowheads="1"/>
          </p:cNvSpPr>
          <p:nvPr/>
        </p:nvSpPr>
        <p:spPr bwMode="auto">
          <a:xfrm>
            <a:off x="69635" y="3621901"/>
            <a:ext cx="1026437" cy="136960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 lIns="38100" tIns="38100" rIns="38100" bIns="38100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1066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066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06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06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06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06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06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06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ru-RU" sz="1800" b="1" dirty="0" smtClean="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ru-RU" sz="6000" b="1" dirty="0" smtClean="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6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ru-RU" sz="2400" b="1" dirty="0" err="1" smtClean="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mavzu</a:t>
            </a:r>
            <a:endParaRPr lang="en-US" altLang="ru-RU" sz="2400" b="1" dirty="0">
              <a:solidFill>
                <a:schemeClr val="bg1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28" name="Прямая соединительная линия 27">
            <a:extLst/>
          </p:cNvPr>
          <p:cNvCxnSpPr>
            <a:cxnSpLocks/>
          </p:cNvCxnSpPr>
          <p:nvPr/>
        </p:nvCxnSpPr>
        <p:spPr>
          <a:xfrm>
            <a:off x="1071563" y="3912108"/>
            <a:ext cx="0" cy="135731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Прямоугольник 28">
            <a:extLst/>
          </p:cNvPr>
          <p:cNvSpPr>
            <a:spLocks noChangeAspect="1"/>
          </p:cNvSpPr>
          <p:nvPr/>
        </p:nvSpPr>
        <p:spPr>
          <a:xfrm>
            <a:off x="3491881" y="1866900"/>
            <a:ext cx="5638982" cy="1562100"/>
          </a:xfrm>
          <a:prstGeom prst="rect">
            <a:avLst/>
          </a:prstGeom>
          <a:solidFill>
            <a:srgbClr val="00206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30" name="POWERPOINT TEMPLATE"/>
          <p:cNvSpPr>
            <a:spLocks noChangeArrowheads="1"/>
          </p:cNvSpPr>
          <p:nvPr/>
        </p:nvSpPr>
        <p:spPr bwMode="auto">
          <a:xfrm>
            <a:off x="4715508" y="2003967"/>
            <a:ext cx="4361483" cy="124034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lIns="38100" tIns="38100" rIns="38100" bIns="38100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1066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066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06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06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06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06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06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06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Axborot texnologiyalari va </a:t>
            </a:r>
            <a:r>
              <a:rPr lang="en-US" dirty="0" err="1" smtClean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jarayonlarni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matematik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modellashtirish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1" name="POWERPOINT TEMPLATE"/>
          <p:cNvSpPr>
            <a:spLocks noChangeArrowheads="1"/>
          </p:cNvSpPr>
          <p:nvPr/>
        </p:nvSpPr>
        <p:spPr bwMode="auto">
          <a:xfrm>
            <a:off x="3535282" y="2327614"/>
            <a:ext cx="1026437" cy="56938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lIns="38100" tIns="38100" rIns="38100" bIns="38100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1066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066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06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06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06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06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06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06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ru-RU" sz="3200" b="1" dirty="0" smtClean="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FAN</a:t>
            </a:r>
            <a:r>
              <a:rPr lang="ru-RU" altLang="ru-RU" sz="3200" b="1" dirty="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:</a:t>
            </a:r>
            <a:endParaRPr lang="en-US" altLang="ru-RU" sz="3200" b="1" dirty="0">
              <a:solidFill>
                <a:schemeClr val="bg1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32" name="Прямая соединительная линия 31">
            <a:extLst/>
          </p:cNvPr>
          <p:cNvCxnSpPr>
            <a:cxnSpLocks/>
          </p:cNvCxnSpPr>
          <p:nvPr/>
        </p:nvCxnSpPr>
        <p:spPr>
          <a:xfrm>
            <a:off x="4563443" y="1962150"/>
            <a:ext cx="0" cy="135731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28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36" y="2909"/>
            <a:ext cx="914316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Fayllardan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birini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ochish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navigatsiya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panelida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ko'rsatilgan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element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orqali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Ctrl + O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tugmalaridan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foydalanish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dirty="0" smtClean="0"/>
              <a:t>.</a:t>
            </a:r>
          </a:p>
          <a:p>
            <a:endParaRPr lang="ru-RU" dirty="0"/>
          </a:p>
        </p:txBody>
      </p:sp>
      <p:pic>
        <p:nvPicPr>
          <p:cNvPr id="3" name="Рисунок 2" descr="Dev-C++ (Dev-Cpp) - среда разработки приложений для Си/С++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26239"/>
            <a:ext cx="8640960" cy="59766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2266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0"/>
            <a:ext cx="8964488" cy="689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 ++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tilida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yozilgan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dasturlar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ishga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tushirishdan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oldin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kompilyatsiya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qilinishi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kerak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Buning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Dev-C ++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uchta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piktogrammadan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foydalanadi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algn="just"/>
            <a:r>
              <a:rPr lang="ru-RU" sz="3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Скомпилировать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dastur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kodini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kompilyatsiya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Ushbu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bosqichda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kompilyator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yozilgan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kodni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xatolar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tekshiradi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agar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hammasi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joyida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bo'lsa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dastur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kodini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*.exe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bajaruvchi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faylga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uzatadi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Agar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dasturda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xatolar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bo'lsa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kompilyator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ishi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to'xtatiladi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xatolarni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topish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tuzatishga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yordam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berish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ru-RU" sz="3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Компилятор</a:t>
            </a:r>
            <a:r>
              <a:rPr lang="en-US" sz="3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oynasida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xato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kodlari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ko'rsatiladi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Kompilyatsiyani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F9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tugmasi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yordamida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bajarish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45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260648"/>
            <a:ext cx="91440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Выполнить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buyruq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dasturni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ishga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tushirishga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imkon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beradi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Dasturni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ishga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tushirishni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F10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tugmasi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yordamida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bajarish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Скомпилировать и выполнить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kompilyatsiya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qilinganidan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keyin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darhol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dasturning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bajarilishini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amalga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oshiradi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Dasturni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kompilyatsiya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qilib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darhol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ishga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tushirishni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F11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tugmasi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yordamida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ham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bajarish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83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Dev-C++ (Dev-Cpp) - среда разработки приложений для Си/С++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16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548680"/>
            <a:ext cx="8712968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C++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tili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alfaviti</a:t>
            </a:r>
            <a:endParaRPr 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++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dasturlash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tili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alfaviti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quyidagilarni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o'z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ichiga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oladi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Katta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kichik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lotin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harflari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pastki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chiziqcha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9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gacha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bo'lgan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arab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raqamlari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maxsus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belgilar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“ {},  |  [] () +  -  / %  *. \ ? &lt;=&gt; ! &amp; # -; '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bo'sh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joy,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tabulyatsiya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yangi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qatorga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o`tish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belgilari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alit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so`zlar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14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Identifikatorlar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692696"/>
            <a:ext cx="8784976" cy="5976664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Dasturlash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tillarida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identifikator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tushunchasi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mavjud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boʼlib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dasturda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obʼektlarni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nomlash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ishlatiladi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Oʼzgarmaslarni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oʼzgaruvchilarni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belgi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metka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protsedura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funksiyalarni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belgilashda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ishlatiladigan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identifikatorlar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deyiladi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Identifikatorla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birinchi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lotin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alfaviti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harflaridan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pastki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chiziq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qolgan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belgilari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raqamlar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ketma-ketligidan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tashkil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boʼlishi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Identifikator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ichida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bo'shliq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bo`lmasligi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v1, _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RIM, rim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912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35626"/>
            <a:ext cx="8784976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Kalit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so'zlar</a:t>
            </a: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O`zgaruvchilar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nomlari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sifatida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ishlatish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bo`lmagan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identifikatorlar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kalit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xizmatchi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so’zlar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deyiladi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Ya’ni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kalit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so'zlar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kompilyator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alohida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ahamiyatga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bo'lgan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ajratilgan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identifikatorlardir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	C ++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kalit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so'zlar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ro'yxati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		1-jadval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712487"/>
              </p:ext>
            </p:extLst>
          </p:nvPr>
        </p:nvGraphicFramePr>
        <p:xfrm>
          <a:off x="323527" y="2070818"/>
          <a:ext cx="8496945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3963"/>
                <a:gridCol w="2007243"/>
                <a:gridCol w="2184623"/>
                <a:gridCol w="2101116"/>
              </a:tblGrid>
              <a:tr h="1512168">
                <a:tc>
                  <a:txBody>
                    <a:bodyPr/>
                    <a:lstStyle/>
                    <a:p>
                      <a:r>
                        <a:rPr lang="en-US" b="0" cap="none" spc="0" dirty="0" err="1" smtClean="0">
                          <a:ln w="18415" cmpd="sng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Asm</a:t>
                      </a:r>
                      <a:endParaRPr lang="en-US" b="0" cap="none" spc="0" dirty="0" smtClean="0">
                        <a:ln w="18415" cmpd="sng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b="0" cap="none" spc="0" dirty="0" smtClean="0">
                          <a:ln w="18415" cmpd="sng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</a:t>
                      </a:r>
                    </a:p>
                    <a:p>
                      <a:r>
                        <a:rPr lang="en-US" b="0" cap="none" spc="0" dirty="0" err="1" smtClean="0">
                          <a:ln w="18415" cmpd="sng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</a:t>
                      </a:r>
                      <a:endParaRPr lang="en-US" b="0" cap="none" spc="0" dirty="0" smtClean="0">
                        <a:ln w="18415" cmpd="sng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b="0" cap="none" spc="0" dirty="0" smtClean="0">
                          <a:ln w="18415" cmpd="sng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Break</a:t>
                      </a:r>
                    </a:p>
                    <a:p>
                      <a:r>
                        <a:rPr lang="en-US" b="0" cap="none" spc="0" dirty="0" smtClean="0">
                          <a:ln w="18415" cmpd="sng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Case</a:t>
                      </a:r>
                    </a:p>
                    <a:p>
                      <a:r>
                        <a:rPr lang="en-US" b="0" cap="none" spc="0" dirty="0" smtClean="0">
                          <a:ln w="18415" cmpd="sng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Catch</a:t>
                      </a:r>
                    </a:p>
                    <a:p>
                      <a:r>
                        <a:rPr lang="en-US" b="0" cap="none" spc="0" dirty="0" smtClean="0">
                          <a:ln w="18415" cmpd="sng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</a:t>
                      </a:r>
                    </a:p>
                    <a:p>
                      <a:r>
                        <a:rPr lang="en-US" b="0" cap="none" spc="0" dirty="0" smtClean="0">
                          <a:ln w="18415" cmpd="sng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</a:t>
                      </a:r>
                    </a:p>
                    <a:p>
                      <a:r>
                        <a:rPr lang="en-US" b="0" cap="none" spc="0" dirty="0" err="1" smtClean="0">
                          <a:ln w="18415" cmpd="sng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</a:t>
                      </a:r>
                      <a:endParaRPr lang="en-US" b="0" cap="none" spc="0" dirty="0" smtClean="0">
                        <a:ln w="18415" cmpd="sng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b="0" cap="none" spc="0" dirty="0" err="1" smtClean="0">
                          <a:ln w="18415" cmpd="sng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Const_cast</a:t>
                      </a:r>
                      <a:endParaRPr lang="en-US" b="0" cap="none" spc="0" dirty="0" smtClean="0">
                        <a:ln w="18415" cmpd="sng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b="0" cap="none" spc="0" dirty="0" smtClean="0">
                          <a:ln w="18415" cmpd="sng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Continue</a:t>
                      </a:r>
                    </a:p>
                    <a:p>
                      <a:r>
                        <a:rPr lang="en-US" b="0" cap="none" spc="0" dirty="0" smtClean="0">
                          <a:ln w="18415" cmpd="sng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Default</a:t>
                      </a:r>
                    </a:p>
                    <a:p>
                      <a:r>
                        <a:rPr lang="en-US" b="0" cap="none" spc="0" dirty="0" smtClean="0">
                          <a:ln w="18415" cmpd="sng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Delete</a:t>
                      </a:r>
                    </a:p>
                    <a:p>
                      <a:r>
                        <a:rPr lang="en-US" b="0" cap="none" spc="0" dirty="0" smtClean="0">
                          <a:ln w="18415" cmpd="sng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cap="none" spc="0" dirty="0" smtClean="0">
                          <a:ln w="18415" cmpd="sng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Double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cap="none" spc="0" dirty="0" err="1" smtClean="0">
                          <a:ln w="18415" cmpd="sng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dynamic_cast</a:t>
                      </a:r>
                      <a:endParaRPr lang="en-US" b="0" cap="none" spc="0" dirty="0" smtClean="0">
                        <a:ln w="18415" cmpd="sng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 w="18415" cmpd="sng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Else</a:t>
                      </a:r>
                    </a:p>
                    <a:p>
                      <a:r>
                        <a:rPr lang="en-US" b="0" cap="none" spc="0" dirty="0" err="1" smtClean="0">
                          <a:ln w="18415" cmpd="sng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Enum</a:t>
                      </a:r>
                      <a:endParaRPr lang="en-US" b="0" cap="none" spc="0" dirty="0" smtClean="0">
                        <a:ln w="18415" cmpd="sng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b="0" cap="none" spc="0" dirty="0" err="1" smtClean="0">
                          <a:ln w="18415" cmpd="sng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Explict</a:t>
                      </a:r>
                      <a:endParaRPr lang="en-US" b="0" cap="none" spc="0" dirty="0" smtClean="0">
                        <a:ln w="18415" cmpd="sng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b="0" cap="none" spc="0" dirty="0" smtClean="0">
                          <a:ln w="18415" cmpd="sng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Export</a:t>
                      </a:r>
                    </a:p>
                    <a:p>
                      <a:r>
                        <a:rPr lang="en-US" b="0" cap="none" spc="0" dirty="0" smtClean="0">
                          <a:ln w="18415" cmpd="sng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Extern</a:t>
                      </a:r>
                    </a:p>
                    <a:p>
                      <a:r>
                        <a:rPr lang="en-US" b="0" cap="none" spc="0" dirty="0" smtClean="0">
                          <a:ln w="18415" cmpd="sng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</a:p>
                    <a:p>
                      <a:r>
                        <a:rPr lang="en-US" b="0" cap="none" spc="0" dirty="0" smtClean="0">
                          <a:ln w="18415" cmpd="sng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Float</a:t>
                      </a:r>
                    </a:p>
                    <a:p>
                      <a:r>
                        <a:rPr lang="en-US" b="0" cap="none" spc="0" dirty="0" smtClean="0">
                          <a:ln w="18415" cmpd="sng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</a:t>
                      </a:r>
                    </a:p>
                    <a:p>
                      <a:r>
                        <a:rPr lang="en-US" b="0" cap="none" spc="0" dirty="0" smtClean="0">
                          <a:ln w="18415" cmpd="sng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Friend</a:t>
                      </a:r>
                    </a:p>
                    <a:p>
                      <a:r>
                        <a:rPr lang="en-US" b="0" cap="none" spc="0" dirty="0" err="1" smtClean="0">
                          <a:ln w="18415" cmpd="sng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Goto</a:t>
                      </a:r>
                      <a:endParaRPr lang="en-US" b="0" cap="none" spc="0" dirty="0" smtClean="0">
                        <a:ln w="18415" cmpd="sng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b="0" cap="none" spc="0" dirty="0" smtClean="0">
                          <a:ln w="18415" cmpd="sng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</a:t>
                      </a:r>
                    </a:p>
                    <a:p>
                      <a:r>
                        <a:rPr lang="en-US" b="0" cap="none" spc="0" dirty="0" smtClean="0">
                          <a:ln w="18415" cmpd="sng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Inline</a:t>
                      </a:r>
                    </a:p>
                    <a:p>
                      <a:r>
                        <a:rPr lang="en-US" b="0" cap="none" spc="0" dirty="0" err="1" smtClean="0">
                          <a:ln w="18415" cmpd="sng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US" b="0" cap="none" spc="0" dirty="0" smtClean="0">
                        <a:ln w="18415" cmpd="sng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b="0" cap="none" spc="0" dirty="0" smtClean="0">
                          <a:ln w="18415" cmpd="sng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</a:t>
                      </a:r>
                    </a:p>
                    <a:p>
                      <a:r>
                        <a:rPr lang="en-US" b="0" cap="none" spc="0" dirty="0" smtClean="0">
                          <a:ln w="18415" cmpd="sng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Mutable</a:t>
                      </a:r>
                    </a:p>
                    <a:p>
                      <a:r>
                        <a:rPr lang="en-US" b="0" cap="none" spc="0" dirty="0" err="1" smtClean="0">
                          <a:ln w="18415" cmpd="sng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namespase</a:t>
                      </a:r>
                      <a:endParaRPr lang="en-US" b="0" cap="none" spc="0" dirty="0" smtClean="0">
                        <a:ln w="18415" cmpd="sng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3900" indent="-723900"/>
                      <a:r>
                        <a:rPr lang="en-US" b="0" cap="none" spc="0" dirty="0" smtClean="0">
                          <a:ln w="18415" cmpd="sng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</a:t>
                      </a:r>
                    </a:p>
                    <a:p>
                      <a:pPr marL="723900" indent="-723900"/>
                      <a:r>
                        <a:rPr lang="en-US" b="0" cap="none" spc="0" dirty="0" smtClean="0">
                          <a:ln w="18415" cmpd="sng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</a:t>
                      </a:r>
                    </a:p>
                    <a:p>
                      <a:pPr marL="723900" indent="-723900"/>
                      <a:r>
                        <a:rPr lang="en-US" b="0" cap="none" spc="0" dirty="0" smtClean="0">
                          <a:ln w="18415" cmpd="sng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Private</a:t>
                      </a:r>
                    </a:p>
                    <a:p>
                      <a:pPr marL="723900" indent="-723900"/>
                      <a:r>
                        <a:rPr lang="en-US" b="0" cap="none" spc="0" dirty="0" smtClean="0">
                          <a:ln w="18415" cmpd="sng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Protected</a:t>
                      </a:r>
                    </a:p>
                    <a:p>
                      <a:pPr marL="723900" indent="-723900"/>
                      <a:r>
                        <a:rPr lang="en-US" b="0" cap="none" spc="0" dirty="0" smtClean="0">
                          <a:ln w="18415" cmpd="sng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</a:t>
                      </a:r>
                    </a:p>
                    <a:p>
                      <a:pPr marL="723900" indent="-723900"/>
                      <a:r>
                        <a:rPr lang="en-US" b="0" cap="none" spc="0" dirty="0" smtClean="0">
                          <a:ln w="18415" cmpd="sng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Register</a:t>
                      </a:r>
                    </a:p>
                    <a:p>
                      <a:pPr marL="723900" indent="-723900"/>
                      <a:r>
                        <a:rPr lang="en-US" b="0" cap="none" spc="0" dirty="0" err="1" smtClean="0">
                          <a:ln w="18415" cmpd="sng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Reinterpret_cast</a:t>
                      </a:r>
                      <a:endParaRPr lang="en-US" b="0" cap="none" spc="0" dirty="0" smtClean="0">
                        <a:ln w="18415" cmpd="sng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723900" indent="-723900"/>
                      <a:r>
                        <a:rPr lang="en-US" b="0" cap="none" spc="0" dirty="0" smtClean="0">
                          <a:ln w="18415" cmpd="sng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</a:t>
                      </a:r>
                    </a:p>
                    <a:p>
                      <a:pPr marL="723900" indent="-723900"/>
                      <a:r>
                        <a:rPr lang="en-US" b="0" cap="none" spc="0" dirty="0" smtClean="0">
                          <a:ln w="18415" cmpd="sng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</a:t>
                      </a:r>
                    </a:p>
                    <a:p>
                      <a:pPr marL="723900" indent="-723900"/>
                      <a:r>
                        <a:rPr lang="en-US" b="0" cap="none" spc="0" dirty="0" smtClean="0">
                          <a:ln w="18415" cmpd="sng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Signed</a:t>
                      </a:r>
                    </a:p>
                    <a:p>
                      <a:pPr marL="723900" indent="-723900"/>
                      <a:r>
                        <a:rPr lang="en-US" b="0" cap="none" spc="0" dirty="0" err="1" smtClean="0">
                          <a:ln w="18415" cmpd="sng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Sizeof</a:t>
                      </a:r>
                      <a:endParaRPr lang="en-US" b="0" cap="none" spc="0" dirty="0" smtClean="0">
                        <a:ln w="18415" cmpd="sng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723900" indent="-723900"/>
                      <a:r>
                        <a:rPr lang="en-US" b="0" cap="none" spc="0" dirty="0" smtClean="0">
                          <a:ln w="18415" cmpd="sng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Static</a:t>
                      </a:r>
                    </a:p>
                    <a:p>
                      <a:pPr marL="723900" indent="-723900"/>
                      <a:r>
                        <a:rPr lang="en-US" b="0" cap="none" spc="0" dirty="0" err="1" smtClean="0">
                          <a:ln w="18415" cmpd="sng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Static_cast</a:t>
                      </a:r>
                      <a:endParaRPr lang="en-US" b="0" cap="none" spc="0" dirty="0" smtClean="0">
                        <a:ln w="18415" cmpd="sng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723900" indent="-723900"/>
                      <a:r>
                        <a:rPr lang="en-US" b="0" cap="none" spc="0" dirty="0" err="1" smtClean="0">
                          <a:ln w="18415" cmpd="sng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Struct</a:t>
                      </a:r>
                      <a:endParaRPr lang="en-US" b="0" cap="none" spc="0" dirty="0" smtClean="0">
                        <a:ln w="18415" cmpd="sng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723900" indent="-723900"/>
                      <a:r>
                        <a:rPr lang="en-US" b="0" cap="none" spc="0" dirty="0" err="1" smtClean="0">
                          <a:ln w="18415" cmpd="sng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Swich</a:t>
                      </a:r>
                      <a:endParaRPr lang="en-US" b="0" cap="none" spc="0" dirty="0" smtClean="0">
                        <a:ln w="18415" cmpd="sng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723900" indent="-723900"/>
                      <a:r>
                        <a:rPr lang="en-US" b="0" cap="none" spc="0" dirty="0" smtClean="0">
                          <a:ln w="18415" cmpd="sng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template</a:t>
                      </a:r>
                      <a:endParaRPr lang="ru-RU" b="0" cap="none" spc="0" dirty="0">
                        <a:ln w="18415" cmpd="sng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lang="en-US" b="0" cap="none" spc="0" dirty="0" smtClean="0">
                          <a:ln w="18415" cmpd="sng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</a:t>
                      </a:r>
                    </a:p>
                    <a:p>
                      <a:pPr marL="0" indent="0"/>
                      <a:r>
                        <a:rPr lang="en-US" b="0" cap="none" spc="0" dirty="0" smtClean="0">
                          <a:ln w="18415" cmpd="sng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Throw</a:t>
                      </a:r>
                    </a:p>
                    <a:p>
                      <a:pPr marL="0" indent="0"/>
                      <a:r>
                        <a:rPr lang="en-US" b="0" cap="none" spc="0" dirty="0" smtClean="0">
                          <a:ln w="18415" cmpd="sng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  <a:p>
                      <a:pPr marL="0" indent="0"/>
                      <a:r>
                        <a:rPr lang="en-US" b="0" cap="none" spc="0" dirty="0" smtClean="0">
                          <a:ln w="18415" cmpd="sng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Try</a:t>
                      </a:r>
                    </a:p>
                    <a:p>
                      <a:pPr marL="0" indent="0"/>
                      <a:r>
                        <a:rPr lang="en-US" b="0" cap="none" spc="0" dirty="0" err="1" smtClean="0">
                          <a:ln w="18415" cmpd="sng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Typedef</a:t>
                      </a:r>
                      <a:endParaRPr lang="en-US" b="0" cap="none" spc="0" dirty="0" smtClean="0">
                        <a:ln w="18415" cmpd="sng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/>
                      <a:r>
                        <a:rPr lang="en-US" b="0" cap="none" spc="0" dirty="0" err="1" smtClean="0">
                          <a:ln w="18415" cmpd="sng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Typeid</a:t>
                      </a:r>
                      <a:endParaRPr lang="en-US" b="0" cap="none" spc="0" dirty="0" smtClean="0">
                        <a:ln w="18415" cmpd="sng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/>
                      <a:r>
                        <a:rPr lang="en-US" b="0" cap="none" spc="0" dirty="0" err="1" smtClean="0">
                          <a:ln w="18415" cmpd="sng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Typename</a:t>
                      </a:r>
                      <a:endParaRPr lang="en-US" b="0" cap="none" spc="0" dirty="0" smtClean="0">
                        <a:ln w="18415" cmpd="sng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/>
                      <a:r>
                        <a:rPr lang="en-US" b="0" cap="none" spc="0" dirty="0" smtClean="0">
                          <a:ln w="18415" cmpd="sng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Union</a:t>
                      </a:r>
                    </a:p>
                    <a:p>
                      <a:pPr marL="0" indent="0"/>
                      <a:r>
                        <a:rPr lang="en-US" b="0" cap="none" spc="0" dirty="0" smtClean="0">
                          <a:ln w="18415" cmpd="sng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Unsigned</a:t>
                      </a:r>
                    </a:p>
                    <a:p>
                      <a:pPr marL="0" indent="0"/>
                      <a:r>
                        <a:rPr lang="en-US" b="0" cap="none" spc="0" dirty="0" smtClean="0">
                          <a:ln w="18415" cmpd="sng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Using</a:t>
                      </a:r>
                    </a:p>
                    <a:p>
                      <a:pPr marL="0" indent="0"/>
                      <a:r>
                        <a:rPr lang="en-US" b="0" cap="none" spc="0" dirty="0" smtClean="0">
                          <a:ln w="18415" cmpd="sng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Virtual</a:t>
                      </a:r>
                    </a:p>
                    <a:p>
                      <a:pPr marL="0" indent="0"/>
                      <a:r>
                        <a:rPr lang="en-US" b="0" cap="none" spc="0" dirty="0" smtClean="0">
                          <a:ln w="18415" cmpd="sng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Void</a:t>
                      </a:r>
                    </a:p>
                    <a:p>
                      <a:pPr marL="0" indent="0"/>
                      <a:r>
                        <a:rPr lang="en-US" b="0" cap="none" spc="0" dirty="0" smtClean="0">
                          <a:ln w="18415" cmpd="sng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Volatile</a:t>
                      </a:r>
                    </a:p>
                    <a:p>
                      <a:pPr marL="0" indent="0"/>
                      <a:r>
                        <a:rPr lang="en-US" b="0" cap="none" spc="0" dirty="0" err="1" smtClean="0">
                          <a:ln w="18415" cmpd="sng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Wchar_t</a:t>
                      </a:r>
                      <a:endParaRPr lang="en-US" b="0" cap="none" spc="0" dirty="0" smtClean="0">
                        <a:ln w="18415" cmpd="sng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/>
                      <a:r>
                        <a:rPr lang="en-US" b="0" cap="none" spc="0" dirty="0" smtClean="0">
                          <a:ln w="18415" cmpd="sng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while</a:t>
                      </a:r>
                      <a:endParaRPr lang="ru-RU" b="0" cap="none" spc="0" dirty="0">
                        <a:ln w="18415" cmpd="sng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1361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562074"/>
          </a:xfrm>
        </p:spPr>
        <p:txBody>
          <a:bodyPr>
            <a:noAutofit/>
          </a:bodyPr>
          <a:lstStyle/>
          <a:p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OʼZGARMASLAR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620688"/>
            <a:ext cx="8856984" cy="6120680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buNone/>
              <a:tabLst>
                <a:tab pos="349250" algn="l"/>
              </a:tabLst>
            </a:pPr>
            <a:r>
              <a:rPr lang="en-US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8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Dasturlash</a:t>
            </a:r>
            <a:r>
              <a:rPr lang="en-US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tillarida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bajarilishi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vaqtida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qiymati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oʼzgarmaydigan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identifikatorlar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oʼzgarmaslar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deyiladi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C++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tilida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besh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turdagi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o`zgarmaslar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ishlatilishi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butun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haqiqiy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belgi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sanovchi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o`zgarmaslar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nul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kursatkich</a:t>
            </a:r>
            <a:r>
              <a:rPr lang="en-US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ru-RU" sz="8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Belgili</a:t>
            </a:r>
            <a:r>
              <a:rPr lang="ru-RU" sz="8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8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o`zgarmas</a:t>
            </a:r>
            <a:r>
              <a:rPr lang="ru-RU" sz="8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Apostrof</a:t>
            </a:r>
            <a:r>
              <a:rPr lang="en-US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ichiga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olingan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bitta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ikkita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belgi</a:t>
            </a:r>
            <a:r>
              <a:rPr lang="en-US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8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Misol</a:t>
            </a:r>
            <a:r>
              <a:rPr lang="en-US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8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8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US" sz="8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8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’,’*’,’\</a:t>
            </a:r>
            <a:r>
              <a:rPr lang="en-US" sz="8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012</a:t>
            </a:r>
            <a:r>
              <a:rPr lang="en-US" sz="8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’,’\</a:t>
            </a:r>
            <a:r>
              <a:rPr lang="en-US" sz="8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8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’, ’\</a:t>
            </a:r>
            <a:r>
              <a:rPr lang="en-US" sz="8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8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en-US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bitta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belgili</a:t>
            </a:r>
            <a:r>
              <a:rPr lang="en-US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8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US" sz="8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en-US" sz="8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’, ’\</a:t>
            </a:r>
            <a:r>
              <a:rPr lang="en-US" sz="8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n\t</a:t>
            </a:r>
            <a:r>
              <a:rPr lang="en-US" sz="8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’, ’\</a:t>
            </a:r>
            <a:r>
              <a:rPr lang="en-US" sz="8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x07\x07</a:t>
            </a:r>
            <a:r>
              <a:rPr lang="en-US" sz="8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 -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ikki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belgili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o`zgarmaslar</a:t>
            </a:r>
            <a:r>
              <a:rPr lang="en-US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8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Belgili</a:t>
            </a:r>
            <a:r>
              <a:rPr lang="en-US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o`zgarmas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qiymati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belgining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komp’yuterda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qabul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qilingan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sonli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kodiga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tengdir</a:t>
            </a:r>
            <a:r>
              <a:rPr lang="en-US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8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Satrli</a:t>
            </a:r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o`zgarmas</a:t>
            </a:r>
            <a:r>
              <a:rPr lang="en-US" sz="8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8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Satrli</a:t>
            </a:r>
            <a:r>
              <a:rPr lang="en-US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o`zgarmaslar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C++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tili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o`zgarmaslariga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kirmaydi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balki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alohida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hisoblanadi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Satrli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o`zgarmaslar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satrli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leksemalar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deb ham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ataladi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Satrli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o`zgarmas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qo`shtirnoqqa</a:t>
            </a:r>
            <a:r>
              <a:rPr lang="en-US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olingan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ihtiyoriy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belgilar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ketma-ketligidir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Misol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 Men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satrli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o`zgarmasman</a:t>
            </a:r>
            <a:r>
              <a:rPr lang="en-US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</a:p>
          <a:p>
            <a:pPr marL="0" indent="0" algn="just">
              <a:buNone/>
            </a:pPr>
            <a:r>
              <a:rPr lang="en-US" sz="8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Sanovchi</a:t>
            </a:r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o`zgarmas</a:t>
            </a:r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Sanovchi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o`zgarmaslar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hizmatchi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so’zi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yordamida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kiritilib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turidagi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sonlarga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qulay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so`zlarni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mos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qo`yish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ishlatiladi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Misol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8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sz="8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{one=1,two=2,three=3}; </a:t>
            </a:r>
            <a:endParaRPr lang="ru-RU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Agar son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qiymatlari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ko’rsatilmagan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bo`lsa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chapki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so’zga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qiymati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berilib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qolganlariga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tartib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bo`yicha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o`suvchi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sonlar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mos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quyiladi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8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sz="8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8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zero,one,two</a:t>
            </a:r>
            <a:r>
              <a:rPr lang="en-US" sz="8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0" indent="0" algn="just">
              <a:buNone/>
            </a:pPr>
            <a:r>
              <a:rPr lang="en-US" sz="8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Nomlangan</a:t>
            </a:r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o`zgarmaslar</a:t>
            </a:r>
            <a:r>
              <a:rPr lang="en-US" sz="8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tilida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nomlangan</a:t>
            </a:r>
            <a:r>
              <a:rPr lang="en-US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o`zgarmaslar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qiymatlarini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dasturda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o’zgartirish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emas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8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Nomlangan</a:t>
            </a:r>
            <a:r>
              <a:rPr lang="en-US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o`zgarmaslar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quyidagi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shaklda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kiritiladi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8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8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8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</a:t>
            </a:r>
            <a:r>
              <a:rPr lang="en-US" sz="8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o`zgarmas_nomi</a:t>
            </a:r>
            <a:r>
              <a:rPr lang="en-US" sz="8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8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o`zgarmas_qiymati</a:t>
            </a:r>
            <a:r>
              <a:rPr lang="en-US" sz="8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80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8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Nul</a:t>
            </a:r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ko’rsatkich</a:t>
            </a:r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NULL-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ko’rsatkich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yagona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arifmetik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bo`lmagan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o`zgarmasdir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Null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ko’rsatkich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0L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nomlangan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o`zgarmas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NULL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orqali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tasvirlanishi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346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036496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Amal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belgisi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operandlar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ustida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bajariladigan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amallarni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belgilaydigan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nechta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belgilar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Amallar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ishtirok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etadigan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operandalar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soniga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ko'ra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unar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binar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ternar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turlarga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bo'linadi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O'zgaruvchi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ma'lum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turdagi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ma'lumotlar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saqlanadigan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xotiraning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nomlangan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maydoni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O'zgaruvchiga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berilgan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ma'lumot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deb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ataladi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davomida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o'zgaruvchining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o'zgarishi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Ishlatishdan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oldin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qanday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o'zgaruvchini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e'lon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kerak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ya'ni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ixtiyoriy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boshlang'ich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e`lon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qilinadi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Sharhlar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alohida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qismlarni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butun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dasturni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tushuntirish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ishlatiladi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Kompilyator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sharhlarni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e'tiborsiz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qoldiradi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529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850106"/>
          </a:xfrm>
        </p:spPr>
        <p:txBody>
          <a:bodyPr>
            <a:normAutofit fontScale="90000"/>
          </a:bodyPr>
          <a:lstStyle/>
          <a:p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C++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dasturi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sharhlarning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ikkita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shaklidan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foydalanadi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sharh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ikkita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belgi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boshlanadi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Masalan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100" dirty="0"/>
          </a:p>
        </p:txBody>
      </p:sp>
      <p:pic>
        <p:nvPicPr>
          <p:cNvPr id="4" name="Объект 3" descr="Однострочный комментарий в языке С++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12776"/>
            <a:ext cx="8712968" cy="51845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9878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404664"/>
            <a:ext cx="8712968" cy="6192688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Mavzu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Dasturlash</a:t>
            </a: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tili</a:t>
            </a: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elementlari</a:t>
            </a: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Mutaxassislik</a:t>
            </a: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masalalarini</a:t>
            </a: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yechishda</a:t>
            </a: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chiziqli</a:t>
            </a:r>
            <a:r>
              <a:rPr lang="ru-RU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algoritmlar</a:t>
            </a: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yordamida</a:t>
            </a: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dasturlash</a:t>
            </a:r>
            <a:r>
              <a:rPr lang="ru-RU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ru-RU" sz="3100" b="1" dirty="0" err="1">
                <a:cs typeface="Arial" charset="0"/>
              </a:rPr>
              <a:t>Ma’ruzachi</a:t>
            </a:r>
            <a:r>
              <a:rPr lang="en-US" altLang="ru-RU" sz="3100" b="1" dirty="0">
                <a:cs typeface="Arial" charset="0"/>
              </a:rPr>
              <a:t>: </a:t>
            </a:r>
            <a:r>
              <a:rPr lang="en-US" altLang="ru-RU" sz="3100" b="1" dirty="0" err="1" smtClean="0">
                <a:cs typeface="Arial" charset="0"/>
              </a:rPr>
              <a:t>dots.B.O.Raxmankulova</a:t>
            </a:r>
            <a:endParaRPr lang="ru-RU" sz="3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77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399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•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quyidagi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belgilar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orasida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yoziladi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/ * ... * /,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masalan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 descr="Многострочный комментарий в языке С++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4" y="1120877"/>
            <a:ext cx="8905494" cy="56204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664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188640"/>
            <a:ext cx="8568952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Ma'lumotlarning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turlari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/>
            <a:endParaRPr lang="en-US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ma'lumotlar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turlari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quyidagilardan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iborat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butun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son);</a:t>
            </a:r>
          </a:p>
          <a:p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char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belgi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wchar_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kengaytirilgan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belgi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mantiqiy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float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haqiqiy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ikkilangan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aniqlikdagi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haqiqiy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Standart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turlarning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qiymatlar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diapazonini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aniqlash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to'rt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turdagi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spetsifikatorlar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ishlatiladi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short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qisqa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uzun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ru-RU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signed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imzolangan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lang="ru-RU" sz="2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signed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imzo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qo'yilmagan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06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O’zgaruvchilar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turlari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908720"/>
            <a:ext cx="8496944" cy="561662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O’zgaruvchilarning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qu’yidagi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tiplari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mavjuddir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belgi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cha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–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uzun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belgi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butun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son;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Short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qisqa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butun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son;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uzun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butun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son;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haqiqiy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son;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ikkilangan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haqiqiy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son;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double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uzun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ikkilangan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haqiqiy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son;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O’zgaruvchilarni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ihtiyoriy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qismida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ta’riflash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ta’riflash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Misol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spcBef>
                <a:spcPts val="0"/>
              </a:spcBef>
            </a:pP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a, b1, ac; 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spcBef>
                <a:spcPts val="0"/>
              </a:spcBef>
            </a:pP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a;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spcBef>
                <a:spcPts val="0"/>
              </a:spcBef>
            </a:pP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b1;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spcBef>
                <a:spcPts val="0"/>
              </a:spcBef>
            </a:pP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ac;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spcBef>
                <a:spcPts val="0"/>
              </a:spcBef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9193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15008" y="318134"/>
            <a:ext cx="882148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turi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++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tilining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turlaridan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biri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Ushbu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turning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qiymatlari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bo'sh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to`plamni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tashkil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etadi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qiymatni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qaytarmaydigan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funksiyalarni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aniqlash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funksiya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argumentining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bo'sh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ro'yxatini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ko'rsatish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ishlatiladi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oddiy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dasturni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ko'rib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chiqamiz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 descr="Первая программа на языке С++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64904"/>
            <a:ext cx="9036496" cy="41764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799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6038" y="41391"/>
            <a:ext cx="913796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Birinchi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satrda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ma’lumotlarni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kiritish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chiqarishni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boshqarish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zarur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ma'lumotni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o`z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ichiga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oluvchi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&lt;iostream&gt;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faylini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kiritish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direktivasidan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foydalaniladi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Keyingi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ko`rsatmasi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yordamida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C++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tilining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standart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kutubxonasi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vositalarini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belgilaydigan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nomlar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fazosi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islatiladi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Nomlar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fazosi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identifikatorlarni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mantiqiy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guruhlash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yaratilgan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to'plamdir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qanday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C++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dasturi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 ()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funksiya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boshlanadi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Ushbu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funksiya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to'rt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elementni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o'z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ichiga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oladi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qaytish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turi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bizning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holatlarimizda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);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funksiya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nomi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Qavslar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ichidagi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parametrlar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ro'yxati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holda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ro'yxat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bo'sh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figurali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qavslar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chegaralangan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ko'rsatmalar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blokini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ifodalovchi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funksiya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tanasi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Ko'rsatma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harakatni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belgilaydigan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dasturning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qismi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Bizning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dasturimizda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funksiya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tanasi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ikkita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ko'rsatmalarni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o'z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ichiga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oladi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 fontAlgn="base"/>
            <a:r>
              <a:rPr lang="ru-RU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 "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World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!";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fontAlgn="base"/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697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404664"/>
            <a:ext cx="878497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Dastlab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ekranga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3600" b="1" dirty="0" err="1"/>
              <a:t>Hello</a:t>
            </a:r>
            <a:r>
              <a:rPr lang="ru-RU" sz="3600" b="1" dirty="0"/>
              <a:t>, </a:t>
            </a:r>
            <a:r>
              <a:rPr lang="ru-RU" sz="3600" b="1" dirty="0" err="1"/>
              <a:t>World</a:t>
            </a:r>
            <a:r>
              <a:rPr lang="ru-RU" sz="3600" b="1" dirty="0"/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satri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chiqariladi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so`ng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dastur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muvaffaqiyatli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bajarilganligini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anglatuvchi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raqami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chiqariladi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C++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tilidagi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buyruq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nuqta-vergul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tugaydi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Quyidagi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istisnolar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mavjud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Belgi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boshlanadigan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protsessor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protseduralari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masalan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600" dirty="0" smtClean="0"/>
              <a:t>#</a:t>
            </a:r>
            <a:r>
              <a:rPr lang="ru-RU" sz="3600" dirty="0" err="1"/>
              <a:t>include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just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figurali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qavs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chegaralangan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murakkab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operatorlar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funksiyani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aniqlash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bloklari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{}. 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26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C++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tilida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amallar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08720"/>
            <a:ext cx="8856984" cy="4525963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5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rifmetik</a:t>
            </a:r>
            <a:r>
              <a:rPr lang="en-US" sz="5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amallar</a:t>
            </a:r>
            <a:r>
              <a:rPr lang="en-US" sz="5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Ko'p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dasturlar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ijro</a:t>
            </a:r>
            <a:r>
              <a:rPr lang="en-US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davomida</a:t>
            </a:r>
            <a:r>
              <a:rPr lang="en-US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arifmetik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amallarni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bajaradi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5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Ular</a:t>
            </a:r>
            <a:r>
              <a:rPr lang="en-US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ikkita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operand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ishlatiladi</a:t>
            </a:r>
            <a:r>
              <a:rPr lang="en-US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Razryadli</a:t>
            </a:r>
            <a:r>
              <a:rPr lang="en-US" sz="5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amallar</a:t>
            </a:r>
            <a:r>
              <a:rPr lang="en-US" sz="5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Razryadli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amallar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natijasi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butun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sonlarni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ikkilik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ko’rinishlarining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razryadiga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mos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mantiqiy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amallarni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qo’llashdan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hosil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bo’ladi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Masalan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5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kodi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101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teng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kodi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110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teng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6&amp;5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qiyjmati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ya’ni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100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teng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6|5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qiymati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ya’ni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111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teng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6^5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qiymati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ya’ni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011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teng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~6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kiymati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ya’ni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010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teng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5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Nisbat</a:t>
            </a:r>
            <a:r>
              <a:rPr lang="en-US" sz="5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amallari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Nisbat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amallari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qiymatlari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teng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agar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nisbat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bajarilsa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aksincha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tengdir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Nisbat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amallari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arifmetik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tipdagi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operandlarga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ko’rsatkichlarga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qo’llaniladi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5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Katta</a:t>
            </a:r>
            <a:r>
              <a:rPr lang="en-US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kichik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&lt;,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katta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teng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&gt;=,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kichik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teng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&lt;=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amallarining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ustivorligi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hildir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Teng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teng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emas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!=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amallarining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ustivorligi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o’zaro</a:t>
            </a:r>
            <a:r>
              <a:rPr lang="en-US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teng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qolgan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amallardan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pastdir</a:t>
            </a:r>
            <a:r>
              <a:rPr lang="en-US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Mantiqiy</a:t>
            </a:r>
            <a:r>
              <a:rPr lang="en-US" sz="5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amallar</a:t>
            </a:r>
            <a:r>
              <a:rPr lang="en-US" sz="5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amallarning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natijalari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quyidagicha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aniqlanadi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(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nuqta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koordinatalar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tekisligining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1-choragida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joylashganligini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tekshirmoqchimiz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x||y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amali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teng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agar x&gt;0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y&gt;0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shartning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kamida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bittasi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bajarilsa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aksincha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teng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x&amp;&amp;y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amali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teng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agar x&gt;0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y&gt;0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bo’lsa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aksincha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teng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!x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amali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teng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agar x&gt;0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bo`lsa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aksincha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teng</a:t>
            </a:r>
            <a:r>
              <a:rPr lang="en-US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</a:t>
            </a:r>
            <a:r>
              <a:rPr lang="en-US" sz="5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berish</a:t>
            </a:r>
            <a:r>
              <a:rPr lang="en-US" sz="5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amali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berish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amali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binar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amal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bo’lib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chap operand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odatda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o’zgaruvchi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o`ng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operandi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odatda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ifoda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bo’ladi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Misol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Z=4.7+3.34 Bu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qiymati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8.04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teng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ifodadir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Bu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o’zgaruvchiga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beriladi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Bu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ifoda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oxiriga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nuqta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vergul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belgisi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qo`yilganda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operatorga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aylanadi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5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Imlo</a:t>
            </a:r>
            <a:r>
              <a:rPr lang="en-US" sz="5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belgilari</a:t>
            </a:r>
            <a:r>
              <a:rPr lang="en-US" sz="5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amal</a:t>
            </a:r>
            <a:r>
              <a:rPr lang="en-US" sz="5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sifatida</a:t>
            </a:r>
            <a:r>
              <a:rPr lang="en-US" sz="5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++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tilida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ba’zi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imlo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belgilari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amal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sifatida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ishlatilishi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Bu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belgilardan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oddiy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()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kvadrat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[]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qavslardir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Oddiy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qavslar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binary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amal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deb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qaralib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ifodalarda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funktsiyaga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muroaat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qilishda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foydalaniladi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Funksiyaga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murojaat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quyidagi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shaklda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amalga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oshiriladi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&lt;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funktsiya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nomi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(&lt;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argumentlar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ro`yxati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&gt;).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Misol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sin(x)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max(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sz="5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5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Shartli</a:t>
            </a:r>
            <a:r>
              <a:rPr lang="en-US" sz="5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amal</a:t>
            </a:r>
            <a:r>
              <a:rPr lang="en-US" sz="5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Shartli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amal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ternar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amal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deyiladi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uchta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operanddan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iborat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bo’ladi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5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&lt;1-ifoda&gt;?&lt;2-ifoda&gt;:&lt;3-ifoda&gt;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Shartli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amal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bajarilganda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avval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1-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ifoda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hisoblanadi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Agar 1-ifoda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qiymati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farqli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bo’lsa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2-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ifoda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hisoblanadi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qiymati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natija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sifatida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qabul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qilinadi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aks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holda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3-ifoda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hisoblanadi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qiymati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natija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sifatida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qabul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qilinadi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Misol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modulni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hisoblash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x&lt;0?-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x:x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ikkita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son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kichigini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hisoblash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a&lt;</a:t>
            </a:r>
            <a:r>
              <a:rPr lang="en-US" sz="5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b?a:b</a:t>
            </a:r>
            <a:r>
              <a:rPr lang="en-US" sz="5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5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Turlar</a:t>
            </a:r>
            <a:r>
              <a:rPr lang="en-US" sz="5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5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ishlovchi</a:t>
            </a:r>
            <a:r>
              <a:rPr lang="en-US" sz="5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amallar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Turlarni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o’zgartirish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amali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quyidagi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ko’rinishga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(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tur_nomi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operand; Bu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amal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operandlar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qiymatini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ko’rsatilgan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turga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keltirish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ishlatiladi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Operand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sifatida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o’zgarmas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o’zgaruvchi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qavslarga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olinga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ifoda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kelishi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373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C++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tilida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amallar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8362423"/>
              </p:ext>
            </p:extLst>
          </p:nvPr>
        </p:nvGraphicFramePr>
        <p:xfrm>
          <a:off x="287524" y="1124744"/>
          <a:ext cx="8568953" cy="4896548"/>
        </p:xfrm>
        <a:graphic>
          <a:graphicData uri="http://schemas.openxmlformats.org/drawingml/2006/table">
            <a:tbl>
              <a:tblPr/>
              <a:tblGrid>
                <a:gridCol w="1764196"/>
                <a:gridCol w="2376264"/>
                <a:gridCol w="2016224"/>
                <a:gridCol w="2412269"/>
              </a:tblGrid>
              <a:tr h="2628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Arifmetik</a:t>
                      </a:r>
                      <a:r>
                        <a:rPr lang="ru-RU" sz="14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1400" b="1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amallar</a:t>
                      </a:r>
                      <a:r>
                        <a:rPr lang="ru-RU" sz="14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endParaRPr lang="ru-RU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251" marR="632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Razryadli</a:t>
                      </a:r>
                      <a:r>
                        <a:rPr lang="ru-RU" sz="14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1400" b="1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amallar</a:t>
                      </a:r>
                      <a:endParaRPr lang="ru-RU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251" marR="632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Nisbat</a:t>
                      </a:r>
                      <a:r>
                        <a:rPr lang="ru-RU" sz="14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1400" b="1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amallari</a:t>
                      </a:r>
                      <a:r>
                        <a:rPr lang="ru-RU" sz="14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endParaRPr lang="ru-RU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251" marR="632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Mantiqiy</a:t>
                      </a:r>
                      <a:r>
                        <a:rPr lang="ru-RU" sz="14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1400" b="1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amallar</a:t>
                      </a:r>
                      <a:r>
                        <a:rPr lang="ru-RU" sz="14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endParaRPr lang="ru-RU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251" marR="632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8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+ qo’shish 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251" marR="632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&amp; va 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251" marR="632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= = teng 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251" marR="632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&amp;&amp; va 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251" marR="632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8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 bo’lish 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251" marR="632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| yoki 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251" marR="632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!= teng emas 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251" marR="632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|| yoki 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251" marR="632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8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 ko’paytirish 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251" marR="632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^ yoki inkori 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251" marR="632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&gt; katta 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251" marR="632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! inkor 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251" marR="632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21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/ bo’lish 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251" marR="632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&lt;&lt; chapga surish 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251" marR="632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&gt;= katta yoki teng 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251" marR="632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251" marR="632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8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% modul olish 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251" marR="632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&gt;&gt; o’ngga surish 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251" marR="632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&lt; kichik 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251" marR="632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251" marR="632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3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 unar minus 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251" marR="632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~ </a:t>
                      </a:r>
                      <a:r>
                        <a:rPr lang="ru-RU" sz="14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inkor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251" marR="632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&lt;= kichik yoki teng 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251" marR="632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251" marR="632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8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+ unar plyus 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251" marR="632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251" marR="632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251" marR="632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251" marR="632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8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++ oshirish 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251" marR="632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251" marR="632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251" marR="632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251" marR="632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8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-- kamaytirish 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251" marR="632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251" marR="632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251" marR="632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251" marR="632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57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Imlo</a:t>
                      </a:r>
                      <a:r>
                        <a:rPr lang="ru-RU" sz="14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1400" b="1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amallar</a:t>
                      </a:r>
                      <a:r>
                        <a:rPr lang="ru-RU" sz="14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endParaRPr lang="ru-RU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251" marR="632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Qiymat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berish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va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shartli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amallar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endParaRPr lang="ru-RU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251" marR="632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Tipli</a:t>
                      </a:r>
                      <a:r>
                        <a:rPr lang="ru-RU" sz="14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1400" b="1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amallar</a:t>
                      </a:r>
                      <a:r>
                        <a:rPr lang="ru-RU" sz="14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endParaRPr lang="ru-RU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251" marR="632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Adresli</a:t>
                      </a:r>
                      <a:r>
                        <a:rPr lang="ru-RU" sz="14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1400" b="1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amallar</a:t>
                      </a:r>
                      <a:r>
                        <a:rPr lang="ru-RU" sz="14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endParaRPr lang="ru-RU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251" marR="632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21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() – doirali qavs 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251" marR="632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= - oddiy qiyma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t</a:t>
                      </a: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berish 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251" marR="632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(tip) – tipni o’zgartirish 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251" marR="632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&amp; - manzilni aniqlash 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251" marR="632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2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[] – kavadrat qavs 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251" marR="632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op= - murakkab qiymat berish 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251" marR="632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sizeof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 </a:t>
                      </a:r>
                      <a:r>
                        <a:rPr lang="ru-RU" sz="14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xajmni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14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hisoblash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251" marR="632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 -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manzil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bo’yi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-cha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qiymat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aniqlash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yoki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joylash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251" marR="632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8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, - vergul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251" marR="632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? – </a:t>
                      </a:r>
                      <a:r>
                        <a:rPr lang="ru-RU" sz="14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shartli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14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amal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251" marR="632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251" marR="632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251" marR="632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120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1887"/>
            <a:ext cx="91657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Turlarning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o'lchamlari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qiymatlarining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o`zgarish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oralig`i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295952"/>
              </p:ext>
            </p:extLst>
          </p:nvPr>
        </p:nvGraphicFramePr>
        <p:xfrm>
          <a:off x="550404" y="1212216"/>
          <a:ext cx="8064895" cy="57248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8271"/>
                <a:gridCol w="1944216"/>
                <a:gridCol w="3672408"/>
              </a:tblGrid>
              <a:tr h="445227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Tur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O`lchami</a:t>
                      </a:r>
                      <a:r>
                        <a:rPr lang="ru-RU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(байт)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Qiymatning</a:t>
                      </a: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o`zgarish</a:t>
                      </a: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oralig`i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45720" marR="45720" anchor="b"/>
                </a:tc>
              </a:tr>
              <a:tr h="7080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bool</a:t>
                      </a:r>
                      <a:endParaRPr lang="ru-RU" sz="20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45720" marR="45720" anchor="b"/>
                </a:tc>
              </a:tr>
              <a:tr h="4201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signed</a:t>
                      </a: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0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char</a:t>
                      </a:r>
                      <a:endParaRPr lang="ru-RU" sz="20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-128 ... 127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45720" marR="45720" anchor="b"/>
                </a:tc>
              </a:tr>
              <a:tr h="4201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unsigned</a:t>
                      </a: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0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char</a:t>
                      </a:r>
                      <a:endParaRPr lang="ru-RU" sz="20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0 ... 255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45720" marR="45720" anchor="b"/>
                </a:tc>
              </a:tr>
              <a:tr h="4201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signed</a:t>
                      </a: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0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short</a:t>
                      </a: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0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endParaRPr lang="ru-RU" sz="20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-32768 ... 32767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45720" marR="45720" anchor="b"/>
                </a:tc>
              </a:tr>
              <a:tr h="4201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unsigned</a:t>
                      </a: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0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short</a:t>
                      </a: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0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endParaRPr lang="ru-RU" sz="20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0 ... 65535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45720" marR="45720" anchor="b"/>
                </a:tc>
              </a:tr>
              <a:tr h="7534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signed</a:t>
                      </a: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0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long</a:t>
                      </a: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0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endParaRPr lang="ru-RU" sz="20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-2 147 483 648 ...</a:t>
                      </a:r>
                      <a:b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2 147 483 647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45720" marR="45720" anchor="b"/>
                </a:tc>
              </a:tr>
              <a:tr h="4662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unsigned</a:t>
                      </a: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0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long</a:t>
                      </a: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0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endParaRPr lang="ru-RU" sz="20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0 ... 4 294 967 295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45720" marR="45720" anchor="b"/>
                </a:tc>
              </a:tr>
              <a:tr h="4201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float</a:t>
                      </a:r>
                      <a:endParaRPr lang="ru-RU" sz="20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3.4e-38 ... 3.4e+38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45720" marR="45720" anchor="b"/>
                </a:tc>
              </a:tr>
              <a:tr h="4201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double</a:t>
                      </a:r>
                      <a:endParaRPr lang="ru-RU" sz="20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1.7e-308 ... 1.7e+308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45720" marR="45720" anchor="b"/>
                </a:tc>
              </a:tr>
              <a:tr h="6610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long</a:t>
                      </a: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0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double</a:t>
                      </a:r>
                      <a:endParaRPr lang="ru-RU" sz="20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3.4e-4932 ... 3.4e+4932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45720" marR="4572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86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Таблица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2567498"/>
                  </p:ext>
                </p:extLst>
              </p:nvPr>
            </p:nvGraphicFramePr>
            <p:xfrm>
              <a:off x="107504" y="188640"/>
              <a:ext cx="8856985" cy="668087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512168"/>
                    <a:gridCol w="4680520"/>
                    <a:gridCol w="2664297"/>
                  </a:tblGrid>
                  <a:tr h="313902">
                    <a:tc gridSpan="3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С++  </a:t>
                          </a:r>
                          <a:r>
                            <a:rPr lang="en-US" sz="1400" dirty="0" err="1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dasturidagi</a:t>
                          </a:r>
                          <a:r>
                            <a:rPr lang="en-US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400" dirty="0" err="1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matematik</a:t>
                          </a:r>
                          <a:r>
                            <a:rPr lang="en-US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400" dirty="0" err="1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funksiyalar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43560" marR="43560" marT="43560" marB="43560"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</a:tr>
                  <a:tr h="31390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 err="1" smtClean="0">
                              <a:effectLst/>
                            </a:rPr>
                            <a:t>Funksiya</a:t>
                          </a:r>
                          <a:endParaRPr lang="ru-RU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3560" marR="43560" marT="43560" marB="4356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 err="1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Tavsifi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43560" marR="43560" marT="43560" marB="4356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 err="1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Misol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43560" marR="43560" marT="43560" marB="43560" anchor="b"/>
                    </a:tc>
                  </a:tr>
                  <a:tr h="199128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abs</a:t>
                          </a:r>
                          <a:r>
                            <a:rPr lang="ru-RU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 a </a:t>
                          </a:r>
                          <a:r>
                            <a:rPr lang="ru-RU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r>
                            <a:rPr lang="en-US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en-US" sz="1400" dirty="0" err="1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fabs</a:t>
                          </a:r>
                          <a:r>
                            <a:rPr lang="en-US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(a</a:t>
                          </a: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43560" marR="43560" marT="43560" marB="4356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1" kern="1200" dirty="0" smtClean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а </a:t>
                          </a:r>
                          <a:r>
                            <a:rPr lang="en-US" sz="1400" kern="1200" dirty="0" err="1" smtClean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ning</a:t>
                          </a:r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moduli </a:t>
                          </a:r>
                          <a:r>
                            <a:rPr lang="en-US" sz="1400" kern="1200" dirty="0" err="1" smtClean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yoki</a:t>
                          </a:r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400" kern="1200" dirty="0" err="1" smtClean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absolyut</a:t>
                          </a:r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400" kern="1200" dirty="0" err="1" smtClean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qiymati</a:t>
                          </a:r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43560" marR="43560" marT="43560" marB="4356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/>
                          </a:pPr>
                          <a:r>
                            <a:rPr lang="ru-RU" sz="1400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abs</a:t>
                          </a:r>
                          <a:r>
                            <a:rPr lang="ru-RU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(-3)=</a:t>
                          </a:r>
                          <a:r>
                            <a:rPr lang="ru-RU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r>
                            <a:rPr lang="en-US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f</a:t>
                          </a:r>
                          <a:r>
                            <a:rPr lang="ru-RU" sz="1400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abs</a:t>
                          </a:r>
                          <a:r>
                            <a:rPr lang="ru-RU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(5.0)= 5.0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43560" marR="43560" marT="43560" marB="43560"/>
                    </a:tc>
                  </a:tr>
                  <a:tr h="154676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 err="1">
                              <a:effectLst/>
                            </a:rPr>
                            <a:t>sqrt</a:t>
                          </a:r>
                          <a:r>
                            <a:rPr lang="ru-RU" sz="1400" dirty="0">
                              <a:effectLst/>
                            </a:rPr>
                            <a:t>(a)</a:t>
                          </a:r>
                          <a:endParaRPr lang="ru-RU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3560" marR="43560" marT="43560" marB="4356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1200" dirty="0" err="1" smtClean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nomanfiy</a:t>
                          </a:r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ru-RU" sz="1400" b="1" kern="1200" dirty="0" smtClean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а </a:t>
                          </a:r>
                          <a:r>
                            <a:rPr lang="en-US" sz="1400" kern="1200" dirty="0" err="1" smtClean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kattalikdan</a:t>
                          </a:r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400" kern="1200" dirty="0" err="1" smtClean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olingan</a:t>
                          </a:r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400" kern="1200" dirty="0" err="1" smtClean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kvadrat</a:t>
                          </a:r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400" kern="1200" dirty="0" err="1" smtClean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ildiz</a:t>
                          </a:r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43560" marR="43560" marT="43560" marB="4356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sqrt</a:t>
                          </a:r>
                          <a:r>
                            <a:rPr lang="ru-RU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(9.0)=3.0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43560" marR="43560" marT="43560" marB="43560"/>
                    </a:tc>
                  </a:tr>
                  <a:tr h="25424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pow</a:t>
                          </a:r>
                          <a:r>
                            <a:rPr lang="ru-RU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(a, b)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43560" marR="43560" marT="43560" marB="4356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 а </a:t>
                          </a:r>
                          <a:r>
                            <a:rPr lang="en-US" sz="1400" dirty="0" err="1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ni</a:t>
                          </a:r>
                          <a:r>
                            <a:rPr lang="uz-Cyrl-UZ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ru-RU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b </a:t>
                          </a:r>
                          <a:r>
                            <a:rPr lang="en-US" sz="1400" dirty="0" err="1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darajaga</a:t>
                          </a:r>
                          <a:r>
                            <a:rPr lang="en-US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400" dirty="0" err="1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oshirish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43560" marR="43560" marT="43560" marB="4356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pow</a:t>
                          </a:r>
                          <a:r>
                            <a:rPr lang="ru-RU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(2,3)=8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43560" marR="43560" marT="43560" marB="43560"/>
                    </a:tc>
                  </a:tr>
                  <a:tr h="329969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 err="1">
                              <a:effectLst/>
                            </a:rPr>
                            <a:t>ceil</a:t>
                          </a:r>
                          <a:r>
                            <a:rPr lang="ru-RU" sz="1400" dirty="0">
                              <a:effectLst/>
                            </a:rPr>
                            <a:t>( a )</a:t>
                          </a:r>
                          <a:endParaRPr lang="ru-RU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3560" marR="43560" marT="43560" marB="4356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а </a:t>
                          </a:r>
                          <a:r>
                            <a:rPr lang="en-US" sz="1400" dirty="0" err="1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ni</a:t>
                          </a:r>
                          <a:r>
                            <a:rPr lang="en-US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400" dirty="0" err="1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undan</a:t>
                          </a:r>
                          <a:r>
                            <a:rPr lang="en-US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400" dirty="0" err="1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katta</a:t>
                          </a:r>
                          <a:r>
                            <a:rPr lang="en-US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400" dirty="0" err="1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eng</a:t>
                          </a:r>
                          <a:r>
                            <a:rPr lang="en-US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400" dirty="0" err="1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kichik</a:t>
                          </a:r>
                          <a:r>
                            <a:rPr lang="en-US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</a:t>
                          </a:r>
                          <a:r>
                            <a:rPr lang="en-US" sz="1400" dirty="0" err="1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butun</a:t>
                          </a:r>
                          <a:r>
                            <a:rPr lang="en-US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400" dirty="0" err="1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songacha</a:t>
                          </a:r>
                          <a:r>
                            <a:rPr lang="en-US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400" dirty="0" err="1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yaxlitlash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43560" marR="43560" marT="43560" marB="4356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ceil</a:t>
                          </a:r>
                          <a:r>
                            <a:rPr lang="ru-RU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(2.3)=</a:t>
                          </a:r>
                          <a:r>
                            <a:rPr lang="ru-RU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43560" marR="43560" marT="43560" marB="43560"/>
                    </a:tc>
                  </a:tr>
                  <a:tr h="237344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 err="1">
                              <a:effectLst/>
                            </a:rPr>
                            <a:t>floor</a:t>
                          </a:r>
                          <a:r>
                            <a:rPr lang="ru-RU" sz="1400" dirty="0">
                              <a:effectLst/>
                            </a:rPr>
                            <a:t>(a)</a:t>
                          </a:r>
                          <a:endParaRPr lang="ru-RU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3560" marR="43560" marT="43560" marB="4356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а </a:t>
                          </a:r>
                          <a:r>
                            <a:rPr lang="en-US" sz="1400" dirty="0" err="1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ni</a:t>
                          </a:r>
                          <a:r>
                            <a:rPr lang="en-US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400" dirty="0" err="1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undan</a:t>
                          </a:r>
                          <a:r>
                            <a:rPr lang="en-US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400" dirty="0" err="1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kichik</a:t>
                          </a:r>
                          <a:r>
                            <a:rPr lang="en-US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400" dirty="0" err="1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eng</a:t>
                          </a:r>
                          <a:r>
                            <a:rPr lang="en-US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400" dirty="0" err="1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kichik</a:t>
                          </a:r>
                          <a:r>
                            <a:rPr lang="en-US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400" dirty="0" err="1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butun</a:t>
                          </a:r>
                          <a:r>
                            <a:rPr lang="en-US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400" dirty="0" err="1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songacha</a:t>
                          </a:r>
                          <a:r>
                            <a:rPr lang="en-US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400" dirty="0" err="1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yaxlitlash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43560" marR="43560" marT="43560" marB="4356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 err="1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floor</a:t>
                          </a:r>
                          <a:r>
                            <a:rPr lang="ru-RU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(-2.9)=-3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43560" marR="43560" marT="43560" marB="43560"/>
                    </a:tc>
                  </a:tr>
                  <a:tr h="305858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 err="1">
                              <a:effectLst/>
                            </a:rPr>
                            <a:t>fmod</a:t>
                          </a:r>
                          <a:r>
                            <a:rPr lang="ru-RU" sz="1400" dirty="0">
                              <a:effectLst/>
                            </a:rPr>
                            <a:t>(a, b)</a:t>
                          </a:r>
                          <a:endParaRPr lang="ru-RU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3560" marR="43560" marT="43560" marB="4356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a/b</a:t>
                          </a:r>
                          <a:r>
                            <a:rPr lang="uz-Cyrl-UZ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400" dirty="0" err="1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ifodaning</a:t>
                          </a:r>
                          <a:r>
                            <a:rPr lang="en-US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400" dirty="0" err="1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qoldig’ini</a:t>
                          </a:r>
                          <a:r>
                            <a:rPr lang="en-US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400" dirty="0" err="1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hisoblash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43560" marR="43560" marT="43560" marB="4356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 err="1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fmod</a:t>
                          </a:r>
                          <a:r>
                            <a:rPr lang="ru-RU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( 7.5, 4.4) = 3.1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43560" marR="43560" marT="43560" marB="43560"/>
                    </a:tc>
                  </a:tr>
                  <a:tr h="222211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 err="1">
                              <a:effectLst/>
                            </a:rPr>
                            <a:t>exp</a:t>
                          </a:r>
                          <a:r>
                            <a:rPr lang="ru-RU" sz="1400" dirty="0">
                              <a:effectLst/>
                            </a:rPr>
                            <a:t>(a)</a:t>
                          </a:r>
                          <a:endParaRPr lang="ru-RU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3560" marR="43560" marT="43560" marB="4356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е</a:t>
                          </a:r>
                          <a:r>
                            <a:rPr lang="ru-RU" sz="1400" baseline="30000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а</a:t>
                          </a:r>
                          <a:r>
                            <a:rPr lang="ru-RU" sz="1400" baseline="300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</a:t>
                          </a:r>
                          <a:r>
                            <a:rPr lang="en-US" sz="1400" baseline="0" dirty="0" err="1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eksponentani</a:t>
                          </a:r>
                          <a:r>
                            <a:rPr lang="en-US" sz="1400" baseline="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400" baseline="0" dirty="0" err="1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hisoblash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43560" marR="43560" marT="43560" marB="4356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</a:t>
                          </a:r>
                          <a:r>
                            <a:rPr lang="ru-RU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(0)=1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43560" marR="43560" marT="43560" marB="43560"/>
                    </a:tc>
                  </a:tr>
                  <a:tr h="31390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 err="1">
                              <a:effectLst/>
                            </a:rPr>
                            <a:t>sin</a:t>
                          </a:r>
                          <a:r>
                            <a:rPr lang="ru-RU" sz="1400" dirty="0">
                              <a:effectLst/>
                            </a:rPr>
                            <a:t>(a)</a:t>
                          </a:r>
                          <a:endParaRPr lang="ru-RU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3560" marR="43560" marT="43560" marB="4356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1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a</a:t>
                          </a: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 </a:t>
                          </a:r>
                          <a:r>
                            <a:rPr lang="en-US" sz="14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ning</a:t>
                          </a: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 </a:t>
                          </a:r>
                          <a:r>
                            <a:rPr lang="en-US" sz="14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sinusini</a:t>
                          </a: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 </a:t>
                          </a:r>
                          <a:r>
                            <a:rPr lang="en-US" sz="14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radianlarda</a:t>
                          </a: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 </a:t>
                          </a:r>
                          <a:r>
                            <a:rPr lang="en-US" sz="14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hisoblash</a:t>
                          </a: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 </a:t>
                          </a:r>
                          <a:endParaRPr lang="ru-RU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</a:pPr>
                          <a:endParaRPr lang="ru-RU" sz="140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560" marR="43560" marT="43560" marB="43560"/>
                    </a:tc>
                  </a:tr>
                  <a:tr h="289974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 err="1">
                              <a:effectLst/>
                            </a:rPr>
                            <a:t>cos</a:t>
                          </a:r>
                          <a:r>
                            <a:rPr lang="ru-RU" sz="1400" dirty="0">
                              <a:effectLst/>
                            </a:rPr>
                            <a:t>(a)</a:t>
                          </a:r>
                          <a:endParaRPr lang="ru-RU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3560" marR="43560" marT="43560" marB="4356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1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a</a:t>
                          </a: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 </a:t>
                          </a:r>
                          <a:r>
                            <a:rPr lang="en-US" sz="14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ning</a:t>
                          </a: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 </a:t>
                          </a:r>
                          <a:r>
                            <a:rPr lang="en-US" sz="14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kosinusini</a:t>
                          </a: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 </a:t>
                          </a:r>
                          <a:r>
                            <a:rPr lang="en-US" sz="14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radianlarda</a:t>
                          </a: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 </a:t>
                          </a:r>
                          <a:r>
                            <a:rPr lang="en-US" sz="14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hisoblash</a:t>
                          </a: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 </a:t>
                          </a:r>
                          <a:endParaRPr lang="ru-RU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</a:pPr>
                          <a:endParaRPr lang="ru-RU" sz="140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560" marR="43560" marT="43560" marB="43560"/>
                    </a:tc>
                  </a:tr>
                  <a:tr h="31390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log(a)</a:t>
                          </a:r>
                          <a:endParaRPr lang="ru-RU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3560" marR="43560" marT="43560" marB="4356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uz-Cyrl-UZ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а </a:t>
                          </a:r>
                          <a:r>
                            <a:rPr lang="en-US" sz="1400" dirty="0" err="1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ning</a:t>
                          </a:r>
                          <a:r>
                            <a:rPr lang="en-US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natural </a:t>
                          </a:r>
                          <a:r>
                            <a:rPr lang="en-US" sz="1400" dirty="0" err="1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logarifmi</a:t>
                          </a:r>
                          <a:r>
                            <a:rPr lang="en-US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400" dirty="0" err="1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hisoblash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43560" marR="43560" marT="43560" marB="4356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log</a:t>
                          </a:r>
                          <a:r>
                            <a:rPr lang="ru-RU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(1.0)=0.0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43560" marR="43560" marT="43560" marB="43560"/>
                    </a:tc>
                  </a:tr>
                  <a:tr h="12906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log10(a)</a:t>
                          </a:r>
                          <a:endParaRPr lang="ru-RU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3560" marR="43560" marT="43560" marB="4356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uz-Cyrl-UZ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а </a:t>
                          </a:r>
                          <a:r>
                            <a:rPr lang="en-US" sz="1400" dirty="0" err="1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ning</a:t>
                          </a:r>
                          <a:r>
                            <a:rPr lang="en-US" sz="1400" baseline="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400" baseline="0" dirty="0" err="1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o’nli</a:t>
                          </a:r>
                          <a:r>
                            <a:rPr lang="en-US" sz="1400" baseline="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400" baseline="0" dirty="0" err="1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lagorifmi</a:t>
                          </a:r>
                          <a:r>
                            <a:rPr lang="en-US" sz="1400" baseline="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400" baseline="0" dirty="0" err="1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hisoblash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43560" marR="43560" marT="43560" marB="4356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Log10(10)=1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43560" marR="43560" marT="43560" marB="43560"/>
                    </a:tc>
                  </a:tr>
                  <a:tr h="363678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asin(a)</a:t>
                          </a:r>
                          <a:endParaRPr lang="ru-RU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3560" marR="43560" marT="43560" marB="4356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а </a:t>
                          </a:r>
                          <a:r>
                            <a:rPr lang="en-US" sz="1400" dirty="0" err="1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ning</a:t>
                          </a:r>
                          <a:r>
                            <a:rPr lang="en-US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400" dirty="0" err="1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arksinusi</a:t>
                          </a:r>
                          <a:r>
                            <a:rPr lang="en-US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en-US" sz="1400" dirty="0" err="1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bu</a:t>
                          </a:r>
                          <a:r>
                            <a:rPr lang="en-US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400" dirty="0" err="1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yerda</a:t>
                          </a:r>
                          <a:r>
                            <a:rPr lang="uz-Cyrl-UZ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ru-RU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 -1.0 &lt;= а &lt;= 1.0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43560" marR="43560" marT="43560" marB="4356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asin</a:t>
                          </a:r>
                          <a:r>
                            <a:rPr lang="ru-RU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(1)=1.5708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43560" marR="43560" marT="43560" marB="43560"/>
                    </a:tc>
                  </a:tr>
                  <a:tr h="22498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t</a:t>
                          </a:r>
                          <a:r>
                            <a:rPr lang="ru-RU" sz="1400">
                              <a:effectLst/>
                            </a:rPr>
                            <a:t>an(a)</a:t>
                          </a:r>
                          <a:endParaRPr lang="ru-RU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3560" marR="43560" marT="43560" marB="4356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а </a:t>
                          </a:r>
                          <a:r>
                            <a:rPr lang="en-US" sz="1400" dirty="0" err="1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ning</a:t>
                          </a:r>
                          <a:r>
                            <a:rPr lang="en-US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400" dirty="0" err="1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tangensi</a:t>
                          </a:r>
                          <a:r>
                            <a:rPr lang="en-US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en-US" sz="1400" dirty="0" err="1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bu</a:t>
                          </a:r>
                          <a:r>
                            <a:rPr lang="en-US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400" dirty="0" err="1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yerda</a:t>
                          </a:r>
                          <a:r>
                            <a:rPr lang="uz-Cyrl-UZ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ru-RU" sz="1400">
                                  <a:effectLst/>
                                  <a:latin typeface="Cambria Math"/>
                                </a:rPr>
                                <m:t>𝑎</m:t>
                              </m:r>
                              <m:r>
                                <a:rPr lang="ru-RU" sz="1400">
                                  <a:effectLst/>
                                  <a:latin typeface="Cambria Math"/>
                                </a:rPr>
                                <m:t>≠</m:t>
                              </m:r>
                              <m:r>
                                <m:rPr>
                                  <m:sty m:val="p"/>
                                </m:rPr>
                                <a:rPr lang="el-GR" sz="1400" i="1" smtClean="0">
                                  <a:effectLst/>
                                  <a:latin typeface="Cambria Math"/>
                                </a:rPr>
                                <m:t>π</m:t>
                              </m:r>
                              <m:r>
                                <a:rPr lang="en-US" sz="1400" b="0" i="0" smtClean="0">
                                  <a:effectLst/>
                                  <a:latin typeface="Cambria Math"/>
                                </a:rPr>
                                <m:t>/2</m:t>
                              </m:r>
                              <m:r>
                                <a:rPr lang="ru-RU" sz="1400">
                                  <a:effectLst/>
                                  <a:latin typeface="Cambria Math"/>
                                </a:rPr>
                                <m:t>+</m:t>
                              </m:r>
                              <m:r>
                                <a:rPr lang="ru-RU" sz="1400">
                                  <a:effectLst/>
                                  <a:latin typeface="Cambria Math"/>
                                </a:rPr>
                                <m:t>𝜋</m:t>
                              </m:r>
                              <m:r>
                                <a:rPr lang="ru-RU" sz="1400">
                                  <a:effectLst/>
                                  <a:latin typeface="Cambria Math"/>
                                </a:rPr>
                                <m:t>𝑛</m:t>
                              </m:r>
                              <m:r>
                                <a:rPr lang="ru-RU" sz="1400">
                                  <a:effectLst/>
                                  <a:latin typeface="Cambria Math"/>
                                </a:rPr>
                                <m:t>, </m:t>
                              </m:r>
                              <m:r>
                                <a:rPr lang="ru-RU" sz="1400">
                                  <a:effectLst/>
                                  <a:latin typeface="Cambria Math"/>
                                </a:rPr>
                                <m:t>𝑛</m:t>
                              </m:r>
                              <m:r>
                                <a:rPr lang="ru-RU" sz="1400">
                                  <a:effectLst/>
                                  <a:latin typeface="Cambria Math"/>
                                </a:rPr>
                                <m:t>∈</m:t>
                              </m:r>
                              <m:r>
                                <a:rPr lang="ru-RU" sz="1400">
                                  <a:effectLst/>
                                  <a:latin typeface="Cambria Math"/>
                                </a:rPr>
                                <m:t>𝑍</m:t>
                              </m:r>
                            </m:oMath>
                          </a14:m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43560" marR="43560" marT="43560" marB="4356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ru-RU" sz="1400" i="1" smtClean="0">
                                        <a:effectLst/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effectLst/>
                                        <a:latin typeface="Cambria Math"/>
                                      </a:rPr>
                                      <m:t>tan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ru-RU" sz="14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sz="1400" i="1" smtClean="0">
                                            <a:effectLst/>
                                            <a:latin typeface="Cambria Math"/>
                                          </a:rPr>
                                          <m:t>π</m:t>
                                        </m:r>
                                        <m:r>
                                          <a:rPr lang="en-US" sz="1400" b="0" i="0" smtClean="0">
                                            <a:effectLst/>
                                            <a:latin typeface="Cambria Math"/>
                                          </a:rPr>
                                          <m:t>/4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sz="1400">
                                    <a:effectLst/>
                                    <a:latin typeface="Cambria Math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43560" marR="43560" marT="43560" marB="43560"/>
                    </a:tc>
                  </a:tr>
                  <a:tr h="29389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acos(a)</a:t>
                          </a:r>
                          <a:endParaRPr lang="ru-RU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3560" marR="43560" marT="43560" marB="4356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а </a:t>
                          </a:r>
                          <a:r>
                            <a:rPr lang="en-US" sz="1400" dirty="0" err="1" smtClean="0">
                              <a:effectLst/>
                            </a:rPr>
                            <a:t>ning</a:t>
                          </a:r>
                          <a:r>
                            <a:rPr lang="en-US" sz="1400" dirty="0" smtClean="0">
                              <a:effectLst/>
                            </a:rPr>
                            <a:t>  </a:t>
                          </a:r>
                          <a:r>
                            <a:rPr lang="en-US" sz="1400" dirty="0" err="1" smtClean="0">
                              <a:effectLst/>
                            </a:rPr>
                            <a:t>arccosinusi</a:t>
                          </a:r>
                          <a:r>
                            <a:rPr lang="ru-RU" sz="1400" dirty="0" smtClean="0">
                              <a:effectLst/>
                            </a:rPr>
                            <a:t>, </a:t>
                          </a:r>
                          <a:r>
                            <a:rPr lang="en-US" sz="1400" dirty="0" err="1" smtClean="0">
                              <a:effectLst/>
                            </a:rPr>
                            <a:t>bu</a:t>
                          </a:r>
                          <a:r>
                            <a:rPr lang="en-US" sz="1400" dirty="0" smtClean="0">
                              <a:effectLst/>
                            </a:rPr>
                            <a:t> </a:t>
                          </a:r>
                          <a:r>
                            <a:rPr lang="en-US" sz="1400" dirty="0" err="1" smtClean="0">
                              <a:effectLst/>
                            </a:rPr>
                            <a:t>yerda</a:t>
                          </a:r>
                          <a:r>
                            <a:rPr lang="ru-RU" sz="1400" dirty="0">
                              <a:effectLst/>
                            </a:rPr>
                            <a:t>  -1.0 &lt;= а &lt;= 1.0</a:t>
                          </a:r>
                          <a:endParaRPr lang="ru-RU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3560" marR="43560" marT="43560" marB="4356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cos</a:t>
                          </a:r>
                          <a:r>
                            <a:rPr lang="ru-RU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(1)=</a:t>
                          </a: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43560" marR="43560" marT="43560" marB="43560"/>
                    </a:tc>
                  </a:tr>
                  <a:tr h="262095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US" sz="1400" dirty="0" err="1">
                              <a:effectLst/>
                            </a:rPr>
                            <a:t>atan</a:t>
                          </a:r>
                          <a:r>
                            <a:rPr lang="en-US" sz="1400" dirty="0">
                              <a:effectLst/>
                            </a:rPr>
                            <a:t>(a)</a:t>
                          </a:r>
                          <a:endParaRPr lang="ru-RU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3560" marR="43560" marT="43560" marB="4356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а </a:t>
                          </a:r>
                          <a:r>
                            <a:rPr lang="en-US" sz="1400" dirty="0" err="1" smtClean="0">
                              <a:effectLst/>
                            </a:rPr>
                            <a:t>ning</a:t>
                          </a:r>
                          <a:r>
                            <a:rPr lang="en-US" sz="1400" baseline="0" dirty="0" smtClean="0">
                              <a:effectLst/>
                            </a:rPr>
                            <a:t> </a:t>
                          </a:r>
                          <a:r>
                            <a:rPr lang="en-US" sz="1400" baseline="0" dirty="0" err="1" smtClean="0">
                              <a:effectLst/>
                            </a:rPr>
                            <a:t>arktangensi</a:t>
                          </a:r>
                          <a:endParaRPr lang="ru-RU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3560" marR="43560" marT="43560" marB="4356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atan</a:t>
                          </a: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(0)=0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43560" marR="43560" marT="43560" marB="43560"/>
                    </a:tc>
                  </a:tr>
                  <a:tr h="21764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1" dirty="0" err="1" smtClean="0">
                              <a:solidFill>
                                <a:schemeClr val="bg1"/>
                              </a:solidFill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tanh</a:t>
                          </a:r>
                          <a:r>
                            <a:rPr lang="ru-RU" sz="1400" b="1" dirty="0" smtClean="0">
                              <a:solidFill>
                                <a:schemeClr val="bg1"/>
                              </a:solidFill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(a) </a:t>
                          </a:r>
                          <a:endParaRPr lang="ru-RU" sz="1100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a </a:t>
                          </a:r>
                          <a:r>
                            <a:rPr lang="ru-RU" sz="1400" dirty="0" err="1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ning</a:t>
                          </a:r>
                          <a:r>
                            <a:rPr lang="ru-RU" sz="1400" dirty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 </a:t>
                          </a:r>
                          <a:r>
                            <a:rPr lang="ru-RU" sz="1400" dirty="0" err="1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giperboliktangensini</a:t>
                          </a:r>
                          <a:r>
                            <a:rPr lang="ru-RU" sz="1400" dirty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 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h</a:t>
                          </a:r>
                          <a:r>
                            <a:rPr lang="ru-RU" sz="1400" dirty="0" err="1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isoblash</a:t>
                          </a:r>
                          <a:r>
                            <a:rPr lang="ru-RU" sz="1400" dirty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 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43560" marR="43560" marT="43560" marB="43560"/>
                    </a:tc>
                  </a:tr>
                  <a:tr h="24519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1" dirty="0" err="1">
                              <a:solidFill>
                                <a:schemeClr val="bg1"/>
                              </a:solidFill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sinh</a:t>
                          </a:r>
                          <a:r>
                            <a:rPr lang="ru-RU" sz="1400" b="1" dirty="0">
                              <a:solidFill>
                                <a:schemeClr val="bg1"/>
                              </a:solidFill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(a) </a:t>
                          </a:r>
                          <a:endParaRPr lang="ru-RU" sz="1100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1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a </a:t>
                          </a:r>
                          <a:r>
                            <a:rPr lang="ru-RU" sz="14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ning giperboliksinusini </a:t>
                          </a:r>
                          <a:r>
                            <a:rPr lang="en-US" sz="14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h</a:t>
                          </a:r>
                          <a:r>
                            <a:rPr lang="ru-RU" sz="14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isoblash </a:t>
                          </a:r>
                          <a:endParaRPr lang="ru-RU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43560" marR="43560" marT="43560" marB="43560"/>
                    </a:tc>
                  </a:tr>
                  <a:tr h="31390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1" dirty="0" err="1">
                              <a:solidFill>
                                <a:schemeClr val="bg1"/>
                              </a:solidFill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cosh</a:t>
                          </a:r>
                          <a:r>
                            <a:rPr lang="ru-RU" sz="1400" b="1" dirty="0">
                              <a:solidFill>
                                <a:schemeClr val="bg1"/>
                              </a:solidFill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(a) </a:t>
                          </a:r>
                          <a:endParaRPr lang="ru-RU" sz="1100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1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a </a:t>
                          </a:r>
                          <a:r>
                            <a:rPr lang="en-US" sz="14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ning</a:t>
                          </a: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 </a:t>
                          </a:r>
                          <a:r>
                            <a:rPr lang="en-US" sz="14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giperbolik</a:t>
                          </a: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 </a:t>
                          </a:r>
                          <a:r>
                            <a:rPr lang="en-US" sz="14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kosinusini</a:t>
                          </a: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 </a:t>
                          </a:r>
                          <a:r>
                            <a:rPr lang="en-US" sz="14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hisoblash</a:t>
                          </a: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 </a:t>
                          </a:r>
                          <a:endParaRPr lang="ru-RU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43560" marR="43560" marT="43560" marB="4356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Таблица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2567498"/>
                  </p:ext>
                </p:extLst>
              </p:nvPr>
            </p:nvGraphicFramePr>
            <p:xfrm>
              <a:off x="107504" y="188640"/>
              <a:ext cx="8856985" cy="658397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512168"/>
                    <a:gridCol w="4680520"/>
                    <a:gridCol w="2664297"/>
                  </a:tblGrid>
                  <a:tr h="332484">
                    <a:tc gridSpan="3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С++  </a:t>
                          </a:r>
                          <a:r>
                            <a:rPr lang="en-US" sz="1400" dirty="0" err="1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dasturidagi</a:t>
                          </a:r>
                          <a:r>
                            <a:rPr lang="en-US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400" dirty="0" err="1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matematik</a:t>
                          </a:r>
                          <a:r>
                            <a:rPr lang="en-US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400" dirty="0" err="1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funksiyalar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43560" marR="43560" marT="43560" marB="43560"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</a:tr>
                  <a:tr h="31807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 err="1" smtClean="0">
                              <a:effectLst/>
                            </a:rPr>
                            <a:t>Funksiya</a:t>
                          </a:r>
                          <a:endParaRPr lang="ru-RU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3560" marR="43560" marT="43560" marB="4356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 err="1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Tavsifi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43560" marR="43560" marT="43560" marB="4356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 err="1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Misol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43560" marR="43560" marT="43560" marB="43560" anchor="b"/>
                    </a:tc>
                  </a:tr>
                  <a:tr h="332484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abs</a:t>
                          </a:r>
                          <a:r>
                            <a:rPr lang="ru-RU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 a </a:t>
                          </a:r>
                          <a:r>
                            <a:rPr lang="ru-RU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r>
                            <a:rPr lang="en-US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en-US" sz="1400" dirty="0" err="1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fabs</a:t>
                          </a:r>
                          <a:r>
                            <a:rPr lang="en-US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(a</a:t>
                          </a: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43560" marR="43560" marT="43560" marB="4356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1" kern="1200" dirty="0" smtClean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а </a:t>
                          </a:r>
                          <a:r>
                            <a:rPr lang="en-US" sz="1400" kern="1200" dirty="0" err="1" smtClean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ning</a:t>
                          </a:r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moduli </a:t>
                          </a:r>
                          <a:r>
                            <a:rPr lang="en-US" sz="1400" kern="1200" dirty="0" err="1" smtClean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yoki</a:t>
                          </a:r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400" kern="1200" dirty="0" err="1" smtClean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absolyut</a:t>
                          </a:r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400" kern="1200" dirty="0" err="1" smtClean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qiymati</a:t>
                          </a:r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43560" marR="43560" marT="43560" marB="4356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/>
                          </a:pPr>
                          <a:r>
                            <a:rPr lang="ru-RU" sz="1400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abs</a:t>
                          </a:r>
                          <a:r>
                            <a:rPr lang="ru-RU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(-3)=</a:t>
                          </a:r>
                          <a:r>
                            <a:rPr lang="ru-RU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r>
                            <a:rPr lang="en-US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f</a:t>
                          </a:r>
                          <a:r>
                            <a:rPr lang="ru-RU" sz="1400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abs</a:t>
                          </a:r>
                          <a:r>
                            <a:rPr lang="ru-RU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(5.0)= 5.0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43560" marR="43560" marT="43560" marB="43560"/>
                    </a:tc>
                  </a:tr>
                  <a:tr h="332484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 err="1">
                              <a:effectLst/>
                            </a:rPr>
                            <a:t>sqrt</a:t>
                          </a:r>
                          <a:r>
                            <a:rPr lang="ru-RU" sz="1400" dirty="0">
                              <a:effectLst/>
                            </a:rPr>
                            <a:t>(a)</a:t>
                          </a:r>
                          <a:endParaRPr lang="ru-RU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3560" marR="43560" marT="43560" marB="4356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1200" dirty="0" err="1" smtClean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nomanfiy</a:t>
                          </a:r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ru-RU" sz="1400" b="1" kern="1200" dirty="0" smtClean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а </a:t>
                          </a:r>
                          <a:r>
                            <a:rPr lang="en-US" sz="1400" kern="1200" dirty="0" err="1" smtClean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kattalikdan</a:t>
                          </a:r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400" kern="1200" dirty="0" err="1" smtClean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olingan</a:t>
                          </a:r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400" kern="1200" dirty="0" err="1" smtClean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kvadrat</a:t>
                          </a:r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400" kern="1200" dirty="0" err="1" smtClean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ildiz</a:t>
                          </a:r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43560" marR="43560" marT="43560" marB="4356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sqrt</a:t>
                          </a:r>
                          <a:r>
                            <a:rPr lang="ru-RU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(9.0)=3.0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43560" marR="43560" marT="43560" marB="43560"/>
                    </a:tc>
                  </a:tr>
                  <a:tr h="332484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pow</a:t>
                          </a:r>
                          <a:r>
                            <a:rPr lang="ru-RU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(a, b)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43560" marR="43560" marT="43560" marB="4356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 а </a:t>
                          </a:r>
                          <a:r>
                            <a:rPr lang="en-US" sz="1400" dirty="0" err="1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ni</a:t>
                          </a:r>
                          <a:r>
                            <a:rPr lang="uz-Cyrl-UZ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ru-RU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b </a:t>
                          </a:r>
                          <a:r>
                            <a:rPr lang="en-US" sz="1400" dirty="0" err="1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darajaga</a:t>
                          </a:r>
                          <a:r>
                            <a:rPr lang="en-US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400" dirty="0" err="1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oshirish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43560" marR="43560" marT="43560" marB="4356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pow</a:t>
                          </a:r>
                          <a:r>
                            <a:rPr lang="ru-RU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(2,3)=8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43560" marR="43560" marT="43560" marB="43560"/>
                    </a:tc>
                  </a:tr>
                  <a:tr h="332484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 err="1">
                              <a:effectLst/>
                            </a:rPr>
                            <a:t>ceil</a:t>
                          </a:r>
                          <a:r>
                            <a:rPr lang="ru-RU" sz="1400" dirty="0">
                              <a:effectLst/>
                            </a:rPr>
                            <a:t>( a )</a:t>
                          </a:r>
                          <a:endParaRPr lang="ru-RU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3560" marR="43560" marT="43560" marB="4356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а </a:t>
                          </a:r>
                          <a:r>
                            <a:rPr lang="en-US" sz="1400" dirty="0" err="1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ni</a:t>
                          </a:r>
                          <a:r>
                            <a:rPr lang="en-US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400" dirty="0" err="1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undan</a:t>
                          </a:r>
                          <a:r>
                            <a:rPr lang="en-US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400" dirty="0" err="1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katta</a:t>
                          </a:r>
                          <a:r>
                            <a:rPr lang="en-US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400" dirty="0" err="1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eng</a:t>
                          </a:r>
                          <a:r>
                            <a:rPr lang="en-US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400" dirty="0" err="1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kichik</a:t>
                          </a:r>
                          <a:r>
                            <a:rPr lang="en-US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</a:t>
                          </a:r>
                          <a:r>
                            <a:rPr lang="en-US" sz="1400" dirty="0" err="1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butun</a:t>
                          </a:r>
                          <a:r>
                            <a:rPr lang="en-US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400" dirty="0" err="1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songacha</a:t>
                          </a:r>
                          <a:r>
                            <a:rPr lang="en-US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400" dirty="0" err="1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yaxlitlash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43560" marR="43560" marT="43560" marB="4356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ceil</a:t>
                          </a:r>
                          <a:r>
                            <a:rPr lang="ru-RU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(2.3)=</a:t>
                          </a:r>
                          <a:r>
                            <a:rPr lang="ru-RU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43560" marR="43560" marT="43560" marB="43560"/>
                    </a:tc>
                  </a:tr>
                  <a:tr h="332484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 err="1">
                              <a:effectLst/>
                            </a:rPr>
                            <a:t>floor</a:t>
                          </a:r>
                          <a:r>
                            <a:rPr lang="ru-RU" sz="1400" dirty="0">
                              <a:effectLst/>
                            </a:rPr>
                            <a:t>(a)</a:t>
                          </a:r>
                          <a:endParaRPr lang="ru-RU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3560" marR="43560" marT="43560" marB="4356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а </a:t>
                          </a:r>
                          <a:r>
                            <a:rPr lang="en-US" sz="1400" dirty="0" err="1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ni</a:t>
                          </a:r>
                          <a:r>
                            <a:rPr lang="en-US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400" dirty="0" err="1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undan</a:t>
                          </a:r>
                          <a:r>
                            <a:rPr lang="en-US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400" dirty="0" err="1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kichik</a:t>
                          </a:r>
                          <a:r>
                            <a:rPr lang="en-US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400" dirty="0" err="1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eng</a:t>
                          </a:r>
                          <a:r>
                            <a:rPr lang="en-US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400" dirty="0" err="1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kichik</a:t>
                          </a:r>
                          <a:r>
                            <a:rPr lang="en-US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400" dirty="0" err="1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butun</a:t>
                          </a:r>
                          <a:r>
                            <a:rPr lang="en-US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400" dirty="0" err="1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songacha</a:t>
                          </a:r>
                          <a:r>
                            <a:rPr lang="en-US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400" dirty="0" err="1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yaxlitlash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43560" marR="43560" marT="43560" marB="4356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 err="1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floor</a:t>
                          </a:r>
                          <a:r>
                            <a:rPr lang="ru-RU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(-2.9)=-3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43560" marR="43560" marT="43560" marB="43560"/>
                    </a:tc>
                  </a:tr>
                  <a:tr h="332484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 err="1">
                              <a:effectLst/>
                            </a:rPr>
                            <a:t>fmod</a:t>
                          </a:r>
                          <a:r>
                            <a:rPr lang="ru-RU" sz="1400" dirty="0">
                              <a:effectLst/>
                            </a:rPr>
                            <a:t>(a, b)</a:t>
                          </a:r>
                          <a:endParaRPr lang="ru-RU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3560" marR="43560" marT="43560" marB="4356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a/b</a:t>
                          </a:r>
                          <a:r>
                            <a:rPr lang="uz-Cyrl-UZ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400" dirty="0" err="1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ifodaning</a:t>
                          </a:r>
                          <a:r>
                            <a:rPr lang="en-US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400" dirty="0" err="1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qoldig’ini</a:t>
                          </a:r>
                          <a:r>
                            <a:rPr lang="en-US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400" dirty="0" err="1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hisoblash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43560" marR="43560" marT="43560" marB="4356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 err="1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fmod</a:t>
                          </a:r>
                          <a:r>
                            <a:rPr lang="ru-RU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( 7.5, 4.4) = 3.1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43560" marR="43560" marT="43560" marB="43560"/>
                    </a:tc>
                  </a:tr>
                  <a:tr h="332484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 err="1">
                              <a:effectLst/>
                            </a:rPr>
                            <a:t>exp</a:t>
                          </a:r>
                          <a:r>
                            <a:rPr lang="ru-RU" sz="1400" dirty="0">
                              <a:effectLst/>
                            </a:rPr>
                            <a:t>(a)</a:t>
                          </a:r>
                          <a:endParaRPr lang="ru-RU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3560" marR="43560" marT="43560" marB="4356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е</a:t>
                          </a:r>
                          <a:r>
                            <a:rPr lang="ru-RU" sz="1400" baseline="30000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а</a:t>
                          </a:r>
                          <a:r>
                            <a:rPr lang="ru-RU" sz="1400" baseline="300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</a:t>
                          </a:r>
                          <a:r>
                            <a:rPr lang="en-US" sz="1400" baseline="0" dirty="0" err="1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eksponentani</a:t>
                          </a:r>
                          <a:r>
                            <a:rPr lang="en-US" sz="1400" baseline="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400" baseline="0" dirty="0" err="1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hisoblash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43560" marR="43560" marT="43560" marB="4356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</a:t>
                          </a:r>
                          <a:r>
                            <a:rPr lang="ru-RU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(0)=1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43560" marR="43560" marT="43560" marB="43560"/>
                    </a:tc>
                  </a:tr>
                  <a:tr h="332484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 err="1">
                              <a:effectLst/>
                            </a:rPr>
                            <a:t>sin</a:t>
                          </a:r>
                          <a:r>
                            <a:rPr lang="ru-RU" sz="1400" dirty="0">
                              <a:effectLst/>
                            </a:rPr>
                            <a:t>(a)</a:t>
                          </a:r>
                          <a:endParaRPr lang="ru-RU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3560" marR="43560" marT="43560" marB="4356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1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a</a:t>
                          </a: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 </a:t>
                          </a:r>
                          <a:r>
                            <a:rPr lang="en-US" sz="14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ning</a:t>
                          </a: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 </a:t>
                          </a:r>
                          <a:r>
                            <a:rPr lang="en-US" sz="14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sinusini</a:t>
                          </a: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 </a:t>
                          </a:r>
                          <a:r>
                            <a:rPr lang="en-US" sz="14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radianlarda</a:t>
                          </a: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 </a:t>
                          </a:r>
                          <a:r>
                            <a:rPr lang="en-US" sz="14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hisoblash</a:t>
                          </a: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 </a:t>
                          </a:r>
                          <a:endParaRPr lang="ru-RU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</a:pPr>
                          <a:endParaRPr lang="ru-RU" sz="140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560" marR="43560" marT="43560" marB="43560"/>
                    </a:tc>
                  </a:tr>
                  <a:tr h="31807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 err="1">
                              <a:effectLst/>
                            </a:rPr>
                            <a:t>cos</a:t>
                          </a:r>
                          <a:r>
                            <a:rPr lang="ru-RU" sz="1400" dirty="0">
                              <a:effectLst/>
                            </a:rPr>
                            <a:t>(a)</a:t>
                          </a:r>
                          <a:endParaRPr lang="ru-RU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3560" marR="43560" marT="43560" marB="4356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1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a</a:t>
                          </a: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 </a:t>
                          </a:r>
                          <a:r>
                            <a:rPr lang="en-US" sz="14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ning</a:t>
                          </a: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 </a:t>
                          </a:r>
                          <a:r>
                            <a:rPr lang="en-US" sz="14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kosinusini</a:t>
                          </a: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 </a:t>
                          </a:r>
                          <a:r>
                            <a:rPr lang="en-US" sz="14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radianlarda</a:t>
                          </a: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 </a:t>
                          </a:r>
                          <a:r>
                            <a:rPr lang="en-US" sz="14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hisoblash</a:t>
                          </a: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 </a:t>
                          </a:r>
                          <a:endParaRPr lang="ru-RU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</a:pPr>
                          <a:endParaRPr lang="ru-RU" sz="140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560" marR="43560" marT="43560" marB="43560"/>
                    </a:tc>
                  </a:tr>
                  <a:tr h="332484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log(a)</a:t>
                          </a:r>
                          <a:endParaRPr lang="ru-RU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3560" marR="43560" marT="43560" marB="4356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uz-Cyrl-UZ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а </a:t>
                          </a:r>
                          <a:r>
                            <a:rPr lang="en-US" sz="1400" dirty="0" err="1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ning</a:t>
                          </a:r>
                          <a:r>
                            <a:rPr lang="en-US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natural </a:t>
                          </a:r>
                          <a:r>
                            <a:rPr lang="en-US" sz="1400" dirty="0" err="1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logarifmi</a:t>
                          </a:r>
                          <a:r>
                            <a:rPr lang="en-US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400" dirty="0" err="1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hisoblash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43560" marR="43560" marT="43560" marB="4356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log</a:t>
                          </a:r>
                          <a:r>
                            <a:rPr lang="ru-RU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(1.0)=0.0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43560" marR="43560" marT="43560" marB="43560"/>
                    </a:tc>
                  </a:tr>
                  <a:tr h="31807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log10(a)</a:t>
                          </a:r>
                          <a:endParaRPr lang="ru-RU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3560" marR="43560" marT="43560" marB="4356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uz-Cyrl-UZ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а </a:t>
                          </a:r>
                          <a:r>
                            <a:rPr lang="en-US" sz="1400" dirty="0" err="1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ning</a:t>
                          </a:r>
                          <a:r>
                            <a:rPr lang="en-US" sz="1400" baseline="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400" baseline="0" dirty="0" err="1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o’nli</a:t>
                          </a:r>
                          <a:r>
                            <a:rPr lang="en-US" sz="1400" baseline="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400" baseline="0" dirty="0" err="1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lagorifmi</a:t>
                          </a:r>
                          <a:r>
                            <a:rPr lang="en-US" sz="1400" baseline="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400" baseline="0" dirty="0" err="1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hisoblash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43560" marR="43560" marT="43560" marB="4356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Log10(10)=1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43560" marR="43560" marT="43560" marB="43560"/>
                    </a:tc>
                  </a:tr>
                  <a:tr h="363678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asin(a)</a:t>
                          </a:r>
                          <a:endParaRPr lang="ru-RU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3560" marR="43560" marT="43560" marB="4356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а </a:t>
                          </a:r>
                          <a:r>
                            <a:rPr lang="en-US" sz="1400" dirty="0" err="1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ning</a:t>
                          </a:r>
                          <a:r>
                            <a:rPr lang="en-US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400" dirty="0" err="1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arksinusi</a:t>
                          </a:r>
                          <a:r>
                            <a:rPr lang="en-US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en-US" sz="1400" dirty="0" err="1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bu</a:t>
                          </a:r>
                          <a:r>
                            <a:rPr lang="en-US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400" dirty="0" err="1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yerda</a:t>
                          </a:r>
                          <a:r>
                            <a:rPr lang="uz-Cyrl-UZ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ru-RU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 -1.0 &lt;= а &lt;= 1.0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43560" marR="43560" marT="43560" marB="4356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asin</a:t>
                          </a:r>
                          <a:r>
                            <a:rPr lang="ru-RU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(1)=1.5708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43560" marR="43560" marT="43560" marB="43560"/>
                    </a:tc>
                  </a:tr>
                  <a:tr h="33248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t</a:t>
                          </a:r>
                          <a:r>
                            <a:rPr lang="ru-RU" sz="1400">
                              <a:effectLst/>
                            </a:rPr>
                            <a:t>an(a)</a:t>
                          </a:r>
                          <a:endParaRPr lang="ru-RU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3560" marR="43560" marT="43560" marB="4356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43560" marR="43560" marT="43560" marB="43560">
                        <a:blipFill rotWithShape="1">
                          <a:blip r:embed="rId2"/>
                          <a:stretch>
                            <a:fillRect l="-32422" t="-1412963" r="-56901" b="-48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43560" marR="43560" marT="43560" marB="43560">
                        <a:blipFill rotWithShape="1">
                          <a:blip r:embed="rId2"/>
                          <a:stretch>
                            <a:fillRect l="-232723" t="-1412963" b="-488889"/>
                          </a:stretch>
                        </a:blipFill>
                      </a:tcPr>
                    </a:tc>
                  </a:tr>
                  <a:tr h="33248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acos(a)</a:t>
                          </a:r>
                          <a:endParaRPr lang="ru-RU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3560" marR="43560" marT="43560" marB="4356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а </a:t>
                          </a:r>
                          <a:r>
                            <a:rPr lang="en-US" sz="1400" dirty="0" err="1" smtClean="0">
                              <a:effectLst/>
                            </a:rPr>
                            <a:t>ning</a:t>
                          </a:r>
                          <a:r>
                            <a:rPr lang="en-US" sz="1400" dirty="0" smtClean="0">
                              <a:effectLst/>
                            </a:rPr>
                            <a:t>  </a:t>
                          </a:r>
                          <a:r>
                            <a:rPr lang="en-US" sz="1400" dirty="0" err="1" smtClean="0">
                              <a:effectLst/>
                            </a:rPr>
                            <a:t>arccosinusi</a:t>
                          </a:r>
                          <a:r>
                            <a:rPr lang="ru-RU" sz="1400" dirty="0" smtClean="0">
                              <a:effectLst/>
                            </a:rPr>
                            <a:t>, </a:t>
                          </a:r>
                          <a:r>
                            <a:rPr lang="en-US" sz="1400" dirty="0" err="1" smtClean="0">
                              <a:effectLst/>
                            </a:rPr>
                            <a:t>bu</a:t>
                          </a:r>
                          <a:r>
                            <a:rPr lang="en-US" sz="1400" dirty="0" smtClean="0">
                              <a:effectLst/>
                            </a:rPr>
                            <a:t> </a:t>
                          </a:r>
                          <a:r>
                            <a:rPr lang="en-US" sz="1400" dirty="0" err="1" smtClean="0">
                              <a:effectLst/>
                            </a:rPr>
                            <a:t>yerda</a:t>
                          </a:r>
                          <a:r>
                            <a:rPr lang="ru-RU" sz="1400" dirty="0">
                              <a:effectLst/>
                            </a:rPr>
                            <a:t>  -1.0 &lt;= а &lt;= 1.0</a:t>
                          </a:r>
                          <a:endParaRPr lang="ru-RU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3560" marR="43560" marT="43560" marB="4356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cos</a:t>
                          </a:r>
                          <a:r>
                            <a:rPr lang="ru-RU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(1)=</a:t>
                          </a: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43560" marR="43560" marT="43560" marB="43560"/>
                    </a:tc>
                  </a:tr>
                  <a:tr h="31807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US" sz="1400" dirty="0" err="1">
                              <a:effectLst/>
                            </a:rPr>
                            <a:t>atan</a:t>
                          </a:r>
                          <a:r>
                            <a:rPr lang="en-US" sz="1400" dirty="0">
                              <a:effectLst/>
                            </a:rPr>
                            <a:t>(a)</a:t>
                          </a:r>
                          <a:endParaRPr lang="ru-RU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3560" marR="43560" marT="43560" marB="4356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а </a:t>
                          </a:r>
                          <a:r>
                            <a:rPr lang="en-US" sz="1400" dirty="0" err="1" smtClean="0">
                              <a:effectLst/>
                            </a:rPr>
                            <a:t>ning</a:t>
                          </a:r>
                          <a:r>
                            <a:rPr lang="en-US" sz="1400" baseline="0" dirty="0" smtClean="0">
                              <a:effectLst/>
                            </a:rPr>
                            <a:t> </a:t>
                          </a:r>
                          <a:r>
                            <a:rPr lang="en-US" sz="1400" baseline="0" dirty="0" err="1" smtClean="0">
                              <a:effectLst/>
                            </a:rPr>
                            <a:t>arktangensi</a:t>
                          </a:r>
                          <a:endParaRPr lang="ru-RU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43560" marR="43560" marT="43560" marB="4356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atan</a:t>
                          </a: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(0)=0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43560" marR="43560" marT="43560" marB="43560"/>
                    </a:tc>
                  </a:tr>
                  <a:tr h="31286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1" dirty="0" err="1" smtClean="0">
                              <a:solidFill>
                                <a:schemeClr val="bg1"/>
                              </a:solidFill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tanh</a:t>
                          </a:r>
                          <a:r>
                            <a:rPr lang="ru-RU" sz="1400" b="1" dirty="0" smtClean="0">
                              <a:solidFill>
                                <a:schemeClr val="bg1"/>
                              </a:solidFill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(a) </a:t>
                          </a:r>
                          <a:endParaRPr lang="ru-RU" sz="1100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a </a:t>
                          </a:r>
                          <a:r>
                            <a:rPr lang="ru-RU" sz="1400" dirty="0" err="1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ning</a:t>
                          </a:r>
                          <a:r>
                            <a:rPr lang="ru-RU" sz="1400" dirty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 </a:t>
                          </a:r>
                          <a:r>
                            <a:rPr lang="ru-RU" sz="1400" dirty="0" err="1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giperboliktangensini</a:t>
                          </a:r>
                          <a:r>
                            <a:rPr lang="ru-RU" sz="1400" dirty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 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h</a:t>
                          </a:r>
                          <a:r>
                            <a:rPr lang="ru-RU" sz="1400" dirty="0" err="1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isoblash</a:t>
                          </a:r>
                          <a:r>
                            <a:rPr lang="ru-RU" sz="1400" dirty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 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43560" marR="43560" marT="43560" marB="43560"/>
                    </a:tc>
                  </a:tr>
                  <a:tr h="31286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1" dirty="0" err="1">
                              <a:solidFill>
                                <a:schemeClr val="bg1"/>
                              </a:solidFill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sinh</a:t>
                          </a:r>
                          <a:r>
                            <a:rPr lang="ru-RU" sz="1400" b="1" dirty="0">
                              <a:solidFill>
                                <a:schemeClr val="bg1"/>
                              </a:solidFill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(a) </a:t>
                          </a:r>
                          <a:endParaRPr lang="ru-RU" sz="1100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1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a </a:t>
                          </a:r>
                          <a:r>
                            <a:rPr lang="ru-RU" sz="14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ning giperboliksinusini </a:t>
                          </a:r>
                          <a:r>
                            <a:rPr lang="en-US" sz="14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h</a:t>
                          </a:r>
                          <a:r>
                            <a:rPr lang="ru-RU" sz="14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isoblash </a:t>
                          </a:r>
                          <a:endParaRPr lang="ru-RU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43560" marR="43560" marT="43560" marB="43560"/>
                    </a:tc>
                  </a:tr>
                  <a:tr h="33248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1" dirty="0" err="1">
                              <a:solidFill>
                                <a:schemeClr val="bg1"/>
                              </a:solidFill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cosh</a:t>
                          </a:r>
                          <a:r>
                            <a:rPr lang="ru-RU" sz="1400" b="1" dirty="0">
                              <a:solidFill>
                                <a:schemeClr val="bg1"/>
                              </a:solidFill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(a) </a:t>
                          </a:r>
                          <a:endParaRPr lang="ru-RU" sz="1100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1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a </a:t>
                          </a:r>
                          <a:r>
                            <a:rPr lang="en-US" sz="14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ning</a:t>
                          </a: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 </a:t>
                          </a:r>
                          <a:r>
                            <a:rPr lang="en-US" sz="14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giperbolik</a:t>
                          </a: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 </a:t>
                          </a:r>
                          <a:r>
                            <a:rPr lang="en-US" sz="14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kosinusini</a:t>
                          </a: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 </a:t>
                          </a:r>
                          <a:r>
                            <a:rPr lang="en-US" sz="14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hisoblash</a:t>
                          </a: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 </a:t>
                          </a:r>
                          <a:endParaRPr lang="ru-RU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43560" marR="43560" marT="43560" marB="43560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9315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792088"/>
          </a:xfrm>
        </p:spPr>
        <p:txBody>
          <a:bodyPr>
            <a:noAutofit/>
          </a:bodyPr>
          <a:lstStyle/>
          <a:p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Reja</a:t>
            </a:r>
            <a:r>
              <a:rPr lang="uz-Cyrl-UZ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2314029"/>
            <a:ext cx="8568952" cy="320320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uz-Cyrl-UZ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C++ dasturlash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tili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z-Cyrl-UZ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Dev-C++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dasturlash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muhiti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C++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dasturlash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tili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alfaviti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kalit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so’zlar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C++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dastirlash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tili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asosoiy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tushunchalari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C++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dasturi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standart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funktsiyalari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Chiziqli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algorotmlarni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dasturlash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740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95536" y="764704"/>
            <a:ext cx="849694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Ifodalar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ba'zi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qiymatlarni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hisoblash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ishlatiladigan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dasturlarning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tarkibiy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elementlaridir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Ifodalar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operandalar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amal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belgilari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qavslardan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iborat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Operandlar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hisoblash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ma'lumotlarni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beradi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Operatsiyalar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ustuvorliklarga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muvofiq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kerakli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harakatlarni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aniqlaydi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758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1520" y="117693"/>
            <a:ext cx="864096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O'zgaruvchini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e`lon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qilishning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umumiy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shakli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quyidagicha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3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6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tur</a:t>
            </a:r>
            <a:r>
              <a:rPr lang="en-US" sz="3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en-US" sz="36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o'zgaruvchilar</a:t>
            </a:r>
            <a:r>
              <a:rPr lang="en-US" sz="3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ro`yxati</a:t>
            </a:r>
            <a:r>
              <a:rPr lang="en-US" sz="3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&gt;;</a:t>
            </a:r>
          </a:p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yerda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tur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ma'lumotlar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turi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36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o'zgaruvchilar</a:t>
            </a:r>
            <a:r>
              <a:rPr lang="en-US" sz="3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ro`yxati</a:t>
            </a:r>
            <a:r>
              <a:rPr lang="en-US" sz="3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ko'rsatilgan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turdagi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o'zgaruvchan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nomlar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ro'yxati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Misollar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• </a:t>
            </a:r>
            <a:r>
              <a:rPr lang="en-US" sz="36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3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k, x; </a:t>
            </a:r>
          </a:p>
          <a:p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• double d, </a:t>
            </a:r>
            <a:r>
              <a:rPr lang="en-US" sz="36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dBalans</a:t>
            </a:r>
            <a:r>
              <a:rPr lang="en-US" sz="3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E’lon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jarayonida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o'zgaruvchini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inisializatsiya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•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belgi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6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3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= 10, b = 20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6387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2536"/>
            <a:ext cx="903649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Ma’lumotlarni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kiritish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operatori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&gt;&gt;1-o`zgaruvchi&gt;&gt;2-o`zgaruvchi&gt;&gt;…&gt;&gt;n-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o`zgaruvchi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o`zgaruvchi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nomi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Misol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&gt;&gt;x&gt;&gt;y;</a:t>
            </a:r>
            <a:r>
              <a:rPr lang="en-US" sz="3000" dirty="0"/>
              <a:t> </a:t>
            </a:r>
            <a:endParaRPr lang="en-US" sz="3000" dirty="0" smtClean="0"/>
          </a:p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Ushbu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buyruqdan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konsol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oynasida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o`zgaruvchilarning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qiymatlarini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kiritish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so`raladi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Ma’lumotlarni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chiqarish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operatori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&lt;&lt;1-o`zgaruvchi&lt;&lt;2-o`zgaruvchi&lt;&lt;…&lt;&lt;n-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o`zgaruvchi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o`zgaruvchi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Misol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&lt;&lt;x&lt;&lt;y;</a:t>
            </a:r>
          </a:p>
          <a:p>
            <a:pPr algn="just"/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&lt;&lt;“x=”&lt;&lt;x &lt;&lt;“y=”&lt;&lt;y;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Ushbu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buyruqdan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keyin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konsol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oynasida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o`zgaruvchilarning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qiymatlari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chiqadi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O`zlashtirish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operatori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/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O`zgaruvchi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ifoda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algn="just"/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Misol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(x)+pow(2,x)</a:t>
            </a: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03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712968" cy="850106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C++ da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o’zgaruvchi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o’zgarmaslarni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e’lon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96752"/>
            <a:ext cx="8568951" cy="547260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sp>
        <p:nvSpPr>
          <p:cNvPr id="4" name="Прямоугольник 3"/>
          <p:cNvSpPr/>
          <p:nvPr/>
        </p:nvSpPr>
        <p:spPr>
          <a:xfrm>
            <a:off x="6948264" y="2530052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O’zgarmaslar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Прямая со стрелкой 5"/>
          <p:cNvCxnSpPr/>
          <p:nvPr/>
        </p:nvCxnSpPr>
        <p:spPr>
          <a:xfrm flipH="1">
            <a:off x="5652120" y="2706640"/>
            <a:ext cx="1174944" cy="2880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6948264" y="3417568"/>
            <a:ext cx="15841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O’zgaruvchilar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Прямая со стрелкой 8"/>
          <p:cNvCxnSpPr>
            <a:stCxn id="7" idx="1"/>
          </p:cNvCxnSpPr>
          <p:nvPr/>
        </p:nvCxnSpPr>
        <p:spPr>
          <a:xfrm flipH="1">
            <a:off x="5652120" y="3597588"/>
            <a:ext cx="1296144" cy="3240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83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z-Latn-UZ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O’ZLASHTIRISH </a:t>
            </a:r>
            <a:r>
              <a:rPr lang="uz-Latn-UZ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OPERATORI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484784"/>
            <a:ext cx="8640960" cy="518457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O’zlashtirish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operatori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uz-Latn-UZ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uz-Latn-UZ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z-Latn-UZ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tilidagi eng sodda </a:t>
            </a:r>
            <a:r>
              <a:rPr lang="uz-Latn-UZ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operator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bo’lib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uz-Latn-UZ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z-Latn-UZ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berilgan yoki hosil qilingan qiymatni o’zlashtirilishini anglatadi.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uz-Latn-UZ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Qiymatni </a:t>
            </a:r>
            <a:r>
              <a:rPr lang="uz-Latn-UZ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o’zlashtirish </a:t>
            </a:r>
            <a:r>
              <a:rPr lang="uz-Latn-UZ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“=”</a:t>
            </a:r>
            <a:r>
              <a:rPr lang="uz-Latn-UZ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(matematikadagi tenglik belgisi) orqali bajariladi. 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uz-Latn-UZ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O’zlashtirish </a:t>
            </a:r>
            <a:r>
              <a:rPr lang="uz-Latn-UZ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operatori sodda </a:t>
            </a:r>
            <a:r>
              <a:rPr lang="uz-Latn-UZ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bo’lsada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uz-Latn-UZ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z-Latn-UZ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 qanday dasturlash tilida muhim ahamiyatga ega va keng qo’llaniladi. 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92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9552" y="476672"/>
            <a:ext cx="8280920" cy="5016758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C++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dasturi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tuzilishi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3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 include &lt;</a:t>
            </a:r>
            <a:r>
              <a:rPr lang="en-US" sz="3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en-US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28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28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sarlavha</a:t>
            </a:r>
            <a:r>
              <a:rPr lang="en-US" sz="28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faylni</a:t>
            </a:r>
            <a:r>
              <a:rPr lang="en-US" sz="28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qo’shish</a:t>
            </a:r>
            <a:endParaRPr lang="en-US" sz="2800" i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</a:t>
            </a:r>
            <a:r>
              <a:rPr lang="en-US" sz="3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8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28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standart</a:t>
            </a:r>
            <a:r>
              <a:rPr lang="en-US" sz="28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funksiya</a:t>
            </a:r>
            <a:r>
              <a:rPr lang="en-US" sz="28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main ()  </a:t>
            </a:r>
            <a:r>
              <a:rPr lang="en-US" sz="28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bosh </a:t>
            </a:r>
            <a:r>
              <a:rPr lang="en-US" sz="28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funksiya</a:t>
            </a:r>
            <a:r>
              <a:rPr lang="en-US" sz="28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tavsifi</a:t>
            </a: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28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blok</a:t>
            </a:r>
            <a:r>
              <a:rPr lang="en-US" sz="28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boshlanishi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3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dastur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tanasi</a:t>
            </a:r>
            <a:endParaRPr lang="en-US" sz="3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blok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tugashi</a:t>
            </a:r>
            <a:endParaRPr lang="en-US" sz="28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28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Main()</a:t>
            </a:r>
            <a:r>
              <a:rPr lang="en-US" sz="36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funktsiyasi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54006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b="1" dirty="0">
                <a:solidFill>
                  <a:srgbClr val="000000"/>
                </a:solidFill>
              </a:rPr>
              <a:t>Main()</a:t>
            </a:r>
            <a:r>
              <a:rPr lang="en-US" b="1" dirty="0" err="1" smtClean="0">
                <a:solidFill>
                  <a:srgbClr val="000000"/>
                </a:solidFill>
              </a:rPr>
              <a:t>funktsiyasi</a:t>
            </a:r>
            <a:r>
              <a:rPr lang="ru-RU" b="1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-</a:t>
            </a:r>
            <a:r>
              <a:rPr lang="ru-RU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asosiy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degan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maʼnoni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anglatadi</a:t>
            </a:r>
            <a:r>
              <a:rPr lang="en-US" dirty="0" smtClean="0">
                <a:solidFill>
                  <a:srgbClr val="000000"/>
                </a:solidFill>
              </a:rPr>
              <a:t>. Bu </a:t>
            </a:r>
            <a:r>
              <a:rPr lang="en-US" dirty="0" err="1" smtClean="0">
                <a:solidFill>
                  <a:srgbClr val="000000"/>
                </a:solidFill>
              </a:rPr>
              <a:t>funksiya</a:t>
            </a:r>
            <a:r>
              <a:rPr lang="en-US" dirty="0" smtClean="0">
                <a:solidFill>
                  <a:srgbClr val="000000"/>
                </a:solidFill>
              </a:rPr>
              <a:t> “{“</a:t>
            </a:r>
            <a:r>
              <a:rPr lang="ru-RU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belgisidan</a:t>
            </a:r>
            <a:r>
              <a:rPr lang="ru-RU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boshlanadi</a:t>
            </a:r>
            <a:r>
              <a:rPr lang="ru-RU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va</a:t>
            </a:r>
            <a:r>
              <a:rPr lang="ru-RU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dasturning</a:t>
            </a:r>
            <a:r>
              <a:rPr lang="ru-RU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asosini</a:t>
            </a:r>
            <a:r>
              <a:rPr lang="ru-RU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tashkil</a:t>
            </a:r>
            <a:r>
              <a:rPr lang="ru-RU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etuvchi</a:t>
            </a:r>
            <a:r>
              <a:rPr lang="ru-RU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oʼzgaruvchilarning</a:t>
            </a:r>
            <a:r>
              <a:rPr lang="ru-RU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toifalari</a:t>
            </a:r>
            <a:r>
              <a:rPr lang="ru-RU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koʼrsatiladi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  <a:r>
              <a:rPr lang="ru-RU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Dastur</a:t>
            </a:r>
            <a:r>
              <a:rPr lang="ru-RU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“}”</a:t>
            </a:r>
            <a:r>
              <a:rPr lang="ru-RU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belgisi</a:t>
            </a:r>
            <a:r>
              <a:rPr lang="ru-RU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bilan</a:t>
            </a:r>
            <a:r>
              <a:rPr lang="ru-RU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yakunlanishi</a:t>
            </a:r>
            <a:r>
              <a:rPr lang="ru-RU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shart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  <a:r>
              <a:rPr lang="ru-RU" dirty="0" smtClean="0">
                <a:solidFill>
                  <a:srgbClr val="000000"/>
                </a:solidFill>
              </a:rPr>
              <a:t> А</a:t>
            </a:r>
            <a:r>
              <a:rPr lang="en-US" dirty="0" smtClean="0">
                <a:solidFill>
                  <a:srgbClr val="000000"/>
                </a:solidFill>
              </a:rPr>
              <a:t>gar</a:t>
            </a:r>
            <a:r>
              <a:rPr lang="ru-RU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dasturda</a:t>
            </a:r>
            <a:r>
              <a:rPr lang="ru-RU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qism</a:t>
            </a:r>
            <a:r>
              <a:rPr lang="ru-RU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dasturlardan</a:t>
            </a:r>
            <a:r>
              <a:rPr lang="ru-RU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foydalanilayotgan</a:t>
            </a:r>
            <a:r>
              <a:rPr lang="ru-RU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boʼlsa</a:t>
            </a:r>
            <a:r>
              <a:rPr lang="en-US" dirty="0" smtClean="0">
                <a:solidFill>
                  <a:srgbClr val="000000"/>
                </a:solidFill>
              </a:rPr>
              <a:t>,</a:t>
            </a:r>
            <a:r>
              <a:rPr lang="ru-RU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ularning</a:t>
            </a:r>
            <a:r>
              <a:rPr lang="ru-RU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nomlari</a:t>
            </a:r>
            <a:r>
              <a:rPr lang="ru-RU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va</a:t>
            </a:r>
            <a:r>
              <a:rPr lang="ru-RU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haqiqiy</a:t>
            </a:r>
            <a:r>
              <a:rPr lang="ru-RU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parametrlari</a:t>
            </a:r>
            <a:r>
              <a:rPr lang="ru-RU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keltiriladi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  <a:r>
              <a:rPr lang="ru-RU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Soʼngra</a:t>
            </a:r>
            <a:r>
              <a:rPr lang="ru-RU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dasturning</a:t>
            </a:r>
            <a:r>
              <a:rPr lang="ru-RU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asosiy</a:t>
            </a:r>
            <a:r>
              <a:rPr lang="ru-RU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buyruqlari</a:t>
            </a:r>
            <a:r>
              <a:rPr lang="ru-RU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yoziladi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  <a:r>
              <a:rPr lang="ru-RU" dirty="0" smtClean="0">
                <a:solidFill>
                  <a:srgbClr val="000000"/>
                </a:solidFill>
              </a:rPr>
              <a:t> А</a:t>
            </a:r>
            <a:r>
              <a:rPr lang="en-US" dirty="0" smtClean="0">
                <a:solidFill>
                  <a:srgbClr val="000000"/>
                </a:solidFill>
              </a:rPr>
              <a:t>gar</a:t>
            </a:r>
            <a:r>
              <a:rPr lang="ru-RU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buyruqlar</a:t>
            </a:r>
            <a:r>
              <a:rPr lang="ru-RU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murakkab</a:t>
            </a:r>
            <a:r>
              <a:rPr lang="ru-RU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boʼlsa</a:t>
            </a:r>
            <a:r>
              <a:rPr lang="en-US" dirty="0" smtClean="0">
                <a:solidFill>
                  <a:srgbClr val="000000"/>
                </a:solidFill>
              </a:rPr>
              <a:t>,</a:t>
            </a:r>
            <a:r>
              <a:rPr lang="ru-RU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ular</a:t>
            </a:r>
            <a:r>
              <a:rPr lang="ru-RU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alohida</a:t>
            </a:r>
            <a:r>
              <a:rPr lang="ru-RU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“{}”</a:t>
            </a:r>
            <a:r>
              <a:rPr lang="ru-RU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belgilari</a:t>
            </a:r>
            <a:r>
              <a:rPr lang="ru-RU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orasiga</a:t>
            </a:r>
            <a:r>
              <a:rPr lang="ru-RU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olingan</a:t>
            </a:r>
            <a:r>
              <a:rPr lang="ru-RU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boʼlishi</a:t>
            </a:r>
            <a:r>
              <a:rPr lang="ru-RU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kerak</a:t>
            </a:r>
            <a:r>
              <a:rPr lang="en-US" dirty="0">
                <a:solidFill>
                  <a:srgbClr val="000000"/>
                </a:solidFill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106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78804" y="0"/>
            <a:ext cx="906519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Chiziqli</a:t>
            </a:r>
            <a:r>
              <a:rPr kumimoji="0" lang="en-US" altLang="ru-RU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ru-RU" sz="2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algoritmni</a:t>
            </a:r>
            <a:r>
              <a:rPr kumimoji="0" lang="en-US" altLang="ru-RU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ru-RU" sz="2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dasturlashga</a:t>
            </a:r>
            <a:r>
              <a:rPr kumimoji="0" lang="en-US" altLang="ru-RU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ru-RU" sz="2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misol</a:t>
            </a:r>
            <a:r>
              <a:rPr kumimoji="0" lang="en-US" altLang="ru-RU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ru-RU" sz="2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keltiramiz</a:t>
            </a:r>
            <a:r>
              <a:rPr kumimoji="0" lang="en-US" alt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1-misol. </a:t>
            </a:r>
            <a:r>
              <a:rPr kumimoji="0" lang="en-US" altLang="ru-RU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Quyidagi</a:t>
            </a:r>
            <a:r>
              <a:rPr kumimoji="0" lang="en-US" alt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ifodaning</a:t>
            </a:r>
            <a:r>
              <a:rPr lang="en-US" altLang="ru-RU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qiymatini</a:t>
            </a:r>
            <a:r>
              <a:rPr lang="en-US" alt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hisoblang</a:t>
            </a:r>
            <a:r>
              <a:rPr lang="en-US" altLang="ru-RU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2004745"/>
              </p:ext>
            </p:extLst>
          </p:nvPr>
        </p:nvGraphicFramePr>
        <p:xfrm>
          <a:off x="494760" y="953174"/>
          <a:ext cx="2627784" cy="1110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r:id="rId3" imgW="1104900" imgH="457200" progId="Equation.3">
                  <p:embed/>
                </p:oleObj>
              </mc:Choice>
              <mc:Fallback>
                <p:oleObj r:id="rId3" imgW="11049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760" y="953174"/>
                        <a:ext cx="2627784" cy="11100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67544" y="2320419"/>
            <a:ext cx="7056784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Dastur</a:t>
            </a:r>
            <a:r>
              <a:rPr kumimoji="0" lang="en-US" altLang="ru-RU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ru-RU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kodi</a:t>
            </a:r>
            <a:r>
              <a:rPr kumimoji="0" lang="en-US" altLang="ru-RU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#include &lt;iostream&gt;</a:t>
            </a:r>
            <a:endParaRPr kumimoji="0" lang="ru-RU" altLang="ru-RU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#include &lt;math.h&gt;</a:t>
            </a:r>
            <a:endParaRPr kumimoji="0" lang="ru-RU" altLang="ru-RU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using namespace std;</a:t>
            </a:r>
            <a:endParaRPr kumimoji="0" lang="ru-RU" altLang="ru-RU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int  main( )</a:t>
            </a:r>
            <a:endParaRPr kumimoji="0" lang="ru-RU" altLang="ru-RU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{ double </a:t>
            </a:r>
            <a:r>
              <a:rPr kumimoji="0" lang="en-US" altLang="ru-RU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a,b,x,z</a:t>
            </a:r>
            <a:r>
              <a:rPr kumimoji="0" lang="en-US" altLang="ru-RU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;</a:t>
            </a:r>
            <a:endParaRPr kumimoji="0" lang="ru-RU" altLang="ru-RU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cout&lt;&lt; "</a:t>
            </a:r>
            <a:r>
              <a:rPr kumimoji="0" lang="en-US" altLang="ru-RU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a,b,x</a:t>
            </a:r>
            <a:r>
              <a:rPr kumimoji="0" lang="en-US" altLang="ru-RU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ru-RU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larning</a:t>
            </a:r>
            <a:r>
              <a:rPr kumimoji="0" lang="en-US" altLang="ru-RU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ru-RU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qiymatlarini</a:t>
            </a:r>
            <a:r>
              <a:rPr kumimoji="0" lang="en-US" altLang="ru-RU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ru-RU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kiriting</a:t>
            </a:r>
            <a:r>
              <a:rPr kumimoji="0" lang="en-US" altLang="ru-RU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:\n";</a:t>
            </a:r>
            <a:endParaRPr kumimoji="0" lang="ru-RU" altLang="ru-RU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cin</a:t>
            </a:r>
            <a:r>
              <a:rPr kumimoji="0" lang="en-US" altLang="ru-RU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&gt;&gt;a&gt;&gt;b&gt;&gt;x;</a:t>
            </a:r>
            <a:endParaRPr kumimoji="0" lang="ru-RU" altLang="ru-RU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z=pow(cos(3*</a:t>
            </a:r>
            <a:r>
              <a:rPr kumimoji="0" lang="en-US" altLang="ru-RU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x+a</a:t>
            </a:r>
            <a:r>
              <a:rPr kumimoji="0" lang="en-US" altLang="ru-RU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),2)/tan(b*x*</a:t>
            </a:r>
            <a:r>
              <a:rPr kumimoji="0" lang="en-US" altLang="ru-RU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x+a</a:t>
            </a:r>
            <a:r>
              <a:rPr kumimoji="0" lang="en-US" altLang="ru-RU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);</a:t>
            </a:r>
            <a:endParaRPr kumimoji="0" lang="ru-RU" altLang="ru-RU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cout &lt;&lt;"z="&lt;&lt;z;</a:t>
            </a:r>
            <a:endParaRPr kumimoji="0" lang="ru-RU" altLang="ru-RU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}</a:t>
            </a:r>
            <a:endParaRPr kumimoji="0" lang="ru-RU" altLang="ru-RU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419872" y="1106741"/>
            <a:ext cx="54726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alt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yerda</a:t>
            </a:r>
            <a:r>
              <a:rPr lang="en-US" alt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ru-RU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-3,15;   </a:t>
            </a:r>
            <a:r>
              <a:rPr lang="en-US" altLang="ru-RU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=4,33; </a:t>
            </a:r>
            <a:r>
              <a:rPr lang="en-US" altLang="ru-RU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altLang="ru-RU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ixtiyoriy</a:t>
            </a:r>
            <a:r>
              <a:rPr lang="en-US" alt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son</a:t>
            </a:r>
            <a:r>
              <a:rPr lang="en-US" altLang="ru-RU" sz="2800" dirty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lang="ru-RU" altLang="ru-RU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323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Masala: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Qumning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tabiiy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namligi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quyidagi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ifoda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orqali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aniqlanadi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yerda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tabiiy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qumning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og’irligi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g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quritilgan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qumning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og’irligi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  <a:p>
            <a:pPr marL="0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Agar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tabiiy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qumning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og’irligi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1000 g 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quritilgan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qumning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og’irligi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987 g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bo’lsa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qumning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namligini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aniqlashga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dastur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tuzing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060848"/>
            <a:ext cx="2448272" cy="95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471" y="3001973"/>
            <a:ext cx="820661" cy="510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432727"/>
            <a:ext cx="792088" cy="732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320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4384" y="188640"/>
            <a:ext cx="8964488" cy="720080"/>
          </a:xfrm>
        </p:spPr>
        <p:txBody>
          <a:bodyPr>
            <a:noAutofit/>
          </a:bodyPr>
          <a:lstStyle/>
          <a:p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Qumning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tabiiy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namligini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hisoblash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dasturi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5446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# include &lt;</a:t>
            </a:r>
            <a:r>
              <a:rPr lang="en-US" sz="2400" b="1" i="1" dirty="0" err="1">
                <a:latin typeface="Times New Roman" pitchFamily="18" charset="0"/>
                <a:cs typeface="Times New Roman" pitchFamily="18" charset="0"/>
              </a:rPr>
              <a:t>iostream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using namespace </a:t>
            </a:r>
            <a:r>
              <a:rPr lang="en-US" sz="2400" b="1" i="1" dirty="0" err="1">
                <a:latin typeface="Times New Roman" pitchFamily="18" charset="0"/>
                <a:cs typeface="Times New Roman" pitchFamily="18" charset="0"/>
              </a:rPr>
              <a:t>std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sz="2400" b="1" i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 main()</a:t>
            </a:r>
          </a:p>
          <a:p>
            <a:pPr marL="0" indent="0">
              <a:buNone/>
            </a:pP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US" sz="24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nt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   m1, m2, </a:t>
            </a:r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Wt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en-US" sz="2400" b="1" i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b="1" i="1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&lt;&lt;“</a:t>
            </a:r>
            <a:r>
              <a:rPr lang="en-US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tabiiy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qumning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og’irligini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latin typeface="Times New Roman" pitchFamily="18" charset="0"/>
                <a:cs typeface="Times New Roman" pitchFamily="18" charset="0"/>
              </a:rPr>
              <a:t>kiriting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:"&lt;&lt;</a:t>
            </a:r>
            <a:r>
              <a:rPr lang="en-US" sz="2400" b="1" i="1" dirty="0" err="1"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sz="2400" b="1" i="1" dirty="0" err="1">
                <a:latin typeface="Times New Roman" pitchFamily="18" charset="0"/>
                <a:cs typeface="Times New Roman" pitchFamily="18" charset="0"/>
              </a:rPr>
              <a:t>cin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&gt;&gt;m1;</a:t>
            </a:r>
            <a:endParaRPr lang="en-US" sz="2400" b="1" i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b="1" i="1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&lt;&lt;“</a:t>
            </a:r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uritilgan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qumning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og’irligi</a:t>
            </a:r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ni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latin typeface="Times New Roman" pitchFamily="18" charset="0"/>
                <a:cs typeface="Times New Roman" pitchFamily="18" charset="0"/>
              </a:rPr>
              <a:t>kiriting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:"&lt;&lt;</a:t>
            </a:r>
            <a:r>
              <a:rPr lang="en-US" sz="2400" b="1" i="1" dirty="0" err="1"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sz="2400" b="1" i="1" dirty="0" err="1">
                <a:latin typeface="Times New Roman" pitchFamily="18" charset="0"/>
                <a:cs typeface="Times New Roman" pitchFamily="18" charset="0"/>
              </a:rPr>
              <a:t>cin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&gt;&gt;m2;</a:t>
            </a:r>
          </a:p>
          <a:p>
            <a:pPr marL="0" indent="0">
              <a:buNone/>
            </a:pPr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Wt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=(m1+m2)/m2;</a:t>
            </a:r>
          </a:p>
          <a:p>
            <a:pPr marL="0" indent="0">
              <a:buNone/>
            </a:pPr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&lt;&lt;“</a:t>
            </a:r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Qumning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tabiiy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namligi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="&lt;&lt;</a:t>
            </a:r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Wt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en-US" sz="2400" b="1" i="1" dirty="0" err="1"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06953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60649"/>
            <a:ext cx="7772400" cy="504056"/>
          </a:xfrm>
        </p:spPr>
        <p:txBody>
          <a:bodyPr>
            <a:noAutofit/>
          </a:bodyPr>
          <a:lstStyle/>
          <a:p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Foydalaniladigan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adabiyotlar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3528" y="1169368"/>
            <a:ext cx="8424936" cy="5139952"/>
          </a:xfrm>
        </p:spPr>
        <p:txBody>
          <a:bodyPr>
            <a:normAutofit fontScale="92500"/>
          </a:bodyPr>
          <a:lstStyle/>
          <a:p>
            <a:pPr lvl="0" algn="just"/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1.A</a:t>
            </a:r>
            <a:r>
              <a:rPr lang="uz-Cyrl-UZ" sz="2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бдуллаев З.С., Мирзаев С.С., Шодмонова Г., Шамсиддинов Н.Б. “Информатика ва ахборот технологиялари” Ўқув қўлланма</a:t>
            </a:r>
            <a:r>
              <a:rPr lang="ru-RU" sz="2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uz-Cyrl-UZ" sz="2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Ташкент 2012.</a:t>
            </a:r>
            <a:endParaRPr lang="ru-RU" sz="25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2.Yusupov M.,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Raxmankulova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B.O. 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2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++ </a:t>
            </a:r>
            <a:r>
              <a:rPr lang="en-US" sz="25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dasturlash</a:t>
            </a:r>
            <a:r>
              <a:rPr lang="en-US" sz="2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tili</a:t>
            </a:r>
            <a:r>
              <a:rPr lang="en-US" sz="2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asoslari</a:t>
            </a:r>
            <a:r>
              <a:rPr lang="ru-RU" sz="2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sz="25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fanidan</a:t>
            </a:r>
            <a:r>
              <a:rPr lang="en-US" sz="2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uslubiy</a:t>
            </a:r>
            <a:r>
              <a:rPr lang="en-US" sz="2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qo</a:t>
            </a:r>
            <a:r>
              <a:rPr lang="ru-RU" sz="2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sz="25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llanma</a:t>
            </a:r>
            <a:r>
              <a:rPr lang="ru-RU" sz="2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TIQXMMI. 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2018. 6-39-betlar.</a:t>
            </a:r>
            <a:endParaRPr lang="ru-RU" sz="25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3.Z</a:t>
            </a:r>
            <a:r>
              <a:rPr lang="ru-RU" sz="2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2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5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Abdullaev</a:t>
            </a:r>
            <a:r>
              <a:rPr lang="ru-RU" sz="2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sz="2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5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Yusupov</a:t>
            </a:r>
            <a:r>
              <a:rPr lang="ru-RU" sz="2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5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Raxmankulova</a:t>
            </a:r>
            <a:r>
              <a:rPr lang="ru-RU" sz="2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</a:t>
            </a:r>
            <a:r>
              <a:rPr lang="ru-RU" sz="2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5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Aynakulov</a:t>
            </a:r>
            <a:r>
              <a:rPr lang="ru-RU" sz="2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sz="25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Amaliy</a:t>
            </a:r>
            <a:r>
              <a:rPr lang="en-US" sz="2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axborot</a:t>
            </a:r>
            <a:r>
              <a:rPr lang="en-US" sz="2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texnologiyalari</a:t>
            </a:r>
            <a:r>
              <a:rPr lang="ru-RU" sz="2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”, </a:t>
            </a:r>
            <a:r>
              <a:rPr lang="en-US" sz="2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Tashkent</a:t>
            </a:r>
            <a:r>
              <a:rPr lang="ru-RU" sz="2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2019. 317</a:t>
            </a:r>
            <a:r>
              <a:rPr lang="en-US" sz="2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4.</a:t>
            </a:r>
            <a:r>
              <a:rPr lang="ru-RU" sz="2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Шмидский</a:t>
            </a:r>
            <a:r>
              <a:rPr lang="ru-RU" sz="2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Я.К. Программирования на языке С + + : Самоучитель. Учебное пособие, М.: Диалектика. 2004, 361 с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5.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ЛуисД</a:t>
            </a:r>
            <a:r>
              <a:rPr lang="ru-RU" sz="2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С и С++. Справочник.. М: Бином, 1997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6.B.J.Boltaev,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A.R.Azamatov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A.D.Raximov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boshqalar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2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++ </a:t>
            </a:r>
            <a:r>
              <a:rPr lang="en-US" sz="25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dasturlash</a:t>
            </a:r>
            <a:r>
              <a:rPr lang="en-US" sz="2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tili</a:t>
            </a:r>
            <a:r>
              <a:rPr lang="en-US" sz="2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asoslari</a:t>
            </a:r>
            <a:r>
              <a:rPr lang="ru-RU" sz="2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Amaliy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qo’llanma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Nazariya,masalalar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mulohazalar,yechimlar,tavsiyalar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Toshkent. 17-114-betlar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endParaRPr lang="ru-RU" sz="2600" dirty="0"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767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3934"/>
            <a:ext cx="9144000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4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Chiziqli</a:t>
            </a:r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algoritmga</a:t>
            </a:r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misol</a:t>
            </a:r>
            <a:endParaRPr lang="ru-RU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1052736"/>
            <a:ext cx="8784976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Masala: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Elektr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zanjiridagi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iste’molchi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qarshiligi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R=8 om,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tok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kuchi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I=2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amper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tok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manbaining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ichki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qarshiligi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r=1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om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bo`lsa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tok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manbai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klemmalaridagi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kuchlanishni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tok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manbaining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ichki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kuchlanishini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elektr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yurutuvchi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kuchni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xisoblash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dasturini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tuzing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609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0"/>
            <a:ext cx="8784976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Masalani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yechish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uchun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tuziilgan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dasturi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# include &lt;</a:t>
            </a:r>
            <a:r>
              <a:rPr lang="en-US" sz="2200" b="1" i="1" dirty="0" err="1" smtClean="0">
                <a:latin typeface="Times New Roman" pitchFamily="18" charset="0"/>
                <a:cs typeface="Times New Roman" pitchFamily="18" charset="0"/>
              </a:rPr>
              <a:t>iostream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using namespace </a:t>
            </a:r>
            <a:r>
              <a:rPr lang="en-US" sz="2200" b="1" i="1" dirty="0" err="1" smtClean="0">
                <a:latin typeface="Times New Roman" pitchFamily="18" charset="0"/>
                <a:cs typeface="Times New Roman" pitchFamily="18" charset="0"/>
              </a:rPr>
              <a:t>std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2200" b="1" i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 main()</a:t>
            </a:r>
          </a:p>
          <a:p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float  </a:t>
            </a:r>
            <a:r>
              <a:rPr lang="en-US" sz="2200" b="1" i="1" dirty="0" err="1" smtClean="0">
                <a:latin typeface="Times New Roman" pitchFamily="18" charset="0"/>
                <a:cs typeface="Times New Roman" pitchFamily="18" charset="0"/>
              </a:rPr>
              <a:t>R,r,I,U,u,E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2200" b="1" i="1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&lt;&lt;"</a:t>
            </a:r>
            <a:r>
              <a:rPr lang="en-US" sz="2200" b="1" i="1" dirty="0" err="1" smtClean="0">
                <a:latin typeface="Times New Roman" pitchFamily="18" charset="0"/>
                <a:cs typeface="Times New Roman" pitchFamily="18" charset="0"/>
              </a:rPr>
              <a:t>Istemolchi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dirty="0" err="1" smtClean="0">
                <a:latin typeface="Times New Roman" pitchFamily="18" charset="0"/>
                <a:cs typeface="Times New Roman" pitchFamily="18" charset="0"/>
              </a:rPr>
              <a:t>qarshiligini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dirty="0" err="1" smtClean="0">
                <a:latin typeface="Times New Roman" pitchFamily="18" charset="0"/>
                <a:cs typeface="Times New Roman" pitchFamily="18" charset="0"/>
              </a:rPr>
              <a:t>kiriting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:"&lt;&lt;</a:t>
            </a:r>
            <a:r>
              <a:rPr lang="en-US" sz="2200" b="1" i="1" dirty="0" err="1" smtClean="0"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2200" b="1" i="1" dirty="0" err="1" smtClean="0">
                <a:latin typeface="Times New Roman" pitchFamily="18" charset="0"/>
                <a:cs typeface="Times New Roman" pitchFamily="18" charset="0"/>
              </a:rPr>
              <a:t>cin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&gt;&gt;R;</a:t>
            </a:r>
          </a:p>
          <a:p>
            <a:r>
              <a:rPr lang="en-US" sz="2200" b="1" i="1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&lt;&lt;"</a:t>
            </a:r>
            <a:r>
              <a:rPr lang="en-US" sz="2200" b="1" i="1" dirty="0" err="1" smtClean="0">
                <a:latin typeface="Times New Roman" pitchFamily="18" charset="0"/>
                <a:cs typeface="Times New Roman" pitchFamily="18" charset="0"/>
              </a:rPr>
              <a:t>Tok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dirty="0" err="1" smtClean="0">
                <a:latin typeface="Times New Roman" pitchFamily="18" charset="0"/>
                <a:cs typeface="Times New Roman" pitchFamily="18" charset="0"/>
              </a:rPr>
              <a:t>manbai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dirty="0" err="1" smtClean="0">
                <a:latin typeface="Times New Roman" pitchFamily="18" charset="0"/>
                <a:cs typeface="Times New Roman" pitchFamily="18" charset="0"/>
              </a:rPr>
              <a:t>ichki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200" b="1" i="1" dirty="0" err="1" smtClean="0">
                <a:latin typeface="Times New Roman" pitchFamily="18" charset="0"/>
                <a:cs typeface="Times New Roman" pitchFamily="18" charset="0"/>
              </a:rPr>
              <a:t>qarshiligini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dirty="0" err="1" smtClean="0">
                <a:latin typeface="Times New Roman" pitchFamily="18" charset="0"/>
                <a:cs typeface="Times New Roman" pitchFamily="18" charset="0"/>
              </a:rPr>
              <a:t>kiriting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:"&lt;&lt;</a:t>
            </a:r>
            <a:r>
              <a:rPr lang="en-US" sz="2200" b="1" i="1" dirty="0" err="1" smtClean="0"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2200" b="1" i="1" dirty="0" err="1" smtClean="0">
                <a:latin typeface="Times New Roman" pitchFamily="18" charset="0"/>
                <a:cs typeface="Times New Roman" pitchFamily="18" charset="0"/>
              </a:rPr>
              <a:t>cin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&gt;&gt;r;</a:t>
            </a:r>
          </a:p>
          <a:p>
            <a:r>
              <a:rPr lang="en-US" sz="2200" b="1" i="1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&lt;&lt;"</a:t>
            </a:r>
            <a:r>
              <a:rPr lang="en-US" sz="2200" b="1" i="1" dirty="0" err="1" smtClean="0">
                <a:latin typeface="Times New Roman" pitchFamily="18" charset="0"/>
                <a:cs typeface="Times New Roman" pitchFamily="18" charset="0"/>
              </a:rPr>
              <a:t>Zanjirdagi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dirty="0" err="1" smtClean="0">
                <a:latin typeface="Times New Roman" pitchFamily="18" charset="0"/>
                <a:cs typeface="Times New Roman" pitchFamily="18" charset="0"/>
              </a:rPr>
              <a:t>tok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dirty="0" err="1" smtClean="0">
                <a:latin typeface="Times New Roman" pitchFamily="18" charset="0"/>
                <a:cs typeface="Times New Roman" pitchFamily="18" charset="0"/>
              </a:rPr>
              <a:t>kuchini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dirty="0" err="1" smtClean="0">
                <a:latin typeface="Times New Roman" pitchFamily="18" charset="0"/>
                <a:cs typeface="Times New Roman" pitchFamily="18" charset="0"/>
              </a:rPr>
              <a:t>kiriting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:\n";</a:t>
            </a:r>
          </a:p>
          <a:p>
            <a:r>
              <a:rPr lang="en-US" sz="2200" b="1" i="1" dirty="0" err="1" smtClean="0">
                <a:latin typeface="Times New Roman" pitchFamily="18" charset="0"/>
                <a:cs typeface="Times New Roman" pitchFamily="18" charset="0"/>
              </a:rPr>
              <a:t>cin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&gt;&gt;I;</a:t>
            </a:r>
          </a:p>
          <a:p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U=I*R;</a:t>
            </a:r>
          </a:p>
          <a:p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u=I*r;</a:t>
            </a:r>
          </a:p>
          <a:p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E=I*(</a:t>
            </a:r>
            <a:r>
              <a:rPr lang="en-US" sz="2200" b="1" i="1" dirty="0" err="1" smtClean="0">
                <a:latin typeface="Times New Roman" pitchFamily="18" charset="0"/>
                <a:cs typeface="Times New Roman" pitchFamily="18" charset="0"/>
              </a:rPr>
              <a:t>R+r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sz="2200" b="1" i="1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&lt;&lt;"</a:t>
            </a:r>
            <a:r>
              <a:rPr lang="en-US" sz="2200" b="1" i="1" dirty="0" err="1" smtClean="0">
                <a:latin typeface="Times New Roman" pitchFamily="18" charset="0"/>
                <a:cs typeface="Times New Roman" pitchFamily="18" charset="0"/>
              </a:rPr>
              <a:t>Tok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dirty="0" err="1" smtClean="0">
                <a:latin typeface="Times New Roman" pitchFamily="18" charset="0"/>
                <a:cs typeface="Times New Roman" pitchFamily="18" charset="0"/>
              </a:rPr>
              <a:t>manbai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dirty="0" err="1" smtClean="0">
                <a:latin typeface="Times New Roman" pitchFamily="18" charset="0"/>
                <a:cs typeface="Times New Roman" pitchFamily="18" charset="0"/>
              </a:rPr>
              <a:t>klemmalaridagi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dirty="0" err="1" smtClean="0">
                <a:latin typeface="Times New Roman" pitchFamily="18" charset="0"/>
                <a:cs typeface="Times New Roman" pitchFamily="18" charset="0"/>
              </a:rPr>
              <a:t>kuchlanish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="&lt;&lt;</a:t>
            </a:r>
            <a:r>
              <a:rPr lang="uz-Latn-UZ" sz="2200" b="1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en-US" sz="2200" b="1" i="1" dirty="0" err="1" smtClean="0"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2200" b="1" i="1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&lt;&lt;"</a:t>
            </a:r>
            <a:r>
              <a:rPr lang="en-US" sz="2200" b="1" i="1" dirty="0" err="1" smtClean="0">
                <a:latin typeface="Times New Roman" pitchFamily="18" charset="0"/>
                <a:cs typeface="Times New Roman" pitchFamily="18" charset="0"/>
              </a:rPr>
              <a:t>Tok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dirty="0" err="1" smtClean="0">
                <a:latin typeface="Times New Roman" pitchFamily="18" charset="0"/>
                <a:cs typeface="Times New Roman" pitchFamily="18" charset="0"/>
              </a:rPr>
              <a:t>manbaidagi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dirty="0" err="1" smtClean="0">
                <a:latin typeface="Times New Roman" pitchFamily="18" charset="0"/>
                <a:cs typeface="Times New Roman" pitchFamily="18" charset="0"/>
              </a:rPr>
              <a:t>ichki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dirty="0" err="1" smtClean="0">
                <a:latin typeface="Times New Roman" pitchFamily="18" charset="0"/>
                <a:cs typeface="Times New Roman" pitchFamily="18" charset="0"/>
              </a:rPr>
              <a:t>kuchlanish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="&lt;&lt;</a:t>
            </a:r>
            <a:r>
              <a:rPr lang="uz-Latn-UZ" sz="2200" b="1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en-US" sz="2200" b="1" i="1" dirty="0" err="1" smtClean="0"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2200" b="1" i="1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&lt;&lt;"</a:t>
            </a:r>
            <a:r>
              <a:rPr lang="en-US" sz="2200" b="1" i="1" dirty="0" err="1" smtClean="0">
                <a:latin typeface="Times New Roman" pitchFamily="18" charset="0"/>
                <a:cs typeface="Times New Roman" pitchFamily="18" charset="0"/>
              </a:rPr>
              <a:t>Zanjirdagi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dirty="0" err="1" smtClean="0">
                <a:latin typeface="Times New Roman" pitchFamily="18" charset="0"/>
                <a:cs typeface="Times New Roman" pitchFamily="18" charset="0"/>
              </a:rPr>
              <a:t>elektr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dirty="0" err="1" smtClean="0">
                <a:latin typeface="Times New Roman" pitchFamily="18" charset="0"/>
                <a:cs typeface="Times New Roman" pitchFamily="18" charset="0"/>
              </a:rPr>
              <a:t>yurutuvchi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dirty="0" err="1" smtClean="0">
                <a:latin typeface="Times New Roman" pitchFamily="18" charset="0"/>
                <a:cs typeface="Times New Roman" pitchFamily="18" charset="0"/>
              </a:rPr>
              <a:t>kuch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="&lt;&lt;E&lt;&lt;</a:t>
            </a:r>
            <a:r>
              <a:rPr lang="en-US" sz="2200" b="1" i="1" dirty="0" err="1" smtClean="0"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endParaRPr lang="ru-RU" sz="2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79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12968" cy="922114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z-Latn-UZ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uz-Latn-UZ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 da quyidagicha </a:t>
            </a:r>
            <a:r>
              <a:rPr lang="uz-Latn-UZ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o’zlashtirish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z-Latn-UZ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imkoniyatlari </a:t>
            </a:r>
            <a:r>
              <a:rPr lang="uz-Latn-UZ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bor:</a:t>
            </a:r>
            <a:r>
              <a:rPr lang="ru-RU" sz="4000" dirty="0"/>
              <a:t/>
            </a:r>
            <a:br>
              <a:rPr lang="ru-RU" sz="4000" dirty="0"/>
            </a:br>
            <a:endParaRPr lang="ru-RU" sz="40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40767"/>
            <a:ext cx="7848872" cy="3168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467544" y="4581128"/>
            <a:ext cx="7967736" cy="21602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Dasturda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uz-Latn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bitta </a:t>
            </a:r>
            <a:r>
              <a:rPr lang="uz-Latn-U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 </a:t>
            </a:r>
            <a:r>
              <a:rPr lang="uz-Latn-UZ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(1+2*5=11)</a:t>
            </a:r>
            <a:r>
              <a:rPr lang="uz-Latn-U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qiymatni bir necha, ya’ni </a:t>
            </a:r>
            <a:r>
              <a:rPr lang="uz-Latn-UZ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b, c</a:t>
            </a:r>
            <a:r>
              <a:rPr lang="uz-Latn-U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 </a:t>
            </a:r>
            <a:r>
              <a:rPr lang="uz-Latn-UZ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uz-Latn-U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larga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z-Latn-U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belgili literal ! qiymati </a:t>
            </a:r>
            <a:r>
              <a:rPr lang="uz-Latn-UZ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uz-Latn-U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 </a:t>
            </a:r>
            <a:r>
              <a:rPr lang="uz-Latn-UZ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 </a:t>
            </a:r>
            <a:r>
              <a:rPr lang="uz-Latn-U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 o’zlashtirilmoqda.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E+=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yozuvi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e=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e+a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ekvivalent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e=0+11=11;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f-=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yozuvi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f=f-2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ekvivalent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f=1-2=-1;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g*=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yozuvi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g=g*5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ekvivalent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g=2*5=10;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h/=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yozuvi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h=h/c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ekvivalent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h=22/11=2;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587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7920880" cy="432048"/>
          </a:xfrm>
        </p:spPr>
        <p:txBody>
          <a:bodyPr>
            <a:noAutofit/>
          </a:bodyPr>
          <a:lstStyle/>
          <a:p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Mavzuni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mustahkamlash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savollar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692696"/>
            <a:ext cx="8784976" cy="6048672"/>
          </a:xfrm>
        </p:spPr>
        <p:txBody>
          <a:bodyPr>
            <a:noAutofit/>
          </a:bodyPr>
          <a:lstStyle/>
          <a:p>
            <a:pPr marL="0" lvl="0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tili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qachon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tomonidan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yaratilgan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2.Al–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Xorazmiy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3.Qanaqa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dasturlash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tillarini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bilasiz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4.Dasturlash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tili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deganda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nimani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tushunasiz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lvl="0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5.Chiziqli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dasturlashda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qanday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operatorlardan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foydalaniladi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lvl="0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Dasturning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tarkibiy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qismi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tilida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yozilgan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tushirishdan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oldin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kompilyatsiya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tugma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yordamida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qilinishi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 F10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tugma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nima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vazifani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bajaradi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9. F11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tugma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nima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vazifani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bajaradi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10. 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tilining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alfaviti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nimalardan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tashkil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O`zgarmaslarning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qanday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turlari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qanday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aniqlanadi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12. O`</a:t>
            </a:r>
            <a:r>
              <a:rPr lang="uz-Cyrl-U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zgaruvchilar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turlari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8997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Группа 19"/>
          <p:cNvGrpSpPr/>
          <p:nvPr/>
        </p:nvGrpSpPr>
        <p:grpSpPr>
          <a:xfrm>
            <a:off x="0" y="-42041"/>
            <a:ext cx="9144000" cy="1580830"/>
            <a:chOff x="335361" y="260655"/>
            <a:chExt cx="9721081" cy="1153012"/>
          </a:xfrm>
        </p:grpSpPr>
        <p:pic>
          <p:nvPicPr>
            <p:cNvPr id="18" name="Рисунок 17"/>
            <p:cNvPicPr>
              <a:picLocks noChangeAspect="1"/>
            </p:cNvPicPr>
            <p:nvPr/>
          </p:nvPicPr>
          <p:blipFill rotWithShape="1">
            <a:blip r:embed="rId3"/>
            <a:srcRect t="12810" r="16230" b="62876"/>
            <a:stretch/>
          </p:blipFill>
          <p:spPr>
            <a:xfrm>
              <a:off x="335361" y="260655"/>
              <a:ext cx="7056784" cy="1152127"/>
            </a:xfrm>
            <a:prstGeom prst="rect">
              <a:avLst/>
            </a:prstGeom>
          </p:spPr>
        </p:pic>
        <p:pic>
          <p:nvPicPr>
            <p:cNvPr id="19" name="Рисунок 18"/>
            <p:cNvPicPr>
              <a:picLocks noChangeAspect="1"/>
            </p:cNvPicPr>
            <p:nvPr/>
          </p:nvPicPr>
          <p:blipFill rotWithShape="1">
            <a:blip r:embed="rId3"/>
            <a:srcRect t="61461" r="68372" b="14247"/>
            <a:stretch/>
          </p:blipFill>
          <p:spPr>
            <a:xfrm>
              <a:off x="7392145" y="262607"/>
              <a:ext cx="2664297" cy="1151060"/>
            </a:xfrm>
            <a:prstGeom prst="rect">
              <a:avLst/>
            </a:prstGeom>
          </p:spPr>
        </p:pic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6833" y="4124615"/>
            <a:ext cx="2662900" cy="267893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5"/>
          <a:srcRect l="15322" t="20546" r="15322" b="27091"/>
          <a:stretch/>
        </p:blipFill>
        <p:spPr>
          <a:xfrm>
            <a:off x="99515" y="5464082"/>
            <a:ext cx="657397" cy="701222"/>
          </a:xfrm>
          <a:prstGeom prst="rect">
            <a:avLst/>
          </a:prstGeom>
          <a:noFill/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6"/>
          <a:srcRect l="8195" t="20673" r="8195" b="23931"/>
          <a:stretch/>
        </p:blipFill>
        <p:spPr>
          <a:xfrm>
            <a:off x="81650" y="6179287"/>
            <a:ext cx="675262" cy="63774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55919" y="6146720"/>
            <a:ext cx="380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+mj-lt"/>
                <a:cs typeface="Calibri" panose="020F0502020204030204" pitchFamily="34" charset="0"/>
              </a:rPr>
              <a:t>«</a:t>
            </a:r>
            <a:r>
              <a:rPr lang="en-US" sz="1400" dirty="0" smtClean="0">
                <a:latin typeface="+mj-lt"/>
                <a:cs typeface="Calibri" panose="020F0502020204030204" pitchFamily="34" charset="0"/>
              </a:rPr>
              <a:t>Axborot texnologiyalari</a:t>
            </a:r>
            <a:r>
              <a:rPr lang="ru-RU" sz="1400" dirty="0" smtClean="0">
                <a:latin typeface="+mj-lt"/>
                <a:cs typeface="Calibri" panose="020F0502020204030204" pitchFamily="34" charset="0"/>
              </a:rPr>
              <a:t>»</a:t>
            </a:r>
            <a:r>
              <a:rPr lang="en-US" sz="1400" dirty="0" smtClean="0">
                <a:latin typeface="+mj-lt"/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latin typeface="+mj-lt"/>
                <a:cs typeface="Calibri" panose="020F0502020204030204" pitchFamily="34" charset="0"/>
              </a:rPr>
              <a:t>kafedrasi</a:t>
            </a:r>
            <a:r>
              <a:rPr lang="en-US" sz="1400" dirty="0" smtClean="0">
                <a:latin typeface="+mj-lt"/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latin typeface="+mj-lt"/>
                <a:cs typeface="Calibri" panose="020F0502020204030204" pitchFamily="34" charset="0"/>
              </a:rPr>
              <a:t>dotsenti</a:t>
            </a:r>
            <a:endParaRPr lang="uz-Cyrl-UZ" sz="1400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56912" y="5607010"/>
            <a:ext cx="2778370" cy="491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 err="1" smtClean="0">
                <a:latin typeface="+mj-lt"/>
                <a:cs typeface="Calibri" panose="020F0502020204030204" pitchFamily="34" charset="0"/>
              </a:rPr>
              <a:t>Raxmankulova</a:t>
            </a:r>
            <a:r>
              <a:rPr lang="en-US" sz="1600" dirty="0" smtClean="0">
                <a:latin typeface="+mj-lt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+mj-lt"/>
                <a:cs typeface="Calibri" panose="020F0502020204030204" pitchFamily="34" charset="0"/>
              </a:rPr>
              <a:t>Barna</a:t>
            </a:r>
            <a:r>
              <a:rPr lang="en-US" sz="1600" dirty="0" smtClean="0">
                <a:latin typeface="+mj-lt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+mj-lt"/>
                <a:cs typeface="Calibri" panose="020F0502020204030204" pitchFamily="34" charset="0"/>
              </a:rPr>
              <a:t>Oktamxanovna</a:t>
            </a:r>
            <a:endParaRPr lang="ru-RU" sz="1600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25" name="Прямоугольник 24">
            <a:extLst/>
          </p:cNvPr>
          <p:cNvSpPr>
            <a:spLocks noChangeAspect="1"/>
          </p:cNvSpPr>
          <p:nvPr/>
        </p:nvSpPr>
        <p:spPr>
          <a:xfrm>
            <a:off x="601947" y="2407439"/>
            <a:ext cx="7919544" cy="110895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 err="1" smtClean="0">
                <a:solidFill>
                  <a:schemeClr val="bg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E’boringiz</a:t>
            </a:r>
            <a:r>
              <a:rPr lang="en-US" sz="4800" dirty="0" smtClean="0">
                <a:solidFill>
                  <a:schemeClr val="bg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4800" dirty="0" smtClean="0">
                <a:solidFill>
                  <a:schemeClr val="bg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rahmat</a:t>
            </a:r>
            <a:r>
              <a:rPr lang="en-US" sz="4800" dirty="0" smtClean="0">
                <a:solidFill>
                  <a:schemeClr val="bg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en-US" sz="4800" dirty="0">
              <a:solidFill>
                <a:schemeClr val="bg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839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87450" y="333375"/>
            <a:ext cx="7488238" cy="6408738"/>
          </a:xfrm>
        </p:spPr>
        <p:txBody>
          <a:bodyPr>
            <a:normAutofit/>
          </a:bodyPr>
          <a:lstStyle/>
          <a:p>
            <a:pPr marL="82550" indent="0" algn="ctr">
              <a:buFont typeface="Wingdings 2" pitchFamily="18" charset="2"/>
              <a:buNone/>
              <a:defRPr/>
            </a:pPr>
            <a:r>
              <a:rPr lang="en-US" sz="4000" b="1" dirty="0" err="1">
                <a:latin typeface="Times New Roman" pitchFamily="18" charset="0"/>
                <a:cs typeface="Times New Roman" pitchFamily="18" charset="0"/>
              </a:rPr>
              <a:t>Algoritm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marL="82550" indent="0" algn="just">
              <a:buFont typeface="Wingdings 2" pitchFamily="18" charset="2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Al -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Xorazmiy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82550" indent="0" algn="r">
              <a:buFont typeface="Wingdings 2" pitchFamily="18" charset="2"/>
              <a:buNone/>
              <a:defRPr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lotincha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82550" indent="0" algn="just">
              <a:buFont typeface="Wingdings 2" pitchFamily="18" charset="2"/>
              <a:buNone/>
              <a:defRPr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Muxammad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Muso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Al-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Xorazmiy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asrda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82550" indent="0" algn="ctr">
              <a:buFont typeface="Wingdings 2" pitchFamily="18" charset="2"/>
              <a:buNone/>
              <a:defRPr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o’nlik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sanoq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sistemasi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82550" indent="0" algn="just">
              <a:buFont typeface="Wingdings 2" pitchFamily="18" charset="2"/>
              <a:buNone/>
              <a:defRPr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Yevropa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 marL="82550" indent="0" algn="r">
              <a:buFont typeface="Wingdings 2" pitchFamily="18" charset="2"/>
              <a:buNone/>
              <a:defRPr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qoidalar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tarjimasi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82550" indent="0" algn="just">
              <a:buFont typeface="Wingdings 2" pitchFamily="18" charset="2"/>
              <a:buNone/>
              <a:defRPr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Al-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Xorazmiy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aytadiki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” 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82550" indent="0" algn="ctr">
              <a:buFont typeface="Wingdings 2" pitchFamily="18" charset="2"/>
              <a:buNone/>
              <a:defRPr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82550" indent="0" algn="ctr">
              <a:buFont typeface="Wingdings 2" pitchFamily="18" charset="2"/>
              <a:buNone/>
              <a:defRPr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Algoritm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149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332656"/>
            <a:ext cx="878497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uz-Cyrl-UZ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 dasturlash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tili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z-Cyrl-UZ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Dev-C++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dasturlash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muhiti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C++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dasturlash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tilining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nomi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dasturlash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tilidan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kelib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chiqqan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bo`lib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++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belgisi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inkrement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amali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ya`ni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o'zgaruvchining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qiymatini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bittaga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oshish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amalidan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olingan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 C ++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dasturlash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tili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turli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xil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amaliy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dasturlarni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yaratish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operatsion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tizimlarni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qurilma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drayverlarini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shuningdek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video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o'yinlarni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boshqalarni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yaratish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qo'llaniladi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++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dasturlash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tili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1980-yillarning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boshlarida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Bell Laboratories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firmasi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xodimi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Byorn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Stroustrup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tomonidan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yaratilgan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83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 descr="http://cppstudio.com/wp-content/images/article/Bjarne_Stroustrup.jp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512" y="1"/>
            <a:ext cx="8964488" cy="587727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/>
          <p:cNvSpPr/>
          <p:nvPr/>
        </p:nvSpPr>
        <p:spPr>
          <a:xfrm>
            <a:off x="0" y="5877272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Byorn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Stroustrup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4171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20928"/>
            <a:ext cx="8784977" cy="683707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Byorn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Stroustrup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o'zining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ehtiyojlari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C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dasturlash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tiliga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qator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yangiliklar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kiritmoqchi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bo`ldi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ya'ni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dastlab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C++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dasturlash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tilini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yaratish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rejalashtirilmagan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U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dastlab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o`zi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yaratgan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dasturlash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tilini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“C with classes”(“C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sinflar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”) 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deb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nomladi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Straustrup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dasturlash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tiliga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sinflar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ob'ektlar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ishlash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imkoniyatini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qo'shdi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sintaksisi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asosida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yangi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dasturlash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tili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zarur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shart-sharoitlarni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yaratdi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1983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yilda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dasturlash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tili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"C++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dasturlash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tili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 deb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o'zgartirildi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28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29186"/>
            <a:ext cx="9144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Dev-C ++ (Dev-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-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 / C ++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dasturlash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tillari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bepul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dasturlarni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chiqish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muhiti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Dev-C ++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dastur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oynasini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quyidagi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ko`rinishda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bo`ladi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 descr="Dev-C++ (Dev-Cpp) - среда разработки приложений для Си/С++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52625"/>
            <a:ext cx="6552728" cy="54858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754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c8b12caebd6dfd8bba1b936bdab3ce2ef8b2e1d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9947001</TotalTime>
  <Words>1783</Words>
  <Application>Microsoft Office PowerPoint</Application>
  <PresentationFormat>Экран (4:3)</PresentationFormat>
  <Paragraphs>456</Paragraphs>
  <Slides>44</Slides>
  <Notes>2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44</vt:i4>
      </vt:variant>
    </vt:vector>
  </HeadingPairs>
  <TitlesOfParts>
    <vt:vector size="46" baseType="lpstr">
      <vt:lpstr>Тема Office</vt:lpstr>
      <vt:lpstr>Microsoft Equation 3.0</vt:lpstr>
      <vt:lpstr>Презентация PowerPoint</vt:lpstr>
      <vt:lpstr>Mavzu:  Dasturlash tili elementlari. Mutaxassislik masalalarini yechishda chiziqli algoritmlar yordamida dasturlash   Ma’ruzachi: dots.B.O.Raxmankulova</vt:lpstr>
      <vt:lpstr>Reja:</vt:lpstr>
      <vt:lpstr>Foydalaniladigan adabiyotlar: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Identifikatorlar</vt:lpstr>
      <vt:lpstr>Презентация PowerPoint</vt:lpstr>
      <vt:lpstr>OʼZGARMASLAR</vt:lpstr>
      <vt:lpstr>Презентация PowerPoint</vt:lpstr>
      <vt:lpstr> C++ dasturi sharhlarning ikkita shaklidan foydalanadi: • sharh ikkita  //  belgi bilan boshlanadi. Masalan, </vt:lpstr>
      <vt:lpstr>Презентация PowerPoint</vt:lpstr>
      <vt:lpstr>Презентация PowerPoint</vt:lpstr>
      <vt:lpstr>O’zgaruvchilar turlari</vt:lpstr>
      <vt:lpstr>Презентация PowerPoint</vt:lpstr>
      <vt:lpstr>Презентация PowerPoint</vt:lpstr>
      <vt:lpstr>Презентация PowerPoint</vt:lpstr>
      <vt:lpstr>C++ tilida amallar </vt:lpstr>
      <vt:lpstr>C++ tilida amallar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C++ da o’zgaruvchi va o’zgarmaslarni e’lon qilish</vt:lpstr>
      <vt:lpstr>O’ZLASHTIRISH OPERATORI</vt:lpstr>
      <vt:lpstr>Презентация PowerPoint</vt:lpstr>
      <vt:lpstr>Main()funktsiyasi</vt:lpstr>
      <vt:lpstr>Презентация PowerPoint</vt:lpstr>
      <vt:lpstr>Masala: </vt:lpstr>
      <vt:lpstr>Qumning tabiiy namligini hisoblash dasturi:</vt:lpstr>
      <vt:lpstr>Презентация PowerPoint</vt:lpstr>
      <vt:lpstr>Презентация PowerPoint</vt:lpstr>
      <vt:lpstr> C++ da quyidagicha o’zlashtirish imkoniyatlari bor: </vt:lpstr>
      <vt:lpstr>Mavzuni mustahkamlash uchun savollar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дастурида чизиқли, тармоқланувчи ва такрорланувчи алгоритмлар</dc:title>
  <dc:creator>user</dc:creator>
  <cp:lastModifiedBy>user</cp:lastModifiedBy>
  <cp:revision>120</cp:revision>
  <cp:lastPrinted>2019-12-02T03:23:36Z</cp:lastPrinted>
  <dcterms:created xsi:type="dcterms:W3CDTF">2019-10-24T15:04:21Z</dcterms:created>
  <dcterms:modified xsi:type="dcterms:W3CDTF">2021-04-25T05:37:13Z</dcterms:modified>
</cp:coreProperties>
</file>