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4" r:id="rId2"/>
    <p:sldId id="282" r:id="rId3"/>
    <p:sldId id="281" r:id="rId4"/>
    <p:sldId id="276" r:id="rId5"/>
    <p:sldId id="296" r:id="rId6"/>
    <p:sldId id="298" r:id="rId7"/>
    <p:sldId id="257" r:id="rId8"/>
    <p:sldId id="280" r:id="rId9"/>
    <p:sldId id="275" r:id="rId10"/>
    <p:sldId id="299" r:id="rId11"/>
    <p:sldId id="284" r:id="rId12"/>
    <p:sldId id="300" r:id="rId13"/>
    <p:sldId id="273" r:id="rId14"/>
    <p:sldId id="285" r:id="rId15"/>
    <p:sldId id="261" r:id="rId16"/>
    <p:sldId id="279" r:id="rId17"/>
    <p:sldId id="286" r:id="rId18"/>
    <p:sldId id="287" r:id="rId19"/>
    <p:sldId id="288" r:id="rId20"/>
    <p:sldId id="289" r:id="rId21"/>
    <p:sldId id="290" r:id="rId22"/>
    <p:sldId id="293" r:id="rId23"/>
    <p:sldId id="291" r:id="rId24"/>
    <p:sldId id="301" r:id="rId25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3D30-B593-48C2-8097-C9D86B60CFC4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1B6F5-EFB3-4631-9997-0DCD57355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1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1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1B6F5-EFB3-4631-9997-0DCD57355E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8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4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1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4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8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C99BC-D958-49C6-826D-F1FEEDC358D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32E6-0AB5-41EF-B080-1D190DBB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2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dilnoza9866@mail.r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56210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Axborot texnologiyalari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dotsenti</a:t>
            </a:r>
            <a:endParaRPr lang="uz-Cyrl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Raxmankulova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Oktamxanovna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>
            <a:spLocks noChangeAspect="1"/>
          </p:cNvSpPr>
          <p:nvPr/>
        </p:nvSpPr>
        <p:spPr>
          <a:xfrm>
            <a:off x="0" y="3816858"/>
            <a:ext cx="6311371" cy="15621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6" name="POWERPOINT TEMPLATE"/>
          <p:cNvSpPr>
            <a:spLocks noChangeArrowheads="1"/>
          </p:cNvSpPr>
          <p:nvPr/>
        </p:nvSpPr>
        <p:spPr bwMode="auto">
          <a:xfrm>
            <a:off x="1460796" y="3780176"/>
            <a:ext cx="4148972" cy="16281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uz-Cyrl-U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asalalar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z-Cyrl-U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tarmoqlanuvchi algoritmlar yordamida dasturlash</a:t>
            </a:r>
            <a:r>
              <a:rPr lang="en-US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27" name="POWERPOINT TEMPLATE"/>
          <p:cNvSpPr>
            <a:spLocks noChangeArrowheads="1"/>
          </p:cNvSpPr>
          <p:nvPr/>
        </p:nvSpPr>
        <p:spPr bwMode="auto">
          <a:xfrm>
            <a:off x="43402" y="3877458"/>
            <a:ext cx="1026437" cy="13696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8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60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2400" b="1" dirty="0" err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mavzu</a:t>
            </a:r>
            <a:endParaRPr lang="en-US" altLang="ru-RU" sz="24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1071563" y="3912108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Прямоугольник 28"/>
          <p:cNvSpPr>
            <a:spLocks noChangeAspect="1"/>
          </p:cNvSpPr>
          <p:nvPr/>
        </p:nvSpPr>
        <p:spPr>
          <a:xfrm>
            <a:off x="3491881" y="1866900"/>
            <a:ext cx="5638982" cy="15621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0" name="POWERPOINT TEMPLATE"/>
          <p:cNvSpPr>
            <a:spLocks noChangeArrowheads="1"/>
          </p:cNvSpPr>
          <p:nvPr/>
        </p:nvSpPr>
        <p:spPr bwMode="auto">
          <a:xfrm>
            <a:off x="4715508" y="2003967"/>
            <a:ext cx="4361483" cy="12403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Axborot texnologiyalari va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jarayonlarni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matematik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modellashtirish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POWERPOINT TEMPLATE"/>
          <p:cNvSpPr>
            <a:spLocks noChangeArrowheads="1"/>
          </p:cNvSpPr>
          <p:nvPr/>
        </p:nvSpPr>
        <p:spPr bwMode="auto">
          <a:xfrm>
            <a:off x="3535282" y="2327614"/>
            <a:ext cx="1026437" cy="5693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32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2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2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/>
          <p:cNvCxnSpPr>
            <a:cxnSpLocks/>
          </p:cNvCxnSpPr>
          <p:nvPr/>
        </p:nvCxnSpPr>
        <p:spPr>
          <a:xfrm>
            <a:off x="4563443" y="1962150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AF788B-984F-4DAC-8DC2-7DC62B85537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Shartsiz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5B85A28-7627-47E3-8132-C9B10A0F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Shartsiz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operator;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operator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6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88640"/>
            <a:ext cx="8229600" cy="850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Shartsiz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o’tish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operatoriga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misol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1520" y="1124744"/>
                <a:ext cx="4244280" cy="5616624"/>
              </a:xfr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1-misol</a:t>
                </a: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#include &lt;iostream&gt;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u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sing namespace std;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uz-Latn-UZ" sz="2400" dirty="0" err="1">
                    <a:latin typeface="Times New Roman" pitchFamily="18" charset="0"/>
                    <a:cs typeface="Times New Roman" pitchFamily="18" charset="0"/>
                  </a:rPr>
                  <a:t>nt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main ()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z-Latn-UZ" sz="2400" dirty="0" err="1">
                    <a:latin typeface="Times New Roman" pitchFamily="18" charset="0"/>
                    <a:cs typeface="Times New Roman" pitchFamily="18" charset="0"/>
                  </a:rPr>
                  <a:t>Double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, b;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z-Latn-UZ" sz="2400" dirty="0" err="1">
                    <a:latin typeface="Times New Roman" pitchFamily="18" charset="0"/>
                    <a:cs typeface="Times New Roman" pitchFamily="18" charset="0"/>
                  </a:rPr>
                  <a:t>Goto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miss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        b = 5 * a;</a:t>
                </a:r>
                <a:endParaRPr lang="en-US" sz="2400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miss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: b = a + 1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  cout &lt;&lt;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“ </a:t>
                </a: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b=’’ &lt;&lt; b;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uz-Latn-UZ" sz="2400" i="1">
                        <a:latin typeface="Cambria Math"/>
                      </a:rPr>
                      <m:t>𝜃</m:t>
                    </m:r>
                  </m:oMath>
                </a14:m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400" i="1" dirty="0">
                    <a:latin typeface="Times New Roman" pitchFamily="18" charset="0"/>
                    <a:cs typeface="Times New Roman" pitchFamily="18" charset="0"/>
                  </a:rPr>
                  <a:t>Bu dasturda goto operatori ishlagandan so’ng  b=5  * a; operator ishlanmasdan tashlab ketil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uz-Latn-UZ" sz="2400" i="1" dirty="0">
                    <a:latin typeface="Times New Roman" pitchFamily="18" charset="0"/>
                    <a:cs typeface="Times New Roman" pitchFamily="18" charset="0"/>
                  </a:rPr>
                  <a:t>di va ishlash navbati b=a+1; operatoriga berildi.</a:t>
                </a:r>
                <a:r>
                  <a:rPr lang="uz-Latn-UZ" sz="2400" dirty="0"/>
                  <a:t>	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1520" y="1124744"/>
                <a:ext cx="4244280" cy="5616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24744"/>
                <a:ext cx="4038600" cy="5616624"/>
              </a:xfr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#include &lt;iostream&gt;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Using namescape std;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Int main () {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    double a= 1, b;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    nish: b= 5 * a;</a:t>
                </a: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         goto nish ;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          b = a + 1;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    cout &lt;&lt; ‘’ b=” &lt;&lt; b;</a:t>
                </a: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uz-Latn-UZ" sz="2200" b="1" i="1">
                        <a:latin typeface="Cambria Math"/>
                      </a:rPr>
                      <m:t>𝜽</m:t>
                    </m:r>
                  </m:oMath>
                </a14:m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 ;</a:t>
                </a:r>
                <a:endParaRPr lang="ru-RU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dirty="0">
                    <a:latin typeface="Times New Roman" pitchFamily="18" charset="0"/>
                    <a:cs typeface="Times New Roman" pitchFamily="18" charset="0"/>
                  </a:rPr>
                  <a:t>} </a:t>
                </a: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2200" b="1" i="1" dirty="0">
                    <a:latin typeface="Times New Roman" pitchFamily="18" charset="0"/>
                    <a:cs typeface="Times New Roman" pitchFamily="18" charset="0"/>
                  </a:rPr>
                  <a:t>Dasturda qo’nish joyi uchish joyidan oldin ham yozilishi mumkin.</a:t>
                </a:r>
                <a:endParaRPr lang="ru-RU" sz="22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24744"/>
                <a:ext cx="4038600" cy="56166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43A378-1C70-4FD5-B144-69AFB502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460"/>
            <a:ext cx="8229600" cy="5620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E541F2-4899-4A13-A7EA-8B3B6383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3394720" cy="5400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switch)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operatordan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amallardan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birinining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BAD1215-3F75-4D7E-86BC-AD71129D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1960" y="1124744"/>
            <a:ext cx="4474840" cy="532859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 case 1-belgi: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1-operatorlarketma-ketligi;     break;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  case 2-belgi: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 2-operatorlar 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    break;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...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   case n-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   n- 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   break;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default          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73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712968" cy="6001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(int)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(char)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1-case, 2-case, ..., n- case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taqqoslanadigan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1-operatorlar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2-operatorlar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...,n-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topilmagan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3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uz-Latn-UZ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</a:t>
            </a:r>
            <a:r>
              <a:rPr lang="uz-Latn-UZ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 Berilgan N (1≤N≤7) butun songa mos hafta kunini chiqaring.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b="1" dirty="0">
                <a:latin typeface="Times New Roman" pitchFamily="18" charset="0"/>
                <a:cs typeface="Times New Roman" pitchFamily="18" charset="0"/>
              </a:rPr>
              <a:t>Yechim.</a:t>
            </a: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 Bu masalani yechish uchun </a:t>
            </a:r>
            <a:r>
              <a:rPr lang="uz-Latn-UZ" sz="2000" dirty="0" err="1">
                <a:latin typeface="Times New Roman" pitchFamily="18" charset="0"/>
                <a:cs typeface="Times New Roman" pitchFamily="18" charset="0"/>
              </a:rPr>
              <a:t>tanl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z-Latn-UZ" sz="2000" dirty="0" err="1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 operatoridan foydalanish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bo’ladi: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95536" y="1340768"/>
                <a:ext cx="4038600" cy="5400600"/>
              </a:xfr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25000" lnSpcReduction="20000"/>
              </a:bodyPr>
              <a:lstStyle/>
              <a:p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#include &lt;iostream&gt;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7200" b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sing namescape std;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7200" b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uz-Latn-UZ" sz="7200" b="1" dirty="0" err="1">
                    <a:latin typeface="Times New Roman" pitchFamily="18" charset="0"/>
                    <a:cs typeface="Times New Roman" pitchFamily="18" charset="0"/>
                  </a:rPr>
                  <a:t>nt</a:t>
                </a: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main () {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  <a:r>
                  <a:rPr lang="en-US" sz="7200" b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uz-Latn-UZ" sz="7200" b="1" dirty="0" err="1">
                    <a:latin typeface="Times New Roman" pitchFamily="18" charset="0"/>
                    <a:cs typeface="Times New Roman" pitchFamily="18" charset="0"/>
                  </a:rPr>
                  <a:t>nt</a:t>
                </a: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n;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  <a:r>
                  <a:rPr lang="en-US" sz="72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uz-Latn-UZ" sz="7200" b="1" dirty="0" err="1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&lt;&lt; “N=”; cin &gt;&gt; n;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                   Switch (n){                  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Case 1: cout&lt;&lt; “Dushanba”;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Case 2: cout&lt;&lt; “Seshanba”;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Case 3: cout&lt;&lt; “Chorshanba”;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Case 4: cout&lt;&lt; “Payshanba”;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Case 5: cout&lt;&lt; “Juma”;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Case 6: cout&lt;&lt; “Shanba”;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Case 7: cout&lt;&lt; “Yakshanba”; break; 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        Default: cout &lt;&lt; “Adashdingiz!” ;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uz-Latn-UZ" sz="7200" b="1" i="1">
                        <a:latin typeface="Cambria Math"/>
                      </a:rPr>
                      <m:t>𝜽</m:t>
                    </m:r>
                  </m:oMath>
                </a14:m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7200" b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ru-RU" sz="7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har bir </a:t>
                </a:r>
                <a:r>
                  <a:rPr lang="uz-Latn-UZ" sz="4400" b="1" dirty="0">
                    <a:latin typeface="Times New Roman" pitchFamily="18" charset="0"/>
                    <a:cs typeface="Times New Roman" pitchFamily="18" charset="0"/>
                  </a:rPr>
                  <a:t>case </a:t>
                </a: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ga mos ko’rsatmalar ketma-ketligi oxirida yozilgan </a:t>
                </a:r>
                <a:r>
                  <a:rPr lang="uz-Latn-UZ" sz="4400" b="1" dirty="0">
                    <a:latin typeface="Times New Roman" pitchFamily="18" charset="0"/>
                    <a:cs typeface="Times New Roman" pitchFamily="18" charset="0"/>
                  </a:rPr>
                  <a:t>break</a:t>
                </a: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 operatori shu ko’rsatmalar ketma-ketligi bajarilgandan song tanlash operatoridan chiqishni ta’minlaydi.</a:t>
                </a: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5536" y="1340768"/>
                <a:ext cx="4038600" cy="54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340768"/>
                <a:ext cx="4038600" cy="5400600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#include &lt;iostream&gt;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Using namescape std;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Int main () {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                    Int n;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                    Cout &lt;&lt; “N=”; cin &gt;&gt; n;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                    Switch (n){                  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1: cout&lt;&lt; “Dushanba”;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2: cout&lt;&lt; “Seshanba”;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3: cout&lt;&lt; “Chorshanba”;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4: cout&lt;&lt; “Payshanba”;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5: cout&lt;&lt; “Juma”;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6: cout&lt;&lt; “Shanba”;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Case 7: cout&lt;&lt; “Yakshanba”; break; 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               Default: cout &lt;&lt; “Adashdingiz!” &lt;&lt;</a:t>
                </a:r>
                <a:r>
                  <a:rPr lang="uz-Latn-UZ" sz="5600" b="1" dirty="0" err="1">
                    <a:latin typeface="Times New Roman" pitchFamily="18" charset="0"/>
                    <a:cs typeface="Times New Roman" pitchFamily="18" charset="0"/>
                  </a:rPr>
                  <a:t>end</a:t>
                </a:r>
                <a:r>
                  <a:rPr lang="en-US" sz="5600" b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 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Cout &lt;&lt;”Xato bo’ldi!” &lt;&lt;end1;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uz-Latn-UZ" sz="5600" b="1" i="1">
                        <a:latin typeface="Cambria Math"/>
                      </a:rPr>
                      <m:t>𝜽</m:t>
                    </m:r>
                  </m:oMath>
                </a14:m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5600" b="1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en-US" sz="5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3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Agar Break </a:t>
                </a:r>
                <a:r>
                  <a:rPr lang="en-US" sz="4400" dirty="0" err="1">
                    <a:latin typeface="Times New Roman" pitchFamily="18" charset="0"/>
                    <a:cs typeface="Times New Roman" pitchFamily="18" charset="0"/>
                  </a:rPr>
                  <a:t>operatori</a:t>
                </a: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400" dirty="0" err="1">
                    <a:latin typeface="Times New Roman" pitchFamily="18" charset="0"/>
                    <a:cs typeface="Times New Roman" pitchFamily="18" charset="0"/>
                  </a:rPr>
                  <a:t>yozilmasa</a:t>
                </a: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4400" dirty="0" err="1">
                    <a:latin typeface="Times New Roman" pitchFamily="18" charset="0"/>
                    <a:cs typeface="Times New Roman" pitchFamily="18" charset="0"/>
                  </a:rPr>
                  <a:t>quyidagi</a:t>
                </a: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400" dirty="0" err="1">
                    <a:latin typeface="Times New Roman" pitchFamily="18" charset="0"/>
                    <a:cs typeface="Times New Roman" pitchFamily="18" charset="0"/>
                  </a:rPr>
                  <a:t>xatolar</a:t>
                </a: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400" dirty="0" err="1">
                    <a:latin typeface="Times New Roman" pitchFamily="18" charset="0"/>
                    <a:cs typeface="Times New Roman" pitchFamily="18" charset="0"/>
                  </a:rPr>
                  <a:t>bo’ladi</a:t>
                </a:r>
                <a:r>
                  <a:rPr lang="en-US" sz="4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N=5</a:t>
                </a: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Juma</a:t>
                </a: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Shanba</a:t>
                </a: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Yakshanba</a:t>
                </a: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Adashdingiz!</a:t>
                </a: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uz-Latn-UZ" sz="4400" dirty="0">
                    <a:latin typeface="Times New Roman" pitchFamily="18" charset="0"/>
                    <a:cs typeface="Times New Roman" pitchFamily="18" charset="0"/>
                  </a:rPr>
                  <a:t>Xato bo’ldi!</a:t>
                </a:r>
                <a:endParaRPr lang="ru-RU" sz="4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340768"/>
                <a:ext cx="4038600" cy="540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99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6150"/>
            <a:ext cx="8909535" cy="69865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3-misol: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ko`rinishidagi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ko`rinishida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ifidalash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2:cout &lt;&lt;"\n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yomon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";break;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3:cout &lt;&lt;"\n o`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";break;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4:cout &lt;&lt;"\n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yahshi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";break;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5:cout &lt;&lt;"\n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a'lo";break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&lt;&lt;"\n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noto`g`ri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   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0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4-misol.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tekisligi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choragi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bo`yicha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yotuvchi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nuqta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ishorasini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float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chorak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chorak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=”;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chorak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chorak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&lt;&lt;”\n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x&gt;0,y&gt;0”);break;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&lt;&lt;”\n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x&lt;0,y&gt;0’);break;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&lt;&lt;”\n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x&lt;0,y&lt;0’);break;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&lt;&lt;”\n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x&gt;0,y&lt;0’); break;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&lt;&lt;"\n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chorak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noto`g`ri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6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268760"/>
            <a:ext cx="835292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zanjiridagi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klemmalaridagi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U=100v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R1=5A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R2=4A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bo`lishini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I=U/R, R=R1*R2/(R1+R2), R=R1+R2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96652"/>
            <a:ext cx="85689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Masala:</a:t>
            </a:r>
          </a:p>
          <a:p>
            <a:pPr algn="ctr"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440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3002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&lt;string&gt;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 R1, R2, R, I, U;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&lt;&lt;"Tok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klemmalaridagi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kuchlanishni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&gt;&gt;U;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qarshiligini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&gt;&gt;R1;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qarshiligini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&gt;&gt;R2;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if(s=="parallel") R=R1*R2/(R1+R2);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if(s=="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ketmaket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R=R1+R2;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I=U/R;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"&lt;&lt;s&lt;&lt;"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ulanganda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"&lt;&lt;"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 &lt;&lt;I&lt;&lt;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 0;}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ulanganda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5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712968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misolni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qaraymiz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-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son.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68689"/>
              </p:ext>
            </p:extLst>
          </p:nvPr>
        </p:nvGraphicFramePr>
        <p:xfrm>
          <a:off x="575556" y="2420888"/>
          <a:ext cx="7992888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Формула" r:id="rId3" imgW="2273040" imgH="1002960" progId="Equation.3">
                  <p:embed/>
                </p:oleObj>
              </mc:Choice>
              <mc:Fallback>
                <p:oleObj name="Формула" r:id="rId3" imgW="227304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2420888"/>
                        <a:ext cx="7992888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8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712968" cy="6264696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dots.B.O.Raxmankulova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946" y="108012"/>
            <a:ext cx="8229600" cy="61846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949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ha                                                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yo’q</a:t>
            </a:r>
            <a:endParaRPr lang="ru-RU" sz="1600" dirty="0"/>
          </a:p>
        </p:txBody>
      </p:sp>
      <p:sp>
        <p:nvSpPr>
          <p:cNvPr id="4" name="Овал 3"/>
          <p:cNvSpPr/>
          <p:nvPr/>
        </p:nvSpPr>
        <p:spPr>
          <a:xfrm>
            <a:off x="2915817" y="908720"/>
            <a:ext cx="2376254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Boshlanishi</a:t>
            </a:r>
            <a:endParaRPr lang="ru-RU" sz="24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067944" y="15567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данные 6"/>
          <p:cNvSpPr/>
          <p:nvPr/>
        </p:nvSpPr>
        <p:spPr>
          <a:xfrm>
            <a:off x="3131840" y="1844824"/>
            <a:ext cx="1872208" cy="504056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a,x,q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>
            <a:stCxn id="7" idx="4"/>
          </p:cNvCxnSpPr>
          <p:nvPr/>
        </p:nvCxnSpPr>
        <p:spPr>
          <a:xfrm>
            <a:off x="4067944" y="23488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решение 9"/>
          <p:cNvSpPr/>
          <p:nvPr/>
        </p:nvSpPr>
        <p:spPr>
          <a:xfrm>
            <a:off x="3239852" y="2492896"/>
            <a:ext cx="1656184" cy="90232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x&lt;q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>
            <a:cxnSpLocks/>
            <a:stCxn id="10" idx="3"/>
          </p:cNvCxnSpPr>
          <p:nvPr/>
        </p:nvCxnSpPr>
        <p:spPr>
          <a:xfrm flipV="1">
            <a:off x="4896036" y="2924944"/>
            <a:ext cx="468052" cy="1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10" idx="1"/>
          </p:cNvCxnSpPr>
          <p:nvPr/>
        </p:nvCxnSpPr>
        <p:spPr>
          <a:xfrm flipH="1" flipV="1">
            <a:off x="2915816" y="2924944"/>
            <a:ext cx="324036" cy="1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915816" y="298159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364088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18864" y="3318768"/>
            <a:ext cx="2720988" cy="902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Y=</a:t>
            </a:r>
            <a:r>
              <a:rPr lang="en-US" sz="2400" dirty="0">
                <a:solidFill>
                  <a:schemeClr val="tx1"/>
                </a:solidFill>
              </a:rPr>
              <a:t>pow(sin(a*x*x),3)/sqrt (x*x+1)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376665" y="3341633"/>
            <a:ext cx="4434803" cy="8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  <a:r>
              <a:rPr lang="en-US" sz="2400" dirty="0">
                <a:solidFill>
                  <a:schemeClr val="tx1"/>
                </a:solidFill>
              </a:rPr>
              <a:t>=(cos(a*x)+exp(-a*pow(x,3)))/pow(x,2./3)*</a:t>
            </a:r>
            <a:r>
              <a:rPr lang="en-US" sz="2400" dirty="0" err="1">
                <a:solidFill>
                  <a:schemeClr val="tx1"/>
                </a:solidFill>
              </a:rPr>
              <a:t>atan</a:t>
            </a:r>
            <a:r>
              <a:rPr lang="en-US" sz="2400" dirty="0">
                <a:solidFill>
                  <a:schemeClr val="tx1"/>
                </a:solidFill>
              </a:rPr>
              <a:t>(x)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Блок-схема: документ 20"/>
          <p:cNvSpPr/>
          <p:nvPr/>
        </p:nvSpPr>
        <p:spPr>
          <a:xfrm>
            <a:off x="3077834" y="4653136"/>
            <a:ext cx="2286254" cy="936104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endParaRPr lang="ru-RU" sz="28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6444208" y="4221088"/>
            <a:ext cx="0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364088" y="512118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979712" y="4221088"/>
            <a:ext cx="0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</p:cNvCxnSpPr>
          <p:nvPr/>
        </p:nvCxnSpPr>
        <p:spPr>
          <a:xfrm>
            <a:off x="1979712" y="5121188"/>
            <a:ext cx="1098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1" idx="2"/>
          </p:cNvCxnSpPr>
          <p:nvPr/>
        </p:nvCxnSpPr>
        <p:spPr>
          <a:xfrm>
            <a:off x="4220961" y="5527353"/>
            <a:ext cx="0" cy="42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563888" y="5949280"/>
            <a:ext cx="1566174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Tamom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938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233" y="157530"/>
            <a:ext cx="8909535" cy="65429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a,q,x,y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a=5.41; b=3;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&lt;&lt;"x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&gt;&gt;x;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(x&lt;q) y=pow(sin(a*x*x),3)/sqrt(x*x+1);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y=(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(a*x)+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(-a*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(x,3)))/(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(x,2./3) +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&lt;&lt;"y="&lt;&lt;y; return 0;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4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856984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ichma-ich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1600200"/>
                <a:ext cx="4464496" cy="5213176"/>
              </a:xfr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Berilgan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sonlaridan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quydagi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funksiya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qiymatini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hisoblang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Times New Roman"/>
                          <a:cs typeface="Times New Roman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,  </m:t>
                                  </m:r>
                                </m:e>
                              </m:rad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𝑎𝑔𝑎𝑟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&lt;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𝑦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        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𝑎𝑔𝑎𝑟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=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𝑦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rad>
                              <m:r>
                                <a:rPr lang="en-US" sz="2400" i="1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, 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𝑎𝑘𝑠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h𝑜𝑙𝑑𝑎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ea typeface="Times New Roman"/>
                  <a:cs typeface="Times New Roman"/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Ko’rinib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turubdiki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xolatiga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keluvchi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ko’rinishida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yoziladi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1600200"/>
                <a:ext cx="4464496" cy="5213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600200"/>
            <a:ext cx="4248472" cy="52131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cmath.h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(){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 x,  y,  z;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  “x=  “ ;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x;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  “y=  “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y;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=  (x&lt;y)  ?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 – x,0.5):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(x==y)  ?  x  +  y  :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 -  y,0.5);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&lt;&lt;  “z=  “  &lt;&lt;  z;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;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0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166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Mantiqiy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 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qanday belgi bilan ifodalanadi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(!= )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“&lt;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514350" indent="-514350">
              <a:buAutoNum type="arabicPeriod"/>
            </a:pPr>
            <a:r>
              <a:rPr lang="uz-Latn-UZ" b="1" i="1" dirty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qachon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ishlatiladi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qachon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ishlatiladi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Shartsiz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o’tish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qanday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ifodalanadi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Tarmoqlanuvchi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chiziqli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algoritmdan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farqlanadi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1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56210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Axborot texnologiyalari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dotsenti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dilnoza9866@mail.ru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z-Cyrl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Raxmankulova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Oktamxanovna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>
            <a:spLocks noChangeAspect="1"/>
          </p:cNvSpPr>
          <p:nvPr/>
        </p:nvSpPr>
        <p:spPr>
          <a:xfrm>
            <a:off x="899592" y="2280048"/>
            <a:ext cx="7992886" cy="118234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indent="0" algn="ctr">
              <a:buNone/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E’tiborlaringiz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Foydalaniladigan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adabiyotlar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69368"/>
            <a:ext cx="8640960" cy="513995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</a:t>
            </a:r>
            <a:r>
              <a:rPr lang="uz-Cyrl-UZ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бдуллаев З.С., Мирзаев С.С., Шодмонова Г., Шамсиддинов Н.Б. “Информатика ва ахборот технологиялари” Ўқув қўлланма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z-Cyrl-UZ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Ташкент 2012.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asoslari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fanidan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uslubiy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llanma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TIQXMMI. 2018. 6-39-betlar.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3.Z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Abdullaev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Yusupov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Raxmankulova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Aynakulov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texnologiyalari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Tashkent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2019. 317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Шмидский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Я.К. Программирования на языке С + + : Самоучитель. Учебное пособие, М.: Диалектика. 2004, 361 с.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ЛуисД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 и С++. Справочник.. М: Бином, 1997.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6.B.J.Boltaev,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A.R.Azamatov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A.D.Raximov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asoslari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qo’llanma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Nazariya,masalalar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mulohazalar,yechimlar,tavsiyalar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Toshkent. 17-114-betlar.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4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4129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Shartsiz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masalarini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60487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O’tilgan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mustahkamlash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23" y="1189136"/>
            <a:ext cx="8820357" cy="54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 rot="19840712">
            <a:off x="195760" y="1781200"/>
            <a:ext cx="3024336" cy="12961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563888" y="1124744"/>
            <a:ext cx="2664296" cy="1296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8" name="Овал 7"/>
          <p:cNvSpPr/>
          <p:nvPr/>
        </p:nvSpPr>
        <p:spPr>
          <a:xfrm>
            <a:off x="6228184" y="1781200"/>
            <a:ext cx="2664296" cy="9277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2930116" y="4509120"/>
            <a:ext cx="2868240" cy="1699344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 –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ru-RU" dirty="0"/>
          </a:p>
        </p:txBody>
      </p:sp>
      <p:sp>
        <p:nvSpPr>
          <p:cNvPr id="11" name="Блок-схема: подготовка 10"/>
          <p:cNvSpPr/>
          <p:nvPr/>
        </p:nvSpPr>
        <p:spPr>
          <a:xfrm>
            <a:off x="5868144" y="4638712"/>
            <a:ext cx="2808312" cy="144016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Блок-схема: данные 11"/>
          <p:cNvSpPr/>
          <p:nvPr/>
        </p:nvSpPr>
        <p:spPr>
          <a:xfrm>
            <a:off x="315988" y="4372632"/>
            <a:ext cx="2783880" cy="1440160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Блок-схема: документ 12"/>
          <p:cNvSpPr/>
          <p:nvPr/>
        </p:nvSpPr>
        <p:spPr>
          <a:xfrm>
            <a:off x="5868144" y="2996952"/>
            <a:ext cx="2592288" cy="11235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Блок-схема: типовой процесс 14"/>
          <p:cNvSpPr/>
          <p:nvPr/>
        </p:nvSpPr>
        <p:spPr>
          <a:xfrm>
            <a:off x="2783880" y="2747888"/>
            <a:ext cx="2703016" cy="1296144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Qanaqa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bilasiz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D4E3D0-981A-4090-B6B9-00BDB83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2" y="386196"/>
            <a:ext cx="8229600" cy="63408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DBED5CF-6C07-4172-BBD2-7E8441F7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Dastur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C++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F9-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F10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F11 - </a:t>
            </a: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C++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alfaviti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233" y="241415"/>
            <a:ext cx="8909535" cy="60016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1.Mutaxassislik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200" b="1" i="1" dirty="0"/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shartsiz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200" b="1" i="1" dirty="0"/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3200" b="1" i="1" dirty="0"/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konstruktsiyasi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				             		        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ha                            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ko‘rinishida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ifodalanadi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36417"/>
            <a:ext cx="2808311" cy="146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391979" y="2060848"/>
            <a:ext cx="0" cy="98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2050" idx="3"/>
          </p:cNvCxnSpPr>
          <p:nvPr/>
        </p:nvCxnSpPr>
        <p:spPr>
          <a:xfrm>
            <a:off x="5796135" y="3869358"/>
            <a:ext cx="18002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31640" y="3776179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367240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(if):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{operator1;}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{operator2;}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{operator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{operator2;}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77072"/>
            <a:ext cx="8229600" cy="25531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hisoblanmasdan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7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96db4be6569930ac7f868f83e5e7667d47416c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7921</TotalTime>
  <Words>1510</Words>
  <Application>Microsoft Office PowerPoint</Application>
  <PresentationFormat>Экран (4:3)</PresentationFormat>
  <Paragraphs>284</Paragraphs>
  <Slides>24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Презентация PowerPoint</vt:lpstr>
      <vt:lpstr>Mavzu:  Mutaxassislik masalalarini tarmoqlanuvchi algoritmlar yordamida dasturlash   Ma’ruzachi: dots.B.O.Raxmankulova</vt:lpstr>
      <vt:lpstr>Foydalaniladigan adabiyotlar:</vt:lpstr>
      <vt:lpstr>Reja:</vt:lpstr>
      <vt:lpstr>O’tilgan mavzuni mustahkamlash</vt:lpstr>
      <vt:lpstr>Savollar</vt:lpstr>
      <vt:lpstr>Презентация PowerPoint</vt:lpstr>
      <vt:lpstr>Tarmoqlanuvchi algoritmning  konstruktsiyasi quyidagi</vt:lpstr>
      <vt:lpstr>  2. Shartli o`tish operatori(if):   1- usul: if (shart) {operator1;}   else  {operator2;} 2- usul: if (shart) {operator1;}   {operator2;}</vt:lpstr>
      <vt:lpstr>Shartsiz o’tish operatori(goto)</vt:lpstr>
      <vt:lpstr>Shartsiz o’tish operatoriga misol </vt:lpstr>
      <vt:lpstr>Tanlash operatori (switch)</vt:lpstr>
      <vt:lpstr>Презентация PowerPoint</vt:lpstr>
      <vt:lpstr>2-Misol. Berilgan N (1≤N≤7) butun songa mos hafta kunini chiqaring. Yechim. Bu masalani yechish uchun tanlash operatoridan foydalanish   kerak bo’ladi:</vt:lpstr>
      <vt:lpstr>Презентация PowerPoint</vt:lpstr>
      <vt:lpstr>4-misol. Berilgan koordinatalar tekisligi choragi nomeri bo`yicha unda yotuvchi nuqta koordinatalari qiymatlari ishorasini aniqlash dasturini tuzing.  </vt:lpstr>
      <vt:lpstr>Презентация PowerPoint</vt:lpstr>
      <vt:lpstr>Презентация PowerPoint</vt:lpstr>
      <vt:lpstr>Презентация PowerPoint</vt:lpstr>
      <vt:lpstr>Blok-sxemasi</vt:lpstr>
      <vt:lpstr>Презентация PowerPoint</vt:lpstr>
      <vt:lpstr>ichma-ich joylashtirilgan operatorlardan foydalanish, ya’ni shartlar ikkitadan ko’p bo’lsa</vt:lpstr>
      <vt:lpstr>Mavzuni mustahkamlash uchun savollar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Tarmoqlanuvchi algoritm.</dc:title>
  <dc:creator>User Windows</dc:creator>
  <cp:lastModifiedBy>user</cp:lastModifiedBy>
  <cp:revision>77</cp:revision>
  <dcterms:created xsi:type="dcterms:W3CDTF">2019-12-10T06:35:52Z</dcterms:created>
  <dcterms:modified xsi:type="dcterms:W3CDTF">2021-04-25T05:41:24Z</dcterms:modified>
</cp:coreProperties>
</file>