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3"/>
  </p:notesMasterIdLst>
  <p:sldIdLst>
    <p:sldId id="256" r:id="rId2"/>
    <p:sldId id="257" r:id="rId3"/>
    <p:sldId id="296" r:id="rId4"/>
    <p:sldId id="297" r:id="rId5"/>
    <p:sldId id="298" r:id="rId6"/>
    <p:sldId id="300" r:id="rId7"/>
    <p:sldId id="299" r:id="rId8"/>
    <p:sldId id="301" r:id="rId9"/>
    <p:sldId id="302" r:id="rId10"/>
    <p:sldId id="304" r:id="rId11"/>
    <p:sldId id="295" r:id="rId12"/>
  </p:sldIdLst>
  <p:sldSz cx="9144000" cy="5143500" type="screen16x9"/>
  <p:notesSz cx="6858000" cy="9144000"/>
  <p:embeddedFontLst>
    <p:embeddedFont>
      <p:font typeface="EB Garamond ExtraBold" panose="020B0604020202020204" charset="0"/>
      <p:bold r:id="rId14"/>
      <p:boldItalic r:id="rId15"/>
    </p:embeddedFont>
    <p:embeddedFont>
      <p:font typeface="EB Garamond Medium" panose="020B0604020202020204" charset="0"/>
      <p:regular r:id="rId16"/>
      <p:bold r:id="rId17"/>
      <p:italic r:id="rId18"/>
      <p:boldItalic r:id="rId19"/>
    </p:embeddedFont>
    <p:embeddedFont>
      <p:font typeface="Libre Baskerville" panose="020B0604020202020204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19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6DC714-484B-4EF7-8DF7-E77E0FDC4045}">
  <a:tblStyle styleId="{826DC714-484B-4EF7-8DF7-E77E0FDC40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5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10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513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55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1531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269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95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223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36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98feb88a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98feb88a6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2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2588" y="1322251"/>
            <a:ext cx="46545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 b="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2840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3294375" y="2562440"/>
            <a:ext cx="4719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5300" b="0"/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/>
            </a:lvl9pPr>
          </a:lstStyle>
          <a:p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>
            <a:off x="447388" y="-14050"/>
            <a:ext cx="8249225" cy="5157425"/>
            <a:chOff x="400525" y="-14050"/>
            <a:chExt cx="8249225" cy="5157425"/>
          </a:xfrm>
        </p:grpSpPr>
        <p:cxnSp>
          <p:nvCxnSpPr>
            <p:cNvPr id="21" name="Google Shape;21;p4"/>
            <p:cNvCxnSpPr/>
            <p:nvPr/>
          </p:nvCxnSpPr>
          <p:spPr>
            <a:xfrm>
              <a:off x="400525" y="-14050"/>
              <a:ext cx="0" cy="489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4"/>
            <p:cNvCxnSpPr/>
            <p:nvPr/>
          </p:nvCxnSpPr>
          <p:spPr>
            <a:xfrm>
              <a:off x="407550" y="4604450"/>
              <a:ext cx="824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4"/>
            <p:cNvCxnSpPr/>
            <p:nvPr/>
          </p:nvCxnSpPr>
          <p:spPr>
            <a:xfrm>
              <a:off x="8642700" y="3105775"/>
              <a:ext cx="0" cy="2037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2"/>
          <p:cNvGrpSpPr/>
          <p:nvPr/>
        </p:nvGrpSpPr>
        <p:grpSpPr>
          <a:xfrm>
            <a:off x="447388" y="-14050"/>
            <a:ext cx="8249225" cy="5157425"/>
            <a:chOff x="400525" y="-14050"/>
            <a:chExt cx="8249225" cy="5157425"/>
          </a:xfrm>
        </p:grpSpPr>
        <p:cxnSp>
          <p:nvCxnSpPr>
            <p:cNvPr id="120" name="Google Shape;120;p22"/>
            <p:cNvCxnSpPr/>
            <p:nvPr/>
          </p:nvCxnSpPr>
          <p:spPr>
            <a:xfrm>
              <a:off x="400525" y="-14050"/>
              <a:ext cx="0" cy="48975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22"/>
            <p:cNvCxnSpPr/>
            <p:nvPr/>
          </p:nvCxnSpPr>
          <p:spPr>
            <a:xfrm>
              <a:off x="407550" y="4604450"/>
              <a:ext cx="8242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22"/>
            <p:cNvCxnSpPr/>
            <p:nvPr/>
          </p:nvCxnSpPr>
          <p:spPr>
            <a:xfrm>
              <a:off x="8642700" y="3105775"/>
              <a:ext cx="0" cy="2037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3"/>
          <p:cNvCxnSpPr/>
          <p:nvPr/>
        </p:nvCxnSpPr>
        <p:spPr>
          <a:xfrm>
            <a:off x="4393825" y="1427675"/>
            <a:ext cx="0" cy="3715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 rot="10800000">
            <a:off x="6525" y="4771875"/>
            <a:ext cx="4393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D7CBB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Libre Baskerville"/>
              <a:buNone/>
              <a:defRPr sz="2600" b="1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●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○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EB Garamond Medium"/>
              <a:buChar char="■"/>
              <a:defRPr sz="1600">
                <a:solidFill>
                  <a:schemeClr val="lt1"/>
                </a:solidFill>
                <a:latin typeface="EB Garamond Medium"/>
                <a:ea typeface="EB Garamond Medium"/>
                <a:cs typeface="EB Garamond Medium"/>
                <a:sym typeface="EB Garamo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8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1130038" y="3709702"/>
            <a:ext cx="4719600" cy="6291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1130038" y="1229323"/>
            <a:ext cx="4719600" cy="123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ctrTitle"/>
          </p:nvPr>
        </p:nvSpPr>
        <p:spPr>
          <a:xfrm>
            <a:off x="1162588" y="1322251"/>
            <a:ext cx="46545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По выбору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3294363" y="2469513"/>
            <a:ext cx="4719600" cy="12387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38" name="Google Shape;138;p26"/>
          <p:cNvSpPr txBox="1">
            <a:spLocks noGrp="1"/>
          </p:cNvSpPr>
          <p:nvPr>
            <p:ph type="ctrTitle" idx="2"/>
          </p:nvPr>
        </p:nvSpPr>
        <p:spPr>
          <a:xfrm>
            <a:off x="3294375" y="2562440"/>
            <a:ext cx="4719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Оборудования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39" name="Google Shape;13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252692" flipH="1">
            <a:off x="6242339" y="-274261"/>
            <a:ext cx="2553867" cy="3006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75971" flipH="1">
            <a:off x="474972" y="2558785"/>
            <a:ext cx="2924132" cy="106018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1130050" y="804698"/>
            <a:ext cx="1181700" cy="424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42" name="Google Shape;142;p26"/>
          <p:cNvSpPr txBox="1">
            <a:spLocks noGrp="1"/>
          </p:cNvSpPr>
          <p:nvPr>
            <p:ph type="subTitle" idx="1"/>
          </p:nvPr>
        </p:nvSpPr>
        <p:spPr>
          <a:xfrm>
            <a:off x="122845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070C0"/>
                </a:solidFill>
              </a:rPr>
              <a:t>Мастер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2311750" y="804698"/>
            <a:ext cx="1181700" cy="424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70C0"/>
              </a:solidFill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1"/>
          </p:nvPr>
        </p:nvSpPr>
        <p:spPr>
          <a:xfrm>
            <a:off x="2410150" y="804698"/>
            <a:ext cx="9849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Класс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1"/>
          </p:nvPr>
        </p:nvSpPr>
        <p:spPr>
          <a:xfrm>
            <a:off x="1130050" y="3812000"/>
            <a:ext cx="4719600" cy="42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0070C0"/>
                </a:solidFill>
              </a:rPr>
              <a:t>Создано специально для сайта Водный Мир</a:t>
            </a:r>
            <a:endParaRPr sz="1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Возможно ли использование аквариума без оборудования?</a:t>
            </a:r>
            <a:br>
              <a:rPr lang="ru-RU" dirty="0">
                <a:solidFill>
                  <a:srgbClr val="0070C0"/>
                </a:solidFill>
              </a:rPr>
            </a:b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137356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Не во всех случаях необходимо использование дорогого оборудования для аквариума. Во многих домах рыбки вообще содержатся в небольшой емкости, изначально для этого не предназначенной. Но в таких условиях возможно содержание лишь небольшого количества особей. Кроме того, сами аквариумные обитатели должны быть нетребовательны к условиям содержания.</a:t>
            </a:r>
          </a:p>
          <a:p>
            <a:r>
              <a:rPr lang="ru-RU" dirty="0">
                <a:solidFill>
                  <a:srgbClr val="0070C0"/>
                </a:solidFill>
              </a:rPr>
              <a:t> </a:t>
            </a:r>
          </a:p>
          <a:p>
            <a:r>
              <a:rPr lang="ru-RU" dirty="0">
                <a:solidFill>
                  <a:srgbClr val="0070C0"/>
                </a:solidFill>
              </a:rPr>
              <a:t>Вместо установки генератора кислорода можно посадить побольше растений в резервуар. Кислорода, который они выделяют, должно хватить на одну или две рыбки. Но и здесь не обойтись без дополнительных аксессуаров. Как минимум, вам понадобится настольная лампа, потому что растения не смогут выжить без света.</a:t>
            </a:r>
          </a:p>
          <a:p>
            <a:r>
              <a:rPr lang="ru-RU" dirty="0">
                <a:solidFill>
                  <a:srgbClr val="0070C0"/>
                </a:solidFill>
              </a:rPr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186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604;p53">
            <a:extLst>
              <a:ext uri="{FF2B5EF4-FFF2-40B4-BE49-F238E27FC236}">
                <a16:creationId xmlns:a16="http://schemas.microsoft.com/office/drawing/2014/main" id="{05E679E5-C3AD-4CDC-817E-50E9F66216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762" y="1126238"/>
            <a:ext cx="1025950" cy="23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895545" y="1949149"/>
            <a:ext cx="6114680" cy="2574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u-RU" sz="4400" dirty="0">
                <a:solidFill>
                  <a:srgbClr val="0070C0"/>
                </a:solidFill>
              </a:rPr>
              <a:t>Спасибо за внимание</a:t>
            </a:r>
            <a:endParaRPr sz="4400" dirty="0">
              <a:solidFill>
                <a:srgbClr val="0070C0"/>
              </a:solidFill>
            </a:endParaRPr>
          </a:p>
        </p:txBody>
      </p:sp>
      <p:pic>
        <p:nvPicPr>
          <p:cNvPr id="7" name="Google Shape;409;p42">
            <a:extLst>
              <a:ext uri="{FF2B5EF4-FFF2-40B4-BE49-F238E27FC236}">
                <a16:creationId xmlns:a16="http://schemas.microsoft.com/office/drawing/2014/main" id="{8698C4A6-4FB6-4A79-ABEC-E1D8C6B9514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768"/>
          <a:stretch/>
        </p:blipFill>
        <p:spPr>
          <a:xfrm>
            <a:off x="1" y="3152675"/>
            <a:ext cx="1613475" cy="199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778;p58">
            <a:extLst>
              <a:ext uri="{FF2B5EF4-FFF2-40B4-BE49-F238E27FC236}">
                <a16:creationId xmlns:a16="http://schemas.microsoft.com/office/drawing/2014/main" id="{3654AD0E-E15D-4688-84E8-2360C78C3AC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7299" y="2995414"/>
            <a:ext cx="819975" cy="1527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C4CE0EE6-8042-48BC-8B58-DBA071097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24" y="-41678"/>
            <a:ext cx="7443305" cy="518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4579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Содержание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Аквариумное оборудование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Система фильтрации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Нагреватель в аквариуме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Холодильное оборудование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Компрессор для аквариума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Освещение аквариума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Аквариумные насосы</a:t>
            </a:r>
          </a:p>
          <a:p>
            <a:pPr marL="342900" lvl="0" indent="-342900"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ru-RU" dirty="0">
                <a:solidFill>
                  <a:srgbClr val="0070C0"/>
                </a:solidFill>
              </a:rPr>
              <a:t>Возможно ли использование аквариума без оборудования?</a:t>
            </a: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Содержание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ru-RU" dirty="0">
                <a:solidFill>
                  <a:srgbClr val="0070C0"/>
                </a:solidFill>
              </a:rPr>
              <a:t>Не все начинающие аквариумисты знают, что должно быть в аквариуме, поэтому нужно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определить стандартный перечень того, что обязательность должно присутствовать. Помимо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декора и грунта, понадобится специализированное оборудование: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Кислородный компрессор;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Фильтр;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Холодильная установка или водонагреватель (в зависимости от типа аквариумных рыбок);</a:t>
            </a:r>
          </a:p>
          <a:p>
            <a:pPr fontAlgn="base"/>
            <a:r>
              <a:rPr lang="ru-RU" dirty="0">
                <a:solidFill>
                  <a:srgbClr val="0070C0"/>
                </a:solidFill>
              </a:rPr>
              <a:t>Система освещения;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>
                <a:solidFill>
                  <a:srgbClr val="0070C0"/>
                </a:solidFill>
              </a:rPr>
              <a:t> 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448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679503" y="110075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Фильтрация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5DEE3E-592B-4899-8154-CD4B94FC5BB2}"/>
              </a:ext>
            </a:extLst>
          </p:cNvPr>
          <p:cNvSpPr/>
          <p:nvPr/>
        </p:nvSpPr>
        <p:spPr>
          <a:xfrm>
            <a:off x="627398" y="682775"/>
            <a:ext cx="7635573" cy="429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0070C0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Фильтрующие устройство отличаются друг от друга по месту расположения: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ru-RU" sz="1050" dirty="0">
                <a:solidFill>
                  <a:srgbClr val="0070C0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наружные;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ru-RU" sz="1050" dirty="0">
                <a:solidFill>
                  <a:srgbClr val="0070C0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погружные;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ru-RU" sz="1050" dirty="0">
                <a:solidFill>
                  <a:srgbClr val="0070C0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навесные;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57200" algn="l"/>
              </a:tabLst>
            </a:pPr>
            <a:r>
              <a:rPr lang="ru-RU" sz="1050" dirty="0">
                <a:solidFill>
                  <a:srgbClr val="0070C0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донные.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1050" b="1" dirty="0">
                <a:solidFill>
                  <a:schemeClr val="tx1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	Погружные фильтры</a:t>
            </a:r>
            <a:r>
              <a:rPr lang="ru-RU" sz="1050" dirty="0">
                <a:solidFill>
                  <a:srgbClr val="0070C0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 являются более распространенными, что во многом объясняется их низкой ценой. Конструкция представляет собой помпу, которая прогоняет воду сквозь фильтрующий элемент (как правило, это поролоновые губки). Сам фильтр погружается внутрь и фиксируется на стенке аквариума при помощи присоски. Чаще всего они используются в небольших и средних по объему резервуарах (до 150-200 литров).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chemeClr val="tx1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	Донные фильтры </a:t>
            </a:r>
            <a:r>
              <a:rPr lang="ru-RU" sz="1050" dirty="0">
                <a:solidFill>
                  <a:srgbClr val="0070C0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формируют круговорот воды в грунте, образуя тем самым полезную микрофлору в нем. Это не самое лучшее решение для больших резервуаров из-за их низкой пропускной способности, но они отлично подходят для круглых аквариумов.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chemeClr val="tx1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	Наружные фильтры </a:t>
            </a:r>
            <a:r>
              <a:rPr lang="ru-RU" sz="1050" dirty="0">
                <a:solidFill>
                  <a:srgbClr val="0070C0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намного реже нуждаются в очистке, чем погружные – не чаще одного раза в три месяца. Дополнительный плюс в том, что вам не придется вторгаться в хрупкую экосистему аквариумного пространства, потому что фильтр расположен снаружи. Как правило, данные устройства используются в аквариумах большого объема – до 300 и более литров. 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chemeClr val="tx1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	Навесные фильтры </a:t>
            </a:r>
            <a:r>
              <a:rPr lang="ru-RU" sz="1050" dirty="0">
                <a:solidFill>
                  <a:srgbClr val="0070C0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работают практически без шума. Отличаются простотой в обслуживании – вам лишь придется периодически менять наполнитель.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0070C0"/>
                </a:solidFill>
                <a:latin typeface="EB Garamond ExtraBold" panose="020B0604020202020204" charset="0"/>
                <a:ea typeface="EB Garamond ExtraBold" panose="020B0604020202020204" charset="0"/>
                <a:cs typeface="EB Garamond ExtraBold" panose="020B060402020202020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718773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Нагревательная система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Покупая аквариумное оборудование, нельзя забывать о нагревателе, который является обязательным элементом в тропическом аквариуме, где температура воды должна быть в пределах 18-27 градусов Цельсия. Этот элемент не понадобится для холодноводных видов рыб, где вопрос в большей степени стоит об охлаждении воды.</a:t>
            </a:r>
          </a:p>
          <a:p>
            <a:r>
              <a:rPr lang="ru-RU" dirty="0">
                <a:solidFill>
                  <a:srgbClr val="0070C0"/>
                </a:solidFill>
              </a:rPr>
              <a:t> </a:t>
            </a:r>
          </a:p>
          <a:p>
            <a:r>
              <a:rPr lang="ru-RU" dirty="0">
                <a:solidFill>
                  <a:srgbClr val="0070C0"/>
                </a:solidFill>
              </a:rPr>
              <a:t>Современные нагреватели оборудованы датчиком температуры, т.е. если вы установите определенный температурный режим, то устройство нагреет воду до этого значения, а потом будет поддерживать ее в этих пределах.</a:t>
            </a:r>
          </a:p>
          <a:p>
            <a:r>
              <a:rPr lang="ru-RU" dirty="0">
                <a:solidFill>
                  <a:srgbClr val="0070C0"/>
                </a:solidFill>
              </a:rPr>
              <a:t>При выборе нагревателя в первую очередь нужно принимать во внимание размеры самого резервуара. Производители четко указывают, на какой объем рассчитано то или иное устройство. В большинстве случаев при выборе ориентируются на то, что на 1 литр воды идет 1 Вт мощности нагревателя.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Нагреватель для аквариума">
            <a:extLst>
              <a:ext uri="{FF2B5EF4-FFF2-40B4-BE49-F238E27FC236}">
                <a16:creationId xmlns:a16="http://schemas.microsoft.com/office/drawing/2014/main" id="{3ECECE07-0B09-4CDF-AB00-D4E81FD3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25" y="3306517"/>
            <a:ext cx="3963512" cy="173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7394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070C0"/>
                </a:solidFill>
              </a:rPr>
              <a:t>Холодильное оборудование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200" dirty="0">
                <a:solidFill>
                  <a:srgbClr val="0070C0"/>
                </a:solidFill>
              </a:rPr>
              <a:t>Использование холодильных систем целесообразно только в случае содержания холодноводных рыб. Есть 2 способа решения проблемы охлаждения воды – это вентиляторы и холодильные установки.</a:t>
            </a:r>
          </a:p>
          <a:p>
            <a:r>
              <a:rPr lang="ru-RU" sz="1200" dirty="0">
                <a:solidFill>
                  <a:srgbClr val="0070C0"/>
                </a:solidFill>
              </a:rPr>
              <a:t>Вентиляторы могут содержать один или несколько пропеллеров. У этого решения есть несколько плюсов: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они не занимают много места;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экономный расход электричества;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достаточно низкая цена.</a:t>
            </a:r>
          </a:p>
          <a:p>
            <a:r>
              <a:rPr lang="ru-RU" sz="1200" dirty="0">
                <a:solidFill>
                  <a:srgbClr val="0070C0"/>
                </a:solidFill>
              </a:rPr>
              <a:t>Недостатки у вентиляторов также присутствуют. Основной из них – они способствуют более быстрому испарению жидкости, поэтому вам придется чаще добавлять воду.</a:t>
            </a:r>
          </a:p>
          <a:p>
            <a:r>
              <a:rPr lang="ru-RU" sz="1200" dirty="0">
                <a:solidFill>
                  <a:srgbClr val="0070C0"/>
                </a:solidFill>
              </a:rPr>
              <a:t>Есть несколько типов вентиляторов: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Нерегулируемые. Эти устройства выдают только ту мощность, которая заявлена производителем на упаковке.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С ручным регулированием. Режим обдува можно выбирать самостоятельно, добавляя или уменьшая мощность.</a:t>
            </a:r>
          </a:p>
          <a:p>
            <a:pPr lvl="0"/>
            <a:r>
              <a:rPr lang="ru-RU" sz="1200" dirty="0">
                <a:solidFill>
                  <a:srgbClr val="0070C0"/>
                </a:solidFill>
              </a:rPr>
              <a:t>Автоматические. В этом случае режим обдува выбирается в автоматическом режиме.</a:t>
            </a:r>
          </a:p>
          <a:p>
            <a:r>
              <a:rPr lang="ru-RU" sz="1200" dirty="0">
                <a:solidFill>
                  <a:srgbClr val="0070C0"/>
                </a:solidFill>
              </a:rPr>
              <a:t>Холодильное оборудование считается более надежным решением. Они подключаются через индивидуальный насос или внешний фильтр. Намного эффективнее охлаждает воду, отличается простотой установки, но цена холодильников значительно выше, чем вентиляторов.</a:t>
            </a:r>
          </a:p>
          <a:p>
            <a:r>
              <a:rPr lang="ru-RU" sz="1200" dirty="0">
                <a:solidFill>
                  <a:srgbClr val="0070C0"/>
                </a:solidFill>
              </a:rPr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0070C0"/>
              </a:solidFill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65440" flipH="1">
            <a:off x="7210681" y="1900265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2537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>
                <a:solidFill>
                  <a:srgbClr val="0070C0"/>
                </a:solidFill>
              </a:rPr>
              <a:t>Компрессор для аквариума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Среди других аквариумных принадлежностей обязательно понадобится компрессор, который обеспечивает аэрацию воды внутри резервуара, т.е. происходит насыщение воды кислородом.</a:t>
            </a:r>
          </a:p>
          <a:p>
            <a:r>
              <a:rPr lang="ru-RU" dirty="0">
                <a:solidFill>
                  <a:srgbClr val="0070C0"/>
                </a:solidFill>
              </a:rPr>
              <a:t> </a:t>
            </a:r>
          </a:p>
          <a:p>
            <a:r>
              <a:rPr lang="ru-RU" dirty="0">
                <a:solidFill>
                  <a:srgbClr val="0070C0"/>
                </a:solidFill>
              </a:rPr>
              <a:t>Есть 2 вида компрессоров:</a:t>
            </a:r>
          </a:p>
          <a:p>
            <a:pPr lvl="0"/>
            <a:r>
              <a:rPr lang="ru-RU" dirty="0">
                <a:solidFill>
                  <a:srgbClr val="0070C0"/>
                </a:solidFill>
              </a:rPr>
              <a:t>Внешние. Как правило, в этих устройствах есть вентиль для регулировки потока воздуха.</a:t>
            </a:r>
          </a:p>
          <a:p>
            <a:pPr lvl="0"/>
            <a:r>
              <a:rPr lang="ru-RU" dirty="0">
                <a:solidFill>
                  <a:srgbClr val="0070C0"/>
                </a:solidFill>
              </a:rPr>
              <a:t>Внутренние. Есть регулировка мощности, могут даже использоваться как дополнительный декор, но только в том случае, если резервуар достаточно большой по объему.</a:t>
            </a:r>
          </a:p>
          <a:p>
            <a:r>
              <a:rPr lang="ru-RU" dirty="0">
                <a:solidFill>
                  <a:srgbClr val="0070C0"/>
                </a:solidFill>
              </a:rPr>
              <a:t>При выборе мощности прибора, как правило, руководствуются соотношением – 0,5 Вт на один литр.</a:t>
            </a:r>
          </a:p>
          <a:p>
            <a:r>
              <a:rPr lang="ru-RU" dirty="0">
                <a:solidFill>
                  <a:srgbClr val="0070C0"/>
                </a:solidFill>
              </a:rPr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435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Освещение аквариума</a:t>
            </a:r>
            <a:br>
              <a:rPr lang="ru-RU" dirty="0">
                <a:solidFill>
                  <a:srgbClr val="0070C0"/>
                </a:solidFill>
              </a:rPr>
            </a:b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Некоторые виды аквариумов поставляются с уже вмонтированными в крышку светильниками, но если у вас обычный резервуар, то нужно позаботиться о дополнительном освещении.</a:t>
            </a:r>
          </a:p>
          <a:p>
            <a:r>
              <a:rPr lang="ru-RU" dirty="0">
                <a:solidFill>
                  <a:srgbClr val="0070C0"/>
                </a:solidFill>
              </a:rPr>
              <a:t> </a:t>
            </a:r>
          </a:p>
          <a:p>
            <a:r>
              <a:rPr lang="ru-RU" dirty="0">
                <a:solidFill>
                  <a:srgbClr val="0070C0"/>
                </a:solidFill>
              </a:rPr>
              <a:t>Больше всего подходят следующие виды ламп:</a:t>
            </a:r>
          </a:p>
          <a:p>
            <a:pPr lvl="0"/>
            <a:r>
              <a:rPr lang="ru-RU" dirty="0">
                <a:solidFill>
                  <a:srgbClr val="0070C0"/>
                </a:solidFill>
              </a:rPr>
              <a:t>Люминесцентные T5 (совместимы только с электронными балластами).</a:t>
            </a:r>
          </a:p>
          <a:p>
            <a:pPr lvl="0"/>
            <a:r>
              <a:rPr lang="ru-RU" dirty="0">
                <a:solidFill>
                  <a:srgbClr val="0070C0"/>
                </a:solidFill>
              </a:rPr>
              <a:t>Люминесцентные T8 (совместимы с электронными и магнитными балластами).</a:t>
            </a:r>
          </a:p>
          <a:p>
            <a:pPr lvl="0"/>
            <a:r>
              <a:rPr lang="ru-RU" dirty="0">
                <a:solidFill>
                  <a:srgbClr val="0070C0"/>
                </a:solidFill>
              </a:rPr>
              <a:t>Светодиодное освещение.</a:t>
            </a:r>
          </a:p>
          <a:p>
            <a:r>
              <a:rPr lang="ru-RU" dirty="0">
                <a:solidFill>
                  <a:srgbClr val="0070C0"/>
                </a:solidFill>
              </a:rPr>
              <a:t>Если вам важно, чтобы внутри была живая растительность, то нужно обращать внимание на калориметрическую температуру ламп. Оптимальный параметр – от 6500 до 8000 К.</a:t>
            </a:r>
          </a:p>
          <a:p>
            <a:r>
              <a:rPr lang="ru-RU" dirty="0">
                <a:solidFill>
                  <a:srgbClr val="0070C0"/>
                </a:solidFill>
              </a:rPr>
              <a:t>При выборе освещения нужно учитывать следующие факторы:</a:t>
            </a:r>
          </a:p>
          <a:p>
            <a:pPr lvl="0"/>
            <a:r>
              <a:rPr lang="ru-RU" dirty="0">
                <a:solidFill>
                  <a:srgbClr val="0070C0"/>
                </a:solidFill>
              </a:rPr>
              <a:t>Размеры резервуара. Если он ниже 50 см, то достаточно 0,75 Вт на литр объема, если выше, то 1 Вт на каждый литр воды.</a:t>
            </a:r>
          </a:p>
          <a:p>
            <a:pPr lvl="0"/>
            <a:r>
              <a:rPr lang="ru-RU" dirty="0">
                <a:solidFill>
                  <a:srgbClr val="0070C0"/>
                </a:solidFill>
              </a:rPr>
              <a:t>Тип аквариума (морской, растительный).</a:t>
            </a:r>
          </a:p>
          <a:p>
            <a:pPr lvl="0"/>
            <a:r>
              <a:rPr lang="ru-RU" dirty="0">
                <a:solidFill>
                  <a:srgbClr val="0070C0"/>
                </a:solidFill>
              </a:rPr>
              <a:t>Яркость света.</a:t>
            </a:r>
          </a:p>
          <a:p>
            <a:r>
              <a:rPr lang="ru-RU" dirty="0">
                <a:solidFill>
                  <a:srgbClr val="0070C0"/>
                </a:solidFill>
              </a:rPr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78116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726225" y="483844"/>
            <a:ext cx="769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Аквариумные насосы</a:t>
            </a:r>
            <a:br>
              <a:rPr lang="ru-RU" dirty="0">
                <a:solidFill>
                  <a:srgbClr val="0070C0"/>
                </a:solidFill>
              </a:rPr>
            </a:br>
            <a:endParaRPr dirty="0">
              <a:solidFill>
                <a:srgbClr val="0070C0"/>
              </a:solidFill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subTitle" idx="1"/>
          </p:nvPr>
        </p:nvSpPr>
        <p:spPr>
          <a:xfrm>
            <a:off x="1133625" y="1001049"/>
            <a:ext cx="6876600" cy="35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Насос – это необходимый инвентарь для аквариума, который принудительно циркулирует жидкость внутри. Они бывают нескольких видов:</a:t>
            </a:r>
          </a:p>
          <a:p>
            <a:pPr lvl="0"/>
            <a:r>
              <a:rPr lang="ru-RU" dirty="0">
                <a:solidFill>
                  <a:srgbClr val="0070C0"/>
                </a:solidFill>
              </a:rPr>
              <a:t>Циркуляционные. Используются для циркуляции и фильтрации воды. Есть внешние и внутренние устройства, которые расположены внутри резервуара.</a:t>
            </a:r>
          </a:p>
          <a:p>
            <a:pPr lvl="0"/>
            <a:r>
              <a:rPr lang="ru-RU" dirty="0">
                <a:solidFill>
                  <a:srgbClr val="0070C0"/>
                </a:solidFill>
              </a:rPr>
              <a:t>Дозирующие. Применяются для точной подачи жидкостей (солей, удобрений).</a:t>
            </a:r>
          </a:p>
          <a:p>
            <a:pPr lvl="0"/>
            <a:r>
              <a:rPr lang="ru-RU" dirty="0">
                <a:solidFill>
                  <a:srgbClr val="0070C0"/>
                </a:solidFill>
              </a:rPr>
              <a:t>Турбинные. Используются для улучшения аэрации воды.</a:t>
            </a:r>
          </a:p>
          <a:p>
            <a:r>
              <a:rPr lang="ru-RU" dirty="0">
                <a:solidFill>
                  <a:srgbClr val="0070C0"/>
                </a:solidFill>
              </a:rPr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248526">
            <a:off x="315100" y="3054907"/>
            <a:ext cx="1179324" cy="1025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65440" flipH="1">
            <a:off x="7010447" y="2163869"/>
            <a:ext cx="1809405" cy="6749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7014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build="p"/>
    </p:bldLst>
  </p:timing>
</p:sld>
</file>

<file path=ppt/theme/theme1.xml><?xml version="1.0" encoding="utf-8"?>
<a:theme xmlns:a="http://schemas.openxmlformats.org/drawingml/2006/main" name="Aquarium Mont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D7CBB4"/>
      </a:accent1>
      <a:accent2>
        <a:srgbClr val="B1180E"/>
      </a:accent2>
      <a:accent3>
        <a:srgbClr val="D98B6C"/>
      </a:accent3>
      <a:accent4>
        <a:srgbClr val="9DA7BC"/>
      </a:accent4>
      <a:accent5>
        <a:srgbClr val="DC6D52"/>
      </a:accent5>
      <a:accent6>
        <a:srgbClr val="7B8CA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495</Words>
  <Application>Microsoft Office PowerPoint</Application>
  <PresentationFormat>Экран (16:9)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EB Garamond Medium</vt:lpstr>
      <vt:lpstr>EB Garamond ExtraBold</vt:lpstr>
      <vt:lpstr>Libre Baskerville</vt:lpstr>
      <vt:lpstr>Courier New</vt:lpstr>
      <vt:lpstr>Arial</vt:lpstr>
      <vt:lpstr>Aquarium Month by Slidesgo</vt:lpstr>
      <vt:lpstr>По выбору</vt:lpstr>
      <vt:lpstr>Содержание</vt:lpstr>
      <vt:lpstr>Содержание</vt:lpstr>
      <vt:lpstr>Фильтрация</vt:lpstr>
      <vt:lpstr>Нагревательная система</vt:lpstr>
      <vt:lpstr>Холодильное оборудование</vt:lpstr>
      <vt:lpstr>Компрессор для аквариума</vt:lpstr>
      <vt:lpstr>Освещение аквариума </vt:lpstr>
      <vt:lpstr>Аквариумные насосы </vt:lpstr>
      <vt:lpstr>Возможно ли использование аквариума без оборудования?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</dc:title>
  <cp:lastModifiedBy>1</cp:lastModifiedBy>
  <cp:revision>67</cp:revision>
  <dcterms:modified xsi:type="dcterms:W3CDTF">2024-05-26T17:54:33Z</dcterms:modified>
</cp:coreProperties>
</file>