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7" r:id="rId3"/>
    <p:sldId id="290" r:id="rId4"/>
    <p:sldId id="291" r:id="rId5"/>
    <p:sldId id="292" r:id="rId6"/>
    <p:sldId id="296" r:id="rId7"/>
    <p:sldId id="297" r:id="rId8"/>
    <p:sldId id="298" r:id="rId9"/>
    <p:sldId id="299" r:id="rId10"/>
    <p:sldId id="295" r:id="rId11"/>
  </p:sldIdLst>
  <p:sldSz cx="9144000" cy="5143500" type="screen16x9"/>
  <p:notesSz cx="6858000" cy="9144000"/>
  <p:embeddedFontLst>
    <p:embeddedFont>
      <p:font typeface="EB Garamond Medium" panose="020B0604020202020204" charset="0"/>
      <p:regular r:id="rId13"/>
      <p:bold r:id="rId14"/>
      <p:italic r:id="rId15"/>
      <p:boldItalic r:id="rId16"/>
    </p:embeddedFont>
    <p:embeddedFont>
      <p:font typeface="Libre Baskerville" panose="020B0604020202020204" charset="0"/>
      <p:regular r:id="rId17"/>
      <p:bold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6DC714-484B-4EF7-8DF7-E77E0FDC4045}">
  <a:tblStyle styleId="{826DC714-484B-4EF7-8DF7-E77E0FDC40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5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51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42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207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426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357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704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924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51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2588" y="1322251"/>
            <a:ext cx="46545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300" b="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28400" y="804698"/>
            <a:ext cx="9849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3294375" y="2562440"/>
            <a:ext cx="4719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300" b="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447388" y="-14050"/>
            <a:ext cx="8249225" cy="5157425"/>
            <a:chOff x="400525" y="-14050"/>
            <a:chExt cx="8249225" cy="5157425"/>
          </a:xfrm>
        </p:grpSpPr>
        <p:cxnSp>
          <p:nvCxnSpPr>
            <p:cNvPr id="21" name="Google Shape;21;p4"/>
            <p:cNvCxnSpPr/>
            <p:nvPr/>
          </p:nvCxnSpPr>
          <p:spPr>
            <a:xfrm>
              <a:off x="400525" y="-14050"/>
              <a:ext cx="0" cy="4897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4"/>
            <p:cNvCxnSpPr/>
            <p:nvPr/>
          </p:nvCxnSpPr>
          <p:spPr>
            <a:xfrm>
              <a:off x="407550" y="4604450"/>
              <a:ext cx="824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4"/>
            <p:cNvCxnSpPr/>
            <p:nvPr/>
          </p:nvCxnSpPr>
          <p:spPr>
            <a:xfrm>
              <a:off x="8642700" y="3105775"/>
              <a:ext cx="0" cy="2037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2"/>
          <p:cNvGrpSpPr/>
          <p:nvPr/>
        </p:nvGrpSpPr>
        <p:grpSpPr>
          <a:xfrm>
            <a:off x="447388" y="-14050"/>
            <a:ext cx="8249225" cy="5157425"/>
            <a:chOff x="400525" y="-14050"/>
            <a:chExt cx="8249225" cy="5157425"/>
          </a:xfrm>
        </p:grpSpPr>
        <p:cxnSp>
          <p:nvCxnSpPr>
            <p:cNvPr id="120" name="Google Shape;120;p22"/>
            <p:cNvCxnSpPr/>
            <p:nvPr/>
          </p:nvCxnSpPr>
          <p:spPr>
            <a:xfrm>
              <a:off x="400525" y="-14050"/>
              <a:ext cx="0" cy="4897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22"/>
            <p:cNvCxnSpPr/>
            <p:nvPr/>
          </p:nvCxnSpPr>
          <p:spPr>
            <a:xfrm>
              <a:off x="407550" y="4604450"/>
              <a:ext cx="824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2"/>
            <p:cNvCxnSpPr/>
            <p:nvPr/>
          </p:nvCxnSpPr>
          <p:spPr>
            <a:xfrm>
              <a:off x="8642700" y="3105775"/>
              <a:ext cx="0" cy="2037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3"/>
          <p:cNvCxnSpPr/>
          <p:nvPr/>
        </p:nvCxnSpPr>
        <p:spPr>
          <a:xfrm>
            <a:off x="4393825" y="1427675"/>
            <a:ext cx="0" cy="371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/>
          <p:nvPr/>
        </p:nvCxnSpPr>
        <p:spPr>
          <a:xfrm rot="10800000">
            <a:off x="6525" y="4771875"/>
            <a:ext cx="4393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7CBB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●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○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■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●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○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■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●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○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■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8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1130038" y="3709702"/>
            <a:ext cx="4719600" cy="629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1130038" y="1229323"/>
            <a:ext cx="4719600" cy="1238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ctrTitle"/>
          </p:nvPr>
        </p:nvSpPr>
        <p:spPr>
          <a:xfrm>
            <a:off x="1162588" y="1322251"/>
            <a:ext cx="46545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>
                <a:solidFill>
                  <a:srgbClr val="0070C0"/>
                </a:solidFill>
              </a:rPr>
              <a:t>Как обслужить</a:t>
            </a:r>
            <a:endParaRPr sz="4800" dirty="0">
              <a:solidFill>
                <a:srgbClr val="0070C0"/>
              </a:solidFill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3294363" y="2469513"/>
            <a:ext cx="4719600" cy="1238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ctrTitle" idx="2"/>
          </p:nvPr>
        </p:nvSpPr>
        <p:spPr>
          <a:xfrm>
            <a:off x="3294375" y="2562440"/>
            <a:ext cx="4719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rgbClr val="0070C0"/>
                </a:solidFill>
              </a:rPr>
              <a:t>Фильтр Аквариума</a:t>
            </a:r>
            <a:endParaRPr sz="4000" dirty="0">
              <a:solidFill>
                <a:srgbClr val="0070C0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52692" flipH="1">
            <a:off x="6242339" y="-274261"/>
            <a:ext cx="2553867" cy="3006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75971" flipH="1">
            <a:off x="474972" y="2558785"/>
            <a:ext cx="2924132" cy="1060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1130050" y="804698"/>
            <a:ext cx="1181700" cy="424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1228450" y="804698"/>
            <a:ext cx="9849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70C0"/>
                </a:solidFill>
              </a:rPr>
              <a:t>Мастер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311750" y="804698"/>
            <a:ext cx="1181700" cy="424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1"/>
          </p:nvPr>
        </p:nvSpPr>
        <p:spPr>
          <a:xfrm>
            <a:off x="2410150" y="804698"/>
            <a:ext cx="9849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70C0"/>
                </a:solidFill>
              </a:rPr>
              <a:t>Класс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1130050" y="3812000"/>
            <a:ext cx="47196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70C0"/>
                </a:solidFill>
              </a:rPr>
              <a:t>Создано специально для сайта Водный Мир</a:t>
            </a:r>
            <a:endParaRPr sz="1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04;p53">
            <a:extLst>
              <a:ext uri="{FF2B5EF4-FFF2-40B4-BE49-F238E27FC236}">
                <a16:creationId xmlns:a16="http://schemas.microsoft.com/office/drawing/2014/main" id="{05E679E5-C3AD-4CDC-817E-50E9F66216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762" y="1126238"/>
            <a:ext cx="1025950" cy="2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895545" y="1949149"/>
            <a:ext cx="6114680" cy="2574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4400" dirty="0">
                <a:solidFill>
                  <a:srgbClr val="0070C0"/>
                </a:solidFill>
              </a:rPr>
              <a:t>Спасибо за внимание</a:t>
            </a:r>
            <a:endParaRPr sz="4400" dirty="0">
              <a:solidFill>
                <a:srgbClr val="0070C0"/>
              </a:solidFill>
            </a:endParaRPr>
          </a:p>
        </p:txBody>
      </p:sp>
      <p:pic>
        <p:nvPicPr>
          <p:cNvPr id="7" name="Google Shape;409;p42">
            <a:extLst>
              <a:ext uri="{FF2B5EF4-FFF2-40B4-BE49-F238E27FC236}">
                <a16:creationId xmlns:a16="http://schemas.microsoft.com/office/drawing/2014/main" id="{8698C4A6-4FB6-4A79-ABEC-E1D8C6B951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768"/>
          <a:stretch/>
        </p:blipFill>
        <p:spPr>
          <a:xfrm>
            <a:off x="1" y="3152675"/>
            <a:ext cx="1613475" cy="199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78;p58">
            <a:extLst>
              <a:ext uri="{FF2B5EF4-FFF2-40B4-BE49-F238E27FC236}">
                <a16:creationId xmlns:a16="http://schemas.microsoft.com/office/drawing/2014/main" id="{3654AD0E-E15D-4688-84E8-2360C78C3AC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299" y="2995414"/>
            <a:ext cx="819975" cy="1527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C4CE0EE6-8042-48BC-8B58-DBA07109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4" y="-41678"/>
            <a:ext cx="7443305" cy="51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4579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70C0"/>
                </a:solidFill>
              </a:rPr>
              <a:t>Содержание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Почему внешний фильтр необходимо чистить?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Как часто необходимо обслуживать внешний фильтр?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Отсоединяем внешний фильтр от аквариума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Очистка внешнего фильтра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Промываем голову фильтра и роторную камеру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Промываем канистру и фильтрующие наполнители</a:t>
            </a:r>
          </a:p>
          <a:p>
            <a:pPr marL="800100" lvl="1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Промываем шланги и адаптер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Возвращаем внешний фильтр на место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70C0"/>
              </a:solidFill>
            </a:endParaRP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CC1C9493-CB15-41C8-B576-ACBA16E18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55" y="2309359"/>
            <a:ext cx="3799554" cy="251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0070C0"/>
                </a:solidFill>
              </a:rPr>
              <a:t>Почему внешний фильтр необходимо чистить?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168029"/>
            <a:ext cx="6876600" cy="3355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b="1" dirty="0">
                <a:solidFill>
                  <a:srgbClr val="0070C0"/>
                </a:solidFill>
              </a:rPr>
              <a:t>Внешний фильтр </a:t>
            </a:r>
            <a:r>
              <a:rPr lang="ru-RU" dirty="0"/>
              <a:t>в аквариуме играет ключевую роль в обеспечении биологической и механической очистки воды. Биологическая часть фильтрации связана с </a:t>
            </a:r>
            <a:r>
              <a:rPr lang="ru-RU" b="1" dirty="0">
                <a:solidFill>
                  <a:srgbClr val="0070C0"/>
                </a:solidFill>
              </a:rPr>
              <a:t>активностью</a:t>
            </a:r>
            <a:r>
              <a:rPr lang="ru-RU" dirty="0"/>
              <a:t> нитрифицирующих бактерий, проживающих на губках и других поверхностях фильтра. Эти микроорганизмы способны преобразовывать аммиак, который образуется в результате жизнедеятельности рыб, в менее вредные нитриты и нитраты в рамках азотного цикла, что критически важно для здоровья и благополучия обитателей аквариума.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ru-RU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ru-RU" dirty="0"/>
              <a:t>Механическая фильтрация направлена на </a:t>
            </a:r>
            <a:r>
              <a:rPr lang="ru-RU" b="1" dirty="0">
                <a:solidFill>
                  <a:srgbClr val="0070C0"/>
                </a:solidFill>
              </a:rPr>
              <a:t>задержание нерастворимых </a:t>
            </a:r>
            <a:r>
              <a:rPr lang="ru-RU" dirty="0"/>
              <a:t>частиц в воде, таких как остатки корма, фекалии рыб и другие органические отходы. Накопление таких остатков может привести к мутности воды и даже к отравлению рыб, поэтому использование губок различной пористости помогает эффективно очищать воду от механических примесей.</a:t>
            </a:r>
          </a:p>
          <a:p>
            <a:pPr marL="0" lvl="0" indent="0">
              <a:buClr>
                <a:schemeClr val="dk1"/>
              </a:buClr>
              <a:buSzPts val="1100"/>
            </a:pPr>
            <a:endParaRPr lang="ru-RU" dirty="0"/>
          </a:p>
          <a:p>
            <a:pPr marL="0" lvl="0" indent="0">
              <a:buClr>
                <a:schemeClr val="dk1"/>
              </a:buClr>
              <a:buSzPts val="1100"/>
            </a:pPr>
            <a:r>
              <a:rPr lang="ru-RU" dirty="0"/>
              <a:t>Важно </a:t>
            </a:r>
            <a:r>
              <a:rPr lang="ru-RU" b="1" dirty="0">
                <a:solidFill>
                  <a:srgbClr val="0070C0"/>
                </a:solidFill>
              </a:rPr>
              <a:t>регулярно</a:t>
            </a:r>
            <a:r>
              <a:rPr lang="ru-RU" dirty="0"/>
              <a:t> обслуживать фильтр, чтобы </a:t>
            </a:r>
            <a:r>
              <a:rPr lang="ru-RU" b="1" dirty="0">
                <a:solidFill>
                  <a:srgbClr val="0070C0"/>
                </a:solidFill>
              </a:rPr>
              <a:t>сохранить</a:t>
            </a:r>
            <a:r>
              <a:rPr lang="ru-RU" dirty="0"/>
              <a:t> его производительность и обеспечить высокое качество очистки воды в аквариуме.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727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17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0070C0"/>
                </a:solidFill>
              </a:rPr>
              <a:t>Как часто необходимо обслуживать внешний фильтр?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181377"/>
            <a:ext cx="6876600" cy="3341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ru-RU" dirty="0"/>
              <a:t>Частота обслуживания внешнего фильтра аквариума зависит от уникальных характеристик самого аквариума. 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ru-RU" dirty="0"/>
              <a:t>Множество факторов, таких как плотность населения рыб, их видовое разнообразие, размеры, частота кормления и тип используемого корма, оказывают влияние на необходимость обслуживания фильтра.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ru-RU" dirty="0"/>
              <a:t> Обычно стандартной практикой является очистка внешнего фильтра </a:t>
            </a:r>
            <a:r>
              <a:rPr lang="ru-RU" b="1" dirty="0">
                <a:solidFill>
                  <a:srgbClr val="0070C0"/>
                </a:solidFill>
              </a:rPr>
              <a:t>дважды в год</a:t>
            </a:r>
            <a:r>
              <a:rPr lang="ru-RU" dirty="0"/>
              <a:t>, однако этот интервал может меняться в зависимости от конкретных условий аквариума. Рекомендуется проводить полное обслуживание фильтра, если сила выходящего потока </a:t>
            </a:r>
            <a:r>
              <a:rPr lang="ru-RU" b="1" dirty="0">
                <a:solidFill>
                  <a:srgbClr val="0070C0"/>
                </a:solidFill>
              </a:rPr>
              <a:t>уменьшилась </a:t>
            </a:r>
            <a:r>
              <a:rPr lang="ru-RU" dirty="0"/>
              <a:t>примерно до половины от обычного уровня.</a:t>
            </a:r>
            <a:endParaRPr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7F9D10F-4C89-4DEE-84DD-A62AA0E6E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698" y="2885448"/>
            <a:ext cx="2258051" cy="225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836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0070C0"/>
                </a:solidFill>
              </a:rPr>
              <a:t>Отсоединяем внешний фильтр от аквариума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674120" y="1001049"/>
            <a:ext cx="7336105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dirty="0">
                <a:solidFill>
                  <a:schemeClr val="tx1"/>
                </a:solidFill>
              </a:rPr>
              <a:t>Чаще всего внешний фильтр располагается в тумбе непосредственно под аквариумом. Он всегда должен находиться ниже уровня воды, так как вода из аквариума поступает в него самотеком.</a:t>
            </a:r>
          </a:p>
          <a:p>
            <a:r>
              <a:rPr lang="ru-RU" sz="1600" dirty="0">
                <a:solidFill>
                  <a:schemeClr val="accent2"/>
                </a:solidFill>
              </a:rPr>
              <a:t>Внимание! Все работы по обслуживания фильтра необходимо производить после отключения его от сети, во избежание поражения электрическим током.</a:t>
            </a:r>
          </a:p>
          <a:p>
            <a:r>
              <a:rPr lang="ru-RU" dirty="0">
                <a:solidFill>
                  <a:srgbClr val="0070C0"/>
                </a:solidFill>
              </a:rPr>
              <a:t>1) Не забудьте отключить фильтр от электрической сети</a:t>
            </a:r>
            <a:endParaRPr lang="ru-RU" sz="1200" dirty="0">
              <a:solidFill>
                <a:srgbClr val="0070C0"/>
              </a:solidFill>
            </a:endParaRPr>
          </a:p>
          <a:p>
            <a:r>
              <a:rPr lang="ru-RU" sz="1200" dirty="0"/>
              <a:t>Далее следует перекрыть два зеленых крана, через которые вода поступает в фильтр. Для этого вентили необходимо повернуть перпендикулярно шлангам.</a:t>
            </a:r>
          </a:p>
          <a:p>
            <a:r>
              <a:rPr lang="ru-RU" sz="1200" b="1" dirty="0">
                <a:solidFill>
                  <a:srgbClr val="0070C0"/>
                </a:solidFill>
              </a:rPr>
              <a:t>2) Перекрываем доступ воды в фильтр</a:t>
            </a:r>
          </a:p>
          <a:p>
            <a:r>
              <a:rPr lang="ru-RU" sz="1200" dirty="0"/>
              <a:t>Потяните вверх черный рычажок, расположенный между кранами. Под ним находится еще один, зеленого цвета. Его необходимо поднять вверх и повернуть на 90° против часовой стрелки. После этого адаптер можно извлечь и оставить висеть на шлангах. Такая система упрощает заполнение фильтра после чистки.</a:t>
            </a:r>
          </a:p>
          <a:p>
            <a:r>
              <a:rPr lang="ru-RU" sz="1200" b="1" dirty="0">
                <a:solidFill>
                  <a:srgbClr val="0070C0"/>
                </a:solidFill>
              </a:rPr>
              <a:t>3)Отсоединяем адаптер со шлангами от корпуса фильтра</a:t>
            </a:r>
          </a:p>
          <a:p>
            <a:r>
              <a:rPr lang="ru-RU" sz="1200" dirty="0"/>
              <a:t>Извлекаем из воды трубки входа и выхода, после чего сливаем из них воду. Для этого нужно поставить под адаптер ведро, вернуть зеленый и черный рычаги в изначальное положение и открыть оба крана на шлангах.</a:t>
            </a:r>
          </a:p>
          <a:p>
            <a:r>
              <a:rPr lang="ru-RU" sz="1200" dirty="0"/>
              <a:t> 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765004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0070C0"/>
                </a:solidFill>
              </a:rPr>
              <a:t>Очистка внешнего фильтра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Clr>
                <a:schemeClr val="dk1"/>
              </a:buClr>
              <a:buSzPts val="1100"/>
              <a:buAutoNum type="arabicParenR"/>
            </a:pPr>
            <a:r>
              <a:rPr lang="ru-RU" b="1" dirty="0">
                <a:solidFill>
                  <a:srgbClr val="0070C0"/>
                </a:solidFill>
              </a:rPr>
              <a:t>Переносим фильтр и шланги в ванную или душевую кабину.</a:t>
            </a:r>
          </a:p>
          <a:p>
            <a:pPr marL="342900" lvl="0" indent="-342900">
              <a:buClr>
                <a:schemeClr val="dk1"/>
              </a:buClr>
              <a:buSzPts val="1100"/>
              <a:buAutoNum type="arabicParenR"/>
            </a:pPr>
            <a:r>
              <a:rPr lang="ru-RU" b="1" dirty="0">
                <a:solidFill>
                  <a:srgbClr val="0070C0"/>
                </a:solidFill>
              </a:rPr>
              <a:t>Отсоединяем 4 защелки, которыми голова фильтра крепится к канистре.</a:t>
            </a:r>
          </a:p>
          <a:p>
            <a:pPr marL="342900" indent="-342900">
              <a:buClr>
                <a:schemeClr val="dk1"/>
              </a:buClr>
              <a:buSzPts val="1100"/>
              <a:buFont typeface="EB Garamond Medium"/>
              <a:buAutoNum type="arabicParenR"/>
            </a:pPr>
            <a:r>
              <a:rPr lang="ru-RU" b="1" dirty="0">
                <a:solidFill>
                  <a:srgbClr val="0070C0"/>
                </a:solidFill>
              </a:rPr>
              <a:t>Снимаем клипсы крепления головы к канистре</a:t>
            </a:r>
          </a:p>
          <a:p>
            <a:pPr marL="342900" indent="-342900">
              <a:buClr>
                <a:schemeClr val="dk1"/>
              </a:buClr>
              <a:buSzPts val="1100"/>
              <a:buFont typeface="EB Garamond Medium"/>
              <a:buAutoNum type="arabicParenR"/>
            </a:pPr>
            <a:r>
              <a:rPr lang="ru-RU" b="1" dirty="0">
                <a:solidFill>
                  <a:srgbClr val="0070C0"/>
                </a:solidFill>
              </a:rPr>
              <a:t>Тянем вверх голову фильтра и снимаем ее.</a:t>
            </a:r>
          </a:p>
          <a:p>
            <a:pPr marL="342900" indent="-342900">
              <a:buClr>
                <a:schemeClr val="dk1"/>
              </a:buClr>
              <a:buSzPts val="1100"/>
              <a:buFont typeface="EB Garamond Medium"/>
              <a:buAutoNum type="arabicParenR"/>
            </a:pPr>
            <a:r>
              <a:rPr lang="ru-RU" b="1" dirty="0">
                <a:solidFill>
                  <a:srgbClr val="0070C0"/>
                </a:solidFill>
              </a:rPr>
              <a:t>Снимаем голову фильтра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ru-RU" b="1" dirty="0">
                <a:solidFill>
                  <a:srgbClr val="0070C0"/>
                </a:solidFill>
              </a:rPr>
              <a:t>А здесь поподробнее.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ru-RU" dirty="0"/>
              <a:t>Переворачиваем голову, посередине вы увидите круглую крышку. Это роторная камера. Поворачиваем крышку против часовой стрелки и снимаем ее (стрелки на крышке указывают правильное направление вращения). Извлекаем ротор вместе с осью, аккуратно промываем его. Ватной палочкой очищаем камеру от слизи.</a:t>
            </a:r>
            <a:br>
              <a:rPr lang="ru-RU" dirty="0"/>
            </a:br>
            <a:r>
              <a:rPr lang="ru-RU" dirty="0"/>
              <a:t>Керамическая ось требует бережного обращения, не допускайте ее сгибания, также не потеряйте черные резиновые наконечники с двух сторон оси.</a:t>
            </a:r>
          </a:p>
          <a:p>
            <a:r>
              <a:rPr lang="ru-RU" dirty="0"/>
              <a:t>Далее снова переворачиваем голову и направляем в каждое из отверстий наверху мощную струю воды. Если есть специальный ёршик, можно дополнительно почистить им.</a:t>
            </a:r>
          </a:p>
          <a:p>
            <a:pPr marL="127000" indent="0"/>
            <a:r>
              <a:rPr lang="ru-RU" dirty="0">
                <a:solidFill>
                  <a:schemeClr val="tx1"/>
                </a:solidFill>
              </a:rPr>
              <a:t>6</a:t>
            </a:r>
            <a:r>
              <a:rPr lang="ru-RU" b="1" dirty="0">
                <a:solidFill>
                  <a:schemeClr val="tx1"/>
                </a:solidFill>
              </a:rPr>
              <a:t>) </a:t>
            </a:r>
            <a:r>
              <a:rPr lang="ru-RU" b="1" dirty="0">
                <a:solidFill>
                  <a:srgbClr val="0070C0"/>
                </a:solidFill>
              </a:rPr>
              <a:t>Устанавливаем ротор на место и закрываем крышку.</a:t>
            </a:r>
          </a:p>
          <a:p>
            <a:pPr marL="342900" indent="-342900">
              <a:buClr>
                <a:schemeClr val="dk1"/>
              </a:buClr>
              <a:buSzPts val="1100"/>
              <a:buFont typeface="EB Garamond Medium"/>
              <a:buAutoNum type="arabicParenR"/>
            </a:pPr>
            <a:endParaRPr lang="ru-RU" dirty="0"/>
          </a:p>
          <a:p>
            <a:pPr marL="342900" lvl="0" indent="-342900">
              <a:buClr>
                <a:schemeClr val="dk1"/>
              </a:buClr>
              <a:buSzPts val="1100"/>
              <a:buAutoNum type="arabicParenR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427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>
              <a:buClr>
                <a:schemeClr val="dk1"/>
              </a:buClr>
              <a:buSzPts val="1100"/>
            </a:pPr>
            <a:r>
              <a:rPr lang="ru-RU" dirty="0">
                <a:solidFill>
                  <a:srgbClr val="0070C0"/>
                </a:solidFill>
              </a:rPr>
              <a:t>Промываем канистру и фильтрующие наполнители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007842" y="1168029"/>
            <a:ext cx="7002383" cy="3355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Основное количество грязи задерживается губками и субстратами, которые расположены в канистре внешнего фильтра. Их очистка – основной этап обслуживания.</a:t>
            </a:r>
          </a:p>
          <a:p>
            <a:r>
              <a:rPr lang="ru-RU" dirty="0">
                <a:solidFill>
                  <a:srgbClr val="0070C0"/>
                </a:solidFill>
              </a:rPr>
              <a:t>1)Для начала достаем защитную пластиковую сетку</a:t>
            </a:r>
          </a:p>
          <a:p>
            <a:r>
              <a:rPr lang="ru-RU" b="1" dirty="0">
                <a:solidFill>
                  <a:srgbClr val="0070C0"/>
                </a:solidFill>
              </a:rPr>
              <a:t>2)Начинаем разборку фильтра</a:t>
            </a:r>
          </a:p>
          <a:p>
            <a:r>
              <a:rPr lang="ru-RU" dirty="0">
                <a:solidFill>
                  <a:schemeClr val="tx1"/>
                </a:solidFill>
              </a:rPr>
              <a:t>Последовательно извлекаем из канистры корзины с фильтрующими наполнителями. Для удобства каждая из них оборудована специальной ручкой.</a:t>
            </a:r>
          </a:p>
          <a:p>
            <a:r>
              <a:rPr lang="ru-RU" dirty="0">
                <a:solidFill>
                  <a:srgbClr val="0070C0"/>
                </a:solidFill>
              </a:rPr>
              <a:t>3) Извлекаем корзины с фильтрующими материалами</a:t>
            </a:r>
          </a:p>
          <a:p>
            <a:r>
              <a:rPr lang="ru-RU" dirty="0">
                <a:solidFill>
                  <a:srgbClr val="0070C0"/>
                </a:solidFill>
              </a:rPr>
              <a:t>4)Сливаем грязную воду из канистры фильтра.</a:t>
            </a:r>
          </a:p>
          <a:p>
            <a:r>
              <a:rPr lang="ru-RU" dirty="0">
                <a:solidFill>
                  <a:schemeClr val="tx1"/>
                </a:solidFill>
              </a:rPr>
              <a:t>Грязную воду из фильтра необходимо слить. После чего канистру хорошо ополаскиваем водой.</a:t>
            </a:r>
          </a:p>
          <a:p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5DBCC5D8-120C-4078-B273-CAE123C6A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818" y="3072334"/>
            <a:ext cx="2899632" cy="207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376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Промываем шланги и адаптер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Чтобы почистить адаптер, аккуратно против часовой стрелки откручиваем от него два крана со шлангами. Если зеленый и черный рычаги между штуцерами опущены, отверстия адаптера открыты, при этом их можно промыть струей воды и ершиком.</a:t>
            </a:r>
          </a:p>
          <a:p>
            <a:r>
              <a:rPr lang="ru-RU" dirty="0"/>
              <a:t>Откручиваем от шлангов запорные краны и пластиковые трубки забора и выпуска воды. Тщательно промываем их. Грязь, оседающая на стенках шлангов, способна значительно снизить производительность фильтра, поэтому ее необходимо удалить с помощью специального ершика. По завершению процедуры устанавливаем краны и пластиковые трубки на место.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ru-RU" b="1" dirty="0"/>
              <a:t>             </a:t>
            </a:r>
            <a:endParaRPr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CCD948F0-28A1-4368-AA74-9A277ED52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375" y="2571750"/>
            <a:ext cx="2264630" cy="226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602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0070C0"/>
                </a:solidFill>
              </a:rPr>
              <a:t>Возвращаем внешний фильтр на место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1</a:t>
            </a:r>
            <a:r>
              <a:rPr lang="ru-RU" dirty="0"/>
              <a:t>)Чистые шланги забора и выпуска воды устанавливаем в аквариум, противоположные концы с кранами на конце прикручиваем обратно к адаптеру. Заборный шланг присоединяется к штуцеру с надписью “IN”, выпускной – к “OUT”.</a:t>
            </a:r>
          </a:p>
          <a:p>
            <a:r>
              <a:rPr lang="ru-RU" dirty="0">
                <a:solidFill>
                  <a:srgbClr val="0070C0"/>
                </a:solidFill>
              </a:rPr>
              <a:t>Устанавливаем фильтр на свое место и присоединяем к нему адаптер.</a:t>
            </a:r>
          </a:p>
          <a:p>
            <a:r>
              <a:rPr lang="ru-RU" dirty="0">
                <a:solidFill>
                  <a:srgbClr val="0070C0"/>
                </a:solidFill>
              </a:rPr>
              <a:t>2) Возвращаем фильтр на место</a:t>
            </a:r>
          </a:p>
          <a:p>
            <a:r>
              <a:rPr lang="ru-RU" dirty="0"/>
              <a:t>Открываем зеленые краны на шлангах и несколько раз энергично нажимаем на кнопку запуска – вода начнет поступать в фильтр. Если вы не снимали шланги, то будет достаточно открыть краны, вода сразу начнет заполнять фильтр.</a:t>
            </a:r>
          </a:p>
          <a:p>
            <a:r>
              <a:rPr lang="ru-RU" dirty="0">
                <a:solidFill>
                  <a:schemeClr val="accent2"/>
                </a:solidFill>
              </a:rPr>
              <a:t>Важно! Никогда не используйте кнопку запуска, если фильтр уже заполнен водой, это может привести к выходу ее из строя.</a:t>
            </a:r>
          </a:p>
          <a:p>
            <a:r>
              <a:rPr lang="ru-RU" dirty="0"/>
              <a:t>По мере заполнения фильтра из выходного отверстия трубки будет выходить вытесняемый водой воздух. После заполнения включаем устройство в сеть, фильтр сразу же начнет свою работу. Проверяем герметичность всех соединений. Для удаления остатков воздуха из фильтра можно немного покачать его из стороны в сторону.</a:t>
            </a:r>
          </a:p>
          <a:p>
            <a:r>
              <a:rPr lang="ru-RU" dirty="0">
                <a:solidFill>
                  <a:srgbClr val="0070C0"/>
                </a:solidFill>
              </a:rPr>
              <a:t>3)</a:t>
            </a:r>
            <a:r>
              <a:rPr lang="ru-RU" dirty="0"/>
              <a:t>Доливаем аквариум водой по уровню, который опустился в результате заполнения фильтра.</a:t>
            </a:r>
          </a:p>
          <a:p>
            <a:endParaRPr lang="ru-RU"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826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quarium Mont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7CBB4"/>
      </a:accent1>
      <a:accent2>
        <a:srgbClr val="B1180E"/>
      </a:accent2>
      <a:accent3>
        <a:srgbClr val="D98B6C"/>
      </a:accent3>
      <a:accent4>
        <a:srgbClr val="9DA7BC"/>
      </a:accent4>
      <a:accent5>
        <a:srgbClr val="DC6D52"/>
      </a:accent5>
      <a:accent6>
        <a:srgbClr val="7B8CA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935</Words>
  <Application>Microsoft Office PowerPoint</Application>
  <PresentationFormat>Экран 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Libre Baskerville</vt:lpstr>
      <vt:lpstr>EB Garamond Medium</vt:lpstr>
      <vt:lpstr>Arial</vt:lpstr>
      <vt:lpstr>Aquarium Month by Slidesgo</vt:lpstr>
      <vt:lpstr>Как обслужить</vt:lpstr>
      <vt:lpstr>Содержание</vt:lpstr>
      <vt:lpstr>Почему внешний фильтр необходимо чистить?</vt:lpstr>
      <vt:lpstr>Как часто необходимо обслуживать внешний фильтр?</vt:lpstr>
      <vt:lpstr>Отсоединяем внешний фильтр от аквариума</vt:lpstr>
      <vt:lpstr>Очистка внешнего фильтра</vt:lpstr>
      <vt:lpstr>Промываем канистру и фильтрующие наполнители</vt:lpstr>
      <vt:lpstr>Промываем шланги и адаптер</vt:lpstr>
      <vt:lpstr>Возвращаем внешний фильтр на место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</dc:title>
  <cp:lastModifiedBy>1</cp:lastModifiedBy>
  <cp:revision>123</cp:revision>
  <dcterms:modified xsi:type="dcterms:W3CDTF">2024-05-25T20:19:24Z</dcterms:modified>
</cp:coreProperties>
</file>