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gif" ContentType="image/gif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77720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914400" y="4170960"/>
            <a:ext cx="77720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896360" y="417096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914400" y="417096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914400" y="1783440"/>
            <a:ext cx="777204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77720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914400" y="511920"/>
            <a:ext cx="7772040" cy="584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914400" y="417096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914400" y="1783440"/>
            <a:ext cx="7772040" cy="457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896360" y="417096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914400" y="4170960"/>
            <a:ext cx="777132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77720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914400" y="4170960"/>
            <a:ext cx="77720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896360" y="417096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914400" y="417096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77720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914400" y="511920"/>
            <a:ext cx="7772040" cy="584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14400" y="417096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4571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896360" y="417096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1440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896360" y="1783440"/>
            <a:ext cx="379224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914400" y="4170960"/>
            <a:ext cx="7771320" cy="218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365400" cy="68540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255240" y="5047560"/>
            <a:ext cx="72720" cy="169128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2" name="CustomShape 3"/>
          <p:cNvSpPr/>
          <p:nvPr/>
        </p:nvSpPr>
        <p:spPr>
          <a:xfrm>
            <a:off x="255240" y="4796640"/>
            <a:ext cx="72720" cy="228240"/>
          </a:xfrm>
          <a:prstGeom prst="rect">
            <a:avLst/>
          </a:prstGeom>
          <a:solidFill>
            <a:srgbClr val="feb80a"/>
          </a:solidFill>
        </p:spPr>
      </p:sp>
      <p:sp>
        <p:nvSpPr>
          <p:cNvPr id="3" name="CustomShape 4"/>
          <p:cNvSpPr/>
          <p:nvPr/>
        </p:nvSpPr>
        <p:spPr>
          <a:xfrm>
            <a:off x="255240" y="4637520"/>
            <a:ext cx="72720" cy="136800"/>
          </a:xfrm>
          <a:prstGeom prst="rect">
            <a:avLst/>
          </a:prstGeom>
          <a:solidFill>
            <a:srgbClr val="4e5b6f"/>
          </a:solidFill>
        </p:spPr>
      </p:sp>
      <p:sp>
        <p:nvSpPr>
          <p:cNvPr id="4" name="CustomShape 5"/>
          <p:cNvSpPr/>
          <p:nvPr/>
        </p:nvSpPr>
        <p:spPr>
          <a:xfrm>
            <a:off x="255240" y="4542480"/>
            <a:ext cx="72720" cy="7272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5" name="CustomShape 6"/>
          <p:cNvSpPr/>
          <p:nvPr/>
        </p:nvSpPr>
        <p:spPr>
          <a:xfrm>
            <a:off x="309600" y="680400"/>
            <a:ext cx="4536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CustomShape 7"/>
          <p:cNvSpPr/>
          <p:nvPr/>
        </p:nvSpPr>
        <p:spPr>
          <a:xfrm>
            <a:off x="268920" y="680400"/>
            <a:ext cx="2700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" name="CustomShape 8"/>
          <p:cNvSpPr/>
          <p:nvPr/>
        </p:nvSpPr>
        <p:spPr>
          <a:xfrm>
            <a:off x="25020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" name="CustomShape 9"/>
          <p:cNvSpPr/>
          <p:nvPr/>
        </p:nvSpPr>
        <p:spPr>
          <a:xfrm>
            <a:off x="22176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rbel"/>
              </a:rPr>
              <a:t>6/20/13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94B50E2-9A30-4251-8733-E4F66ED46FA7}" type="slidenum">
              <a:rPr lang="en-US">
                <a:solidFill>
                  <a:srgbClr val="ffffff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12" name="CustomShape 13"/>
          <p:cNvSpPr/>
          <p:nvPr/>
        </p:nvSpPr>
        <p:spPr>
          <a:xfrm>
            <a:off x="0" y="0"/>
            <a:ext cx="365400" cy="68540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CustomShape 14"/>
          <p:cNvSpPr/>
          <p:nvPr/>
        </p:nvSpPr>
        <p:spPr>
          <a:xfrm>
            <a:off x="309600" y="680400"/>
            <a:ext cx="4536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" name="CustomShape 15"/>
          <p:cNvSpPr/>
          <p:nvPr/>
        </p:nvSpPr>
        <p:spPr>
          <a:xfrm>
            <a:off x="268920" y="680400"/>
            <a:ext cx="2700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5" name="CustomShape 16"/>
          <p:cNvSpPr/>
          <p:nvPr/>
        </p:nvSpPr>
        <p:spPr>
          <a:xfrm>
            <a:off x="25020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6" name="CustomShape 17"/>
          <p:cNvSpPr/>
          <p:nvPr/>
        </p:nvSpPr>
        <p:spPr>
          <a:xfrm>
            <a:off x="22176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d6ecff"/>
                </a:solidFill>
                <a:latin typeface="Consolas"/>
              </a:rPr>
              <a:t>Click to edit the title text formatClick to edit Master title style</a:t>
            </a:r>
            <a:endParaRPr/>
          </a:p>
        </p:txBody>
      </p:sp>
      <p:sp>
        <p:nvSpPr>
          <p:cNvPr id="18" name="CustomShape 19"/>
          <p:cNvSpPr/>
          <p:nvPr/>
        </p:nvSpPr>
        <p:spPr>
          <a:xfrm>
            <a:off x="255240" y="5047560"/>
            <a:ext cx="72720" cy="169128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19" name="CustomShape 20"/>
          <p:cNvSpPr/>
          <p:nvPr/>
        </p:nvSpPr>
        <p:spPr>
          <a:xfrm>
            <a:off x="255240" y="4796640"/>
            <a:ext cx="72720" cy="228240"/>
          </a:xfrm>
          <a:prstGeom prst="rect">
            <a:avLst/>
          </a:prstGeom>
          <a:solidFill>
            <a:srgbClr val="feb80a"/>
          </a:solidFill>
        </p:spPr>
      </p:sp>
      <p:sp>
        <p:nvSpPr>
          <p:cNvPr id="20" name="CustomShape 21"/>
          <p:cNvSpPr/>
          <p:nvPr/>
        </p:nvSpPr>
        <p:spPr>
          <a:xfrm>
            <a:off x="255240" y="4637520"/>
            <a:ext cx="72720" cy="136800"/>
          </a:xfrm>
          <a:prstGeom prst="rect">
            <a:avLst/>
          </a:prstGeom>
          <a:solidFill>
            <a:srgbClr val="4e5b6f"/>
          </a:solidFill>
        </p:spPr>
      </p:sp>
      <p:sp>
        <p:nvSpPr>
          <p:cNvPr id="21" name="CustomShape 22"/>
          <p:cNvSpPr/>
          <p:nvPr/>
        </p:nvSpPr>
        <p:spPr>
          <a:xfrm>
            <a:off x="255240" y="4542480"/>
            <a:ext cx="72720" cy="7272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0"/>
            <a:ext cx="365400" cy="68540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6" name="CustomShape 2"/>
          <p:cNvSpPr/>
          <p:nvPr/>
        </p:nvSpPr>
        <p:spPr>
          <a:xfrm>
            <a:off x="255240" y="5047560"/>
            <a:ext cx="72720" cy="169128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57" name="CustomShape 3"/>
          <p:cNvSpPr/>
          <p:nvPr/>
        </p:nvSpPr>
        <p:spPr>
          <a:xfrm>
            <a:off x="255240" y="4796640"/>
            <a:ext cx="72720" cy="228240"/>
          </a:xfrm>
          <a:prstGeom prst="rect">
            <a:avLst/>
          </a:prstGeom>
          <a:solidFill>
            <a:srgbClr val="feb80a"/>
          </a:solidFill>
        </p:spPr>
      </p:sp>
      <p:sp>
        <p:nvSpPr>
          <p:cNvPr id="58" name="CustomShape 4"/>
          <p:cNvSpPr/>
          <p:nvPr/>
        </p:nvSpPr>
        <p:spPr>
          <a:xfrm>
            <a:off x="255240" y="4637520"/>
            <a:ext cx="72720" cy="136800"/>
          </a:xfrm>
          <a:prstGeom prst="rect">
            <a:avLst/>
          </a:prstGeom>
          <a:solidFill>
            <a:srgbClr val="4e5b6f"/>
          </a:solidFill>
        </p:spPr>
      </p:sp>
      <p:sp>
        <p:nvSpPr>
          <p:cNvPr id="59" name="CustomShape 5"/>
          <p:cNvSpPr/>
          <p:nvPr/>
        </p:nvSpPr>
        <p:spPr>
          <a:xfrm>
            <a:off x="255240" y="4542480"/>
            <a:ext cx="72720" cy="7272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60" name="CustomShape 6"/>
          <p:cNvSpPr/>
          <p:nvPr/>
        </p:nvSpPr>
        <p:spPr>
          <a:xfrm>
            <a:off x="309600" y="680400"/>
            <a:ext cx="4536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1" name="CustomShape 7"/>
          <p:cNvSpPr/>
          <p:nvPr/>
        </p:nvSpPr>
        <p:spPr>
          <a:xfrm>
            <a:off x="268920" y="680400"/>
            <a:ext cx="2700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2" name="CustomShape 8"/>
          <p:cNvSpPr/>
          <p:nvPr/>
        </p:nvSpPr>
        <p:spPr>
          <a:xfrm>
            <a:off x="25020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3" name="CustomShape 9"/>
          <p:cNvSpPr/>
          <p:nvPr/>
        </p:nvSpPr>
        <p:spPr>
          <a:xfrm>
            <a:off x="22176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4" name="PlaceHolder 10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d6ecff"/>
                </a:solidFill>
                <a:latin typeface="Consolas"/>
              </a:rPr>
              <a:t>Click to edit the title text formatClick to edit Master title style</a:t>
            </a:r>
            <a:endParaRPr/>
          </a:p>
        </p:txBody>
      </p:sp>
      <p:sp>
        <p:nvSpPr>
          <p:cNvPr id="65" name="PlaceHolder 11"/>
          <p:cNvSpPr>
            <a:spLocks noGrp="1"/>
          </p:cNvSpPr>
          <p:nvPr>
            <p:ph type="body"/>
          </p:nvPr>
        </p:nvSpPr>
        <p:spPr>
          <a:xfrm>
            <a:off x="914400" y="178344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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"/>
            </a:pPr>
            <a:r>
              <a:rPr lang="en-US" sz="2600">
                <a:solidFill>
                  <a:srgbClr val="ffffff"/>
                </a:solidFill>
                <a:latin typeface="Corbel"/>
              </a:rPr>
              <a:t>Second level</a:t>
            </a:r>
            <a:endParaRPr/>
          </a:p>
          <a:p>
            <a:pPr lvl="1">
              <a:buSzPct val="90000"/>
              <a:buFont charset="2" typeface="Wingdings"/>
              <a:buChar char=""/>
            </a:pPr>
            <a:r>
              <a:rPr lang="en-US" sz="2400">
                <a:solidFill>
                  <a:srgbClr val="ffffff"/>
                </a:solidFill>
                <a:latin typeface="Corbel"/>
              </a:rPr>
              <a:t>Third level</a:t>
            </a:r>
            <a:endParaRPr/>
          </a:p>
          <a:p>
            <a:pPr lvl="2">
              <a:buFont charset="2" typeface="Wingdings 2"/>
              <a:buChar char=""/>
            </a:pPr>
            <a:r>
              <a:rPr lang="en-US" sz="2200">
                <a:solidFill>
                  <a:srgbClr val="ffffff"/>
                </a:solidFill>
                <a:latin typeface="Corbel"/>
              </a:rPr>
              <a:t>Fourth level</a:t>
            </a:r>
            <a:endParaRPr/>
          </a:p>
          <a:p>
            <a:pPr lvl="3">
              <a:buFont charset="2" typeface="Wingdings 3"/>
              <a:buChar char=""/>
            </a:pPr>
            <a:r>
              <a:rPr lang="en-US" sz="2000">
                <a:solidFill>
                  <a:srgbClr val="ffffff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66" name="PlaceHolder 1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rbel"/>
              </a:rPr>
              <a:t>6/20/13</a:t>
            </a:r>
            <a:endParaRPr/>
          </a:p>
        </p:txBody>
      </p:sp>
      <p:sp>
        <p:nvSpPr>
          <p:cNvPr id="67" name="PlaceHolder 1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8" name="PlaceHolder 1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6E0871C-80ED-486F-97F2-2547735381EB}" type="slidenum">
              <a:rPr lang="en-US">
                <a:solidFill>
                  <a:srgbClr val="ffffff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d6ecff"/>
                </a:solidFill>
                <a:latin typeface="Consolas"/>
              </a:rPr>
              <a:t>The Surgical Team</a:t>
            </a:r>
            <a:r>
              <a:rPr b="1" lang="en-US" sz="4000">
                <a:solidFill>
                  <a:srgbClr val="d6ecff"/>
                </a:solidFill>
                <a:latin typeface="Consolas"/>
              </a:rPr>
              <a:t>
</a:t>
            </a:r>
            <a:r>
              <a:rPr b="1" lang="en-US" sz="4000">
                <a:solidFill>
                  <a:srgbClr val="d6ecff"/>
                </a:solidFill>
                <a:latin typeface="Consolas"/>
              </a:rPr>
              <a:t>
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914400" y="2834640"/>
            <a:ext cx="7772040" cy="1508400"/>
          </a:xfrm>
          <a:prstGeom prst="rect">
            <a:avLst/>
          </a:prstGeom>
        </p:spPr>
        <p:txBody>
          <a:bodyPr anchor="b" bIns="45000" lIns="100440" rIns="90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orbel"/>
              </a:rPr>
              <a:t>The Mythical Man-month</a:t>
            </a:r>
            <a:endParaRPr/>
          </a:p>
        </p:txBody>
      </p:sp>
      <p:pic>
        <p:nvPicPr>
          <p:cNvPr descr="" id="1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0" y="838080"/>
            <a:ext cx="4519080" cy="3362040"/>
          </a:xfrm>
          <a:prstGeom prst="rect">
            <a:avLst/>
          </a:prstGeom>
        </p:spPr>
      </p:pic>
      <p:sp>
        <p:nvSpPr>
          <p:cNvPr id="104" name="CustomShape 3"/>
          <p:cNvSpPr/>
          <p:nvPr/>
        </p:nvSpPr>
        <p:spPr>
          <a:xfrm>
            <a:off x="1609920" y="1066680"/>
            <a:ext cx="1724760" cy="1187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rbel"/>
              </a:rPr>
              <a:t>Joe Bizal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rbel"/>
              </a:rPr>
              <a:t>Aidan Fleischer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rbel"/>
              </a:rPr>
              <a:t>Andrew Koerner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orbel"/>
              </a:rPr>
              <a:t>Paul Quint</a:t>
            </a:r>
            <a:endParaRPr/>
          </a:p>
        </p:txBody>
      </p:sp>
      <p:pic>
        <p:nvPicPr>
          <p:cNvPr descr="" id="10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5181480"/>
            <a:ext cx="3095280" cy="12758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560" y="182880"/>
            <a:ext cx="7772040" cy="1974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4000">
                <a:latin typeface="Consolas"/>
              </a:rPr>
              <a:t>The Problem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87488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How to build a large program managing lots of people?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Good programmers can be 5x-10x as productive as mediocre ones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Communication can be problematic, scaling as badly as n^2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Can we simply use a small team?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48640" y="311400"/>
            <a:ext cx="7772040" cy="1974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4000">
                <a:latin typeface="Consolas"/>
              </a:rPr>
              <a:t>The Dilemma and Solution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560" y="178344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Small teams are best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But, they can't accomplish a lot by themselves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d6ecff"/>
                </a:solidFill>
                <a:latin typeface="Consolas"/>
              </a:rPr>
              <a:t>The Surgeon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"/>
              <a:buChar char="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Chief Programmer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"/>
            </a:pPr>
            <a:r>
              <a:rPr lang="en-US" sz="2600">
                <a:solidFill>
                  <a:srgbClr val="ffffff"/>
                </a:solidFill>
                <a:latin typeface="Corbel"/>
              </a:rPr>
              <a:t>Designs, codes and tests program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"/>
            </a:pPr>
            <a:r>
              <a:rPr lang="en-US" sz="2600">
                <a:solidFill>
                  <a:srgbClr val="ffffff"/>
                </a:solidFill>
                <a:latin typeface="Corbel"/>
              </a:rPr>
              <a:t>Writes documentation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"/>
            </a:pPr>
            <a:r>
              <a:rPr lang="en-US" sz="2600">
                <a:solidFill>
                  <a:srgbClr val="ffffff"/>
                </a:solidFill>
                <a:latin typeface="Corbel"/>
              </a:rPr>
              <a:t>Must have great talent, ten years experience and considerable systems and application knowledge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d6ecff"/>
                </a:solidFill>
                <a:latin typeface="Consolas"/>
              </a:rPr>
              <a:t>The Copilot</a:t>
            </a:r>
            <a:r>
              <a:rPr lang="en-US" sz="4000">
                <a:solidFill>
                  <a:srgbClr val="d6ecff"/>
                </a:solidFill>
                <a:latin typeface="Consolas"/>
              </a:rPr>
              <a:t>
</a:t>
            </a:r>
            <a:r>
              <a:rPr lang="en-US" sz="4000">
                <a:solidFill>
                  <a:srgbClr val="d6ecff"/>
                </a:solidFill>
                <a:latin typeface="Consolas"/>
              </a:rPr>
              <a:t>
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"/>
              <a:buChar char="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Surgeon’s right hand  man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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Can do any part of the job, but is less experienced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"/>
            </a:pPr>
            <a:r>
              <a:rPr lang="en-US" sz="2600">
                <a:solidFill>
                  <a:srgbClr val="ffffff"/>
                </a:solidFill>
                <a:latin typeface="Corbel"/>
              </a:rPr>
              <a:t>May write code but is not responsible for any part of the code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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Shares in design as a thinker, discussant, and evaluator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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Represents team in discussions of function and interface with other teams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d6ecff"/>
                </a:solidFill>
                <a:latin typeface="Consolas"/>
              </a:rPr>
              <a:t>The Administrator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"/>
              <a:buChar char="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Handles money, people, space and machines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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Interfaces with administration of the rest of the organization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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The surgeon has the final say on personnel, raises, space and so on, but he must spend very little time on these things.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"/>
            </a:pPr>
            <a:r>
              <a:rPr lang="en-US" sz="2600">
                <a:solidFill>
                  <a:srgbClr val="ffffff"/>
                </a:solidFill>
                <a:latin typeface="Corbel"/>
              </a:rPr>
              <a:t>Administrator caries the burden for him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d6ecff"/>
                </a:solidFill>
                <a:latin typeface="Consolas"/>
              </a:rPr>
              <a:t>The Editor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"/>
              <a:buChar char="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For maximum clarity, the surgeon must generate the documentation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"/>
              <a:buChar char=""/>
            </a:pPr>
            <a:r>
              <a:rPr lang="en-US" sz="3000">
                <a:solidFill>
                  <a:srgbClr val="ffffff"/>
                </a:solidFill>
                <a:latin typeface="Corbel"/>
              </a:rPr>
              <a:t>The surgeon then hands off the draft to the editor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"/>
              <a:buChar char=""/>
            </a:pPr>
            <a:r>
              <a:rPr lang="en-US" sz="2600">
                <a:solidFill>
                  <a:srgbClr val="ffffff"/>
                </a:solidFill>
                <a:latin typeface="Corbel"/>
              </a:rPr>
              <a:t>The editor criticized it, rework it, and provide references and bibliography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